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55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E549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E549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E549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E549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77946" y="25907"/>
            <a:ext cx="3899534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E549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629124"/>
            <a:ext cx="8325484" cy="5673989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5"/>
              </a:spcBef>
            </a:pPr>
            <a:endParaRPr lang="ru-RU" sz="4000" dirty="0" smtClean="0">
              <a:solidFill>
                <a:srgbClr val="3C4E9C"/>
              </a:solidFill>
              <a:latin typeface="Arial Black"/>
              <a:cs typeface="Arial Black"/>
            </a:endParaRPr>
          </a:p>
          <a:p>
            <a:pPr marL="12700" marR="5080">
              <a:lnSpc>
                <a:spcPts val="4320"/>
              </a:lnSpc>
              <a:spcBef>
                <a:spcPts val="645"/>
              </a:spcBef>
            </a:pPr>
            <a:r>
              <a:rPr sz="4000" dirty="0" err="1" smtClean="0">
                <a:solidFill>
                  <a:srgbClr val="3C4E9C"/>
                </a:solidFill>
                <a:latin typeface="Arial Black"/>
                <a:cs typeface="Arial Black"/>
              </a:rPr>
              <a:t>Государственная</a:t>
            </a:r>
            <a:r>
              <a:rPr sz="4000" spc="-90" dirty="0" smtClean="0">
                <a:solidFill>
                  <a:srgbClr val="3C4E9C"/>
                </a:solidFill>
                <a:latin typeface="Arial Black"/>
                <a:cs typeface="Arial Black"/>
              </a:rPr>
              <a:t> </a:t>
            </a:r>
            <a:r>
              <a:rPr sz="4000" dirty="0">
                <a:solidFill>
                  <a:srgbClr val="3C4E9C"/>
                </a:solidFill>
                <a:latin typeface="Arial Black"/>
                <a:cs typeface="Arial Black"/>
              </a:rPr>
              <a:t>политика</a:t>
            </a:r>
            <a:r>
              <a:rPr sz="4000" spc="-65" dirty="0">
                <a:solidFill>
                  <a:srgbClr val="3C4E9C"/>
                </a:solidFill>
                <a:latin typeface="Arial Black"/>
                <a:cs typeface="Arial Black"/>
              </a:rPr>
              <a:t> </a:t>
            </a:r>
            <a:r>
              <a:rPr sz="4000" spc="-50" dirty="0">
                <a:solidFill>
                  <a:srgbClr val="3C4E9C"/>
                </a:solidFill>
                <a:latin typeface="Arial Black"/>
                <a:cs typeface="Arial Black"/>
              </a:rPr>
              <a:t>в </a:t>
            </a:r>
            <a:r>
              <a:rPr sz="4000" dirty="0">
                <a:solidFill>
                  <a:srgbClr val="3C4E9C"/>
                </a:solidFill>
                <a:latin typeface="Arial Black"/>
                <a:cs typeface="Arial Black"/>
              </a:rPr>
              <a:t>сфере</a:t>
            </a:r>
            <a:r>
              <a:rPr sz="4000" spc="-45" dirty="0">
                <a:solidFill>
                  <a:srgbClr val="3C4E9C"/>
                </a:solidFill>
                <a:latin typeface="Arial Black"/>
                <a:cs typeface="Arial Black"/>
              </a:rPr>
              <a:t> </a:t>
            </a:r>
            <a:r>
              <a:rPr sz="4000" dirty="0">
                <a:solidFill>
                  <a:srgbClr val="3C4E9C"/>
                </a:solidFill>
                <a:latin typeface="Arial Black"/>
                <a:cs typeface="Arial Black"/>
              </a:rPr>
              <a:t>образования</a:t>
            </a:r>
            <a:r>
              <a:rPr sz="4000" spc="-55" dirty="0">
                <a:solidFill>
                  <a:srgbClr val="3C4E9C"/>
                </a:solidFill>
                <a:latin typeface="Arial Black"/>
                <a:cs typeface="Arial Black"/>
              </a:rPr>
              <a:t> </a:t>
            </a:r>
            <a:r>
              <a:rPr sz="4000" spc="-50" dirty="0">
                <a:solidFill>
                  <a:srgbClr val="3C4E9C"/>
                </a:solidFill>
                <a:latin typeface="Arial Black"/>
                <a:cs typeface="Arial Black"/>
              </a:rPr>
              <a:t>и</a:t>
            </a:r>
            <a:endParaRPr sz="4000" dirty="0">
              <a:latin typeface="Arial Black"/>
              <a:cs typeface="Arial Black"/>
            </a:endParaRPr>
          </a:p>
          <a:p>
            <a:pPr marL="12700">
              <a:lnSpc>
                <a:spcPts val="4260"/>
              </a:lnSpc>
            </a:pPr>
            <a:r>
              <a:rPr sz="4000" dirty="0" err="1">
                <a:solidFill>
                  <a:srgbClr val="3C4E9C"/>
                </a:solidFill>
                <a:latin typeface="Arial Black"/>
                <a:cs typeface="Arial Black"/>
              </a:rPr>
              <a:t>национальные</a:t>
            </a:r>
            <a:r>
              <a:rPr sz="4000" spc="-30" dirty="0">
                <a:solidFill>
                  <a:srgbClr val="3C4E9C"/>
                </a:solidFill>
                <a:latin typeface="Arial Black"/>
                <a:cs typeface="Arial Black"/>
              </a:rPr>
              <a:t> </a:t>
            </a:r>
            <a:r>
              <a:rPr sz="4000" spc="-10" dirty="0" err="1" smtClean="0">
                <a:solidFill>
                  <a:srgbClr val="3C4E9C"/>
                </a:solidFill>
                <a:latin typeface="Arial Black"/>
                <a:cs typeface="Arial Black"/>
              </a:rPr>
              <a:t>проекты</a:t>
            </a:r>
            <a:endParaRPr lang="en-US" sz="4000" spc="-10" dirty="0" smtClean="0">
              <a:solidFill>
                <a:srgbClr val="3C4E9C"/>
              </a:solidFill>
              <a:latin typeface="Arial Black"/>
              <a:cs typeface="Arial Black"/>
            </a:endParaRPr>
          </a:p>
          <a:p>
            <a:pPr marL="12700">
              <a:lnSpc>
                <a:spcPts val="4260"/>
              </a:lnSpc>
            </a:pPr>
            <a:endParaRPr lang="ru-RU" sz="4000" spc="-10" dirty="0">
              <a:solidFill>
                <a:srgbClr val="3C4E9C"/>
              </a:solidFill>
              <a:latin typeface="Arial Black"/>
              <a:cs typeface="Arial Black"/>
            </a:endParaRPr>
          </a:p>
          <a:p>
            <a:pPr marL="12700">
              <a:lnSpc>
                <a:spcPts val="4260"/>
              </a:lnSpc>
            </a:pPr>
            <a:endParaRPr lang="ru-RU" sz="4000" spc="-10" dirty="0" smtClean="0">
              <a:solidFill>
                <a:srgbClr val="3C4E9C"/>
              </a:solidFill>
              <a:latin typeface="Arial Black"/>
              <a:cs typeface="Arial Black"/>
            </a:endParaRPr>
          </a:p>
          <a:p>
            <a:pPr marL="12700">
              <a:lnSpc>
                <a:spcPts val="4260"/>
              </a:lnSpc>
            </a:pPr>
            <a:endParaRPr lang="ru-RU" sz="4000" spc="-10" dirty="0">
              <a:solidFill>
                <a:srgbClr val="3C4E9C"/>
              </a:solidFill>
              <a:latin typeface="Arial Black"/>
              <a:cs typeface="Arial Black"/>
            </a:endParaRPr>
          </a:p>
          <a:p>
            <a:pPr marL="12700">
              <a:lnSpc>
                <a:spcPts val="4260"/>
              </a:lnSpc>
            </a:pPr>
            <a:endParaRPr lang="en-US" sz="4000" spc="-10" dirty="0">
              <a:solidFill>
                <a:srgbClr val="3C4E9C"/>
              </a:solidFill>
              <a:latin typeface="Arial Black"/>
              <a:cs typeface="Arial Black"/>
            </a:endParaRPr>
          </a:p>
          <a:p>
            <a:pPr marL="12700">
              <a:lnSpc>
                <a:spcPts val="4260"/>
              </a:lnSpc>
            </a:pPr>
            <a:r>
              <a:rPr lang="ru-RU" sz="3200" i="1" dirty="0" smtClean="0">
                <a:latin typeface="+mn-lt"/>
                <a:cs typeface="Arial Black"/>
              </a:rPr>
              <a:t>Совещание для руководителей МОЦ ДОД</a:t>
            </a:r>
          </a:p>
          <a:p>
            <a:pPr marL="12700">
              <a:lnSpc>
                <a:spcPts val="4260"/>
              </a:lnSpc>
            </a:pPr>
            <a:r>
              <a:rPr lang="ru-RU" sz="3200" i="1" dirty="0" smtClean="0">
                <a:latin typeface="+mn-lt"/>
                <a:cs typeface="Arial Black"/>
              </a:rPr>
              <a:t>27 марта 2025 г.</a:t>
            </a:r>
            <a:endParaRPr sz="3200" i="1" dirty="0">
              <a:latin typeface="+mn-lt"/>
              <a:cs typeface="Arial Black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02368" y="80010"/>
            <a:ext cx="2389631" cy="677798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0"/>
            <a:ext cx="218440" cy="6858000"/>
          </a:xfrm>
          <a:custGeom>
            <a:avLst/>
            <a:gdLst/>
            <a:ahLst/>
            <a:cxnLst/>
            <a:rect l="l" t="t" r="r" b="b"/>
            <a:pathLst>
              <a:path w="218440" h="6858000">
                <a:moveTo>
                  <a:pt x="217932" y="0"/>
                </a:moveTo>
                <a:lnTo>
                  <a:pt x="0" y="0"/>
                </a:lnTo>
                <a:lnTo>
                  <a:pt x="0" y="6858000"/>
                </a:lnTo>
                <a:lnTo>
                  <a:pt x="217932" y="6858000"/>
                </a:lnTo>
                <a:lnTo>
                  <a:pt x="217932" y="0"/>
                </a:lnTo>
                <a:close/>
              </a:path>
            </a:pathLst>
          </a:custGeom>
          <a:solidFill>
            <a:srgbClr val="394A9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14" descr="Центр непрерывного повышения профессионального мастерства педагогических  работник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1511"/>
            <a:ext cx="2362200" cy="85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1167387" cy="11651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288"/>
            <a:ext cx="12192000" cy="68214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35191" y="184022"/>
          <a:ext cx="11693525" cy="1816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14485"/>
                <a:gridCol w="1239520"/>
                <a:gridCol w="1239520"/>
              </a:tblGrid>
              <a:tr h="317500">
                <a:tc>
                  <a:txBody>
                    <a:bodyPr/>
                    <a:lstStyle/>
                    <a:p>
                      <a:pPr marL="17335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b="1" spc="-40" dirty="0">
                          <a:latin typeface="Tahoma"/>
                          <a:cs typeface="Tahoma"/>
                        </a:rPr>
                        <a:t>Показатели</a:t>
                      </a:r>
                      <a:r>
                        <a:rPr sz="14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40" dirty="0">
                          <a:latin typeface="Tahoma"/>
                          <a:cs typeface="Tahoma"/>
                        </a:rPr>
                        <a:t>Национального</a:t>
                      </a:r>
                      <a:r>
                        <a:rPr sz="14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latin typeface="Tahoma"/>
                          <a:cs typeface="Tahoma"/>
                        </a:rPr>
                        <a:t>проекта</a:t>
                      </a:r>
                      <a:r>
                        <a:rPr sz="14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65" dirty="0">
                          <a:latin typeface="Tahoma"/>
                          <a:cs typeface="Tahoma"/>
                        </a:rPr>
                        <a:t>«Молодежь</a:t>
                      </a:r>
                      <a:r>
                        <a:rPr sz="1400" b="1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9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4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latin typeface="Tahoma"/>
                          <a:cs typeface="Tahoma"/>
                        </a:rPr>
                        <a:t>дети»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500" b="1" dirty="0">
                          <a:latin typeface="Calibri"/>
                          <a:cs typeface="Calibri"/>
                        </a:rPr>
                        <a:t>2025</a:t>
                      </a:r>
                      <a:r>
                        <a:rPr sz="15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25" dirty="0">
                          <a:latin typeface="Calibri"/>
                          <a:cs typeface="Calibri"/>
                        </a:rPr>
                        <a:t>г.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500" b="1" dirty="0">
                          <a:latin typeface="Calibri"/>
                          <a:cs typeface="Calibri"/>
                        </a:rPr>
                        <a:t>2030</a:t>
                      </a:r>
                      <a:r>
                        <a:rPr sz="15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25" dirty="0">
                          <a:latin typeface="Calibri"/>
                          <a:cs typeface="Calibri"/>
                        </a:rPr>
                        <a:t>г.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</a:tr>
              <a:tr h="715010">
                <a:tc>
                  <a:txBody>
                    <a:bodyPr/>
                    <a:lstStyle/>
                    <a:p>
                      <a:pPr marL="175260" marR="513080">
                        <a:lnSpc>
                          <a:spcPct val="98700"/>
                        </a:lnSpc>
                        <a:spcBef>
                          <a:spcPts val="295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Охват</a:t>
                      </a:r>
                      <a:r>
                        <a:rPr sz="14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90" dirty="0">
                          <a:latin typeface="Tahoma"/>
                          <a:cs typeface="Tahoma"/>
                        </a:rPr>
                        <a:t>обучающихся</a:t>
                      </a:r>
                      <a:r>
                        <a:rPr sz="14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40" dirty="0">
                          <a:latin typeface="Tahoma"/>
                          <a:cs typeface="Tahoma"/>
                        </a:rPr>
                        <a:t>системой</a:t>
                      </a:r>
                      <a:r>
                        <a:rPr sz="14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20" dirty="0">
                          <a:latin typeface="Tahoma"/>
                          <a:cs typeface="Tahoma"/>
                        </a:rPr>
                        <a:t>мер</a:t>
                      </a:r>
                      <a:r>
                        <a:rPr sz="14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0" dirty="0">
                          <a:latin typeface="Tahoma"/>
                          <a:cs typeface="Tahoma"/>
                        </a:rPr>
                        <a:t>по</a:t>
                      </a:r>
                      <a:r>
                        <a:rPr sz="1400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90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выявлению,</a:t>
                      </a:r>
                      <a:r>
                        <a:rPr sz="1400" b="1" spc="50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поддержке</a:t>
                      </a:r>
                      <a:r>
                        <a:rPr sz="1400" b="1" spc="65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7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4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35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развитию</a:t>
                      </a:r>
                      <a:r>
                        <a:rPr sz="1400" b="1" spc="35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их</a:t>
                      </a:r>
                      <a:r>
                        <a:rPr sz="1400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способностей</a:t>
                      </a:r>
                      <a:r>
                        <a:rPr sz="1400" b="1" spc="80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и </a:t>
                      </a:r>
                      <a:r>
                        <a:rPr sz="1400" b="1" spc="-20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талантов,</a:t>
                      </a:r>
                      <a:r>
                        <a:rPr sz="1400" b="1" spc="25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0" dirty="0">
                          <a:latin typeface="Tahoma"/>
                          <a:cs typeface="Tahoma"/>
                        </a:rPr>
                        <a:t>основанной</a:t>
                      </a:r>
                      <a:r>
                        <a:rPr sz="14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25" dirty="0">
                          <a:latin typeface="Tahoma"/>
                          <a:cs typeface="Tahoma"/>
                        </a:rPr>
                        <a:t>на</a:t>
                      </a:r>
                      <a:r>
                        <a:rPr sz="14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80" dirty="0">
                          <a:latin typeface="Tahoma"/>
                          <a:cs typeface="Tahoma"/>
                        </a:rPr>
                        <a:t>принципах</a:t>
                      </a:r>
                      <a:r>
                        <a:rPr sz="14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ответственности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,</a:t>
                      </a:r>
                      <a:r>
                        <a:rPr sz="14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справедливости</a:t>
                      </a:r>
                      <a:r>
                        <a:rPr sz="1400" spc="-10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,</a:t>
                      </a:r>
                      <a:r>
                        <a:rPr sz="1400" spc="10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всеобщности</a:t>
                      </a:r>
                      <a:r>
                        <a:rPr sz="1400" b="1" spc="55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latin typeface="Tahoma"/>
                          <a:cs typeface="Tahoma"/>
                        </a:rPr>
                        <a:t>и </a:t>
                      </a:r>
                      <a:r>
                        <a:rPr sz="1400" spc="80" dirty="0">
                          <a:latin typeface="Tahoma"/>
                          <a:cs typeface="Tahoma"/>
                        </a:rPr>
                        <a:t>направленной</a:t>
                      </a:r>
                      <a:r>
                        <a:rPr sz="1400" spc="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25" dirty="0">
                          <a:latin typeface="Tahoma"/>
                          <a:cs typeface="Tahoma"/>
                        </a:rPr>
                        <a:t>на</a:t>
                      </a:r>
                      <a:r>
                        <a:rPr sz="1400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самоопределение</a:t>
                      </a:r>
                      <a:r>
                        <a:rPr sz="1400" b="1" spc="80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7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4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профессиональную</a:t>
                      </a:r>
                      <a:r>
                        <a:rPr sz="1400" b="1" spc="80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ориентацию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3020" algn="ctr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Tahoma"/>
                          <a:cs typeface="Tahoma"/>
                        </a:rPr>
                        <a:t>100%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3020" algn="ctr">
                        <a:lnSpc>
                          <a:spcPct val="100000"/>
                        </a:lnSpc>
                      </a:pPr>
                      <a:r>
                        <a:rPr sz="1400" spc="-20" dirty="0">
                          <a:latin typeface="Tahoma"/>
                          <a:cs typeface="Tahoma"/>
                        </a:rPr>
                        <a:t>100%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83590">
                <a:tc>
                  <a:txBody>
                    <a:bodyPr/>
                    <a:lstStyle/>
                    <a:p>
                      <a:pPr marL="175260" marR="808990">
                        <a:lnSpc>
                          <a:spcPct val="98700"/>
                        </a:lnSpc>
                        <a:spcBef>
                          <a:spcPts val="565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Доля</a:t>
                      </a:r>
                      <a:r>
                        <a:rPr sz="14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35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педагогических</a:t>
                      </a:r>
                      <a:r>
                        <a:rPr sz="1400" b="1" spc="15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работников</a:t>
                      </a:r>
                      <a:r>
                        <a:rPr sz="1400" b="1" spc="5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для</a:t>
                      </a:r>
                      <a:r>
                        <a:rPr sz="14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75" dirty="0">
                          <a:latin typeface="Tahoma"/>
                          <a:cs typeface="Tahoma"/>
                        </a:rPr>
                        <a:t>всех</a:t>
                      </a:r>
                      <a:r>
                        <a:rPr sz="14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80" dirty="0">
                          <a:latin typeface="Tahoma"/>
                          <a:cs typeface="Tahoma"/>
                        </a:rPr>
                        <a:t>уровней</a:t>
                      </a:r>
                      <a:r>
                        <a:rPr sz="14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70" dirty="0">
                          <a:latin typeface="Tahoma"/>
                          <a:cs typeface="Tahoma"/>
                        </a:rPr>
                        <a:t>образования,</a:t>
                      </a:r>
                      <a:r>
                        <a:rPr sz="14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14" dirty="0">
                          <a:latin typeface="Tahoma"/>
                          <a:cs typeface="Tahoma"/>
                        </a:rPr>
                        <a:t>прошедших</a:t>
                      </a:r>
                      <a:r>
                        <a:rPr sz="14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85" dirty="0">
                          <a:latin typeface="Tahoma"/>
                          <a:cs typeface="Tahoma"/>
                        </a:rPr>
                        <a:t>обучение</a:t>
                      </a:r>
                      <a:r>
                        <a:rPr sz="14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75" dirty="0">
                          <a:latin typeface="Tahoma"/>
                          <a:cs typeface="Tahoma"/>
                        </a:rPr>
                        <a:t>по </a:t>
                      </a:r>
                      <a:r>
                        <a:rPr sz="1400" spc="185" dirty="0">
                          <a:latin typeface="Tahoma"/>
                          <a:cs typeface="Tahoma"/>
                        </a:rPr>
                        <a:t>программам</a:t>
                      </a:r>
                      <a:r>
                        <a:rPr sz="14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дополнительного</a:t>
                      </a:r>
                      <a:r>
                        <a:rPr sz="1400" b="1" spc="20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профессионального</a:t>
                      </a:r>
                      <a:r>
                        <a:rPr sz="1400" b="1" spc="35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образования</a:t>
                      </a:r>
                      <a:r>
                        <a:rPr sz="1400" b="1" spc="10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на базе</a:t>
                      </a:r>
                      <a:r>
                        <a:rPr sz="1400" b="1" spc="10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ведущих </a:t>
                      </a:r>
                      <a:r>
                        <a:rPr sz="1400" b="1" spc="-30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образовательных</a:t>
                      </a:r>
                      <a:r>
                        <a:rPr sz="1400" b="1" spc="30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35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организаций</a:t>
                      </a:r>
                      <a:r>
                        <a:rPr sz="1400" b="1" spc="25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80" dirty="0">
                          <a:latin typeface="Tahoma"/>
                          <a:cs typeface="Tahoma"/>
                        </a:rPr>
                        <a:t>высшего</a:t>
                      </a:r>
                      <a:r>
                        <a:rPr sz="14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80" dirty="0">
                          <a:latin typeface="Tahoma"/>
                          <a:cs typeface="Tahoma"/>
                        </a:rPr>
                        <a:t>образования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70" dirty="0">
                          <a:latin typeface="Tahoma"/>
                          <a:cs typeface="Tahoma"/>
                        </a:rPr>
                        <a:t>и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научных</a:t>
                      </a:r>
                      <a:r>
                        <a:rPr sz="14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75" dirty="0">
                          <a:latin typeface="Tahoma"/>
                          <a:cs typeface="Tahoma"/>
                        </a:rPr>
                        <a:t>организаций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302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1,25%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3655" algn="ctr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Tahoma"/>
                          <a:cs typeface="Tahoma"/>
                        </a:rPr>
                        <a:t>10%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43001" y="2138679"/>
          <a:ext cx="11693525" cy="1815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14485"/>
                <a:gridCol w="1239520"/>
                <a:gridCol w="1239520"/>
              </a:tblGrid>
              <a:tr h="305435">
                <a:tc>
                  <a:txBody>
                    <a:bodyPr/>
                    <a:lstStyle/>
                    <a:p>
                      <a:pPr marL="17272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spc="-30" dirty="0">
                          <a:latin typeface="Tahoma"/>
                          <a:cs typeface="Tahoma"/>
                        </a:rPr>
                        <a:t>Показатели,</a:t>
                      </a:r>
                      <a:r>
                        <a:rPr sz="1400" b="1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latin typeface="Tahoma"/>
                          <a:cs typeface="Tahoma"/>
                        </a:rPr>
                        <a:t>перешедшие</a:t>
                      </a:r>
                      <a:r>
                        <a:rPr sz="14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5" dirty="0">
                          <a:latin typeface="Tahoma"/>
                          <a:cs typeface="Tahoma"/>
                        </a:rPr>
                        <a:t>из</a:t>
                      </a:r>
                      <a:r>
                        <a:rPr sz="14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latin typeface="Tahoma"/>
                          <a:cs typeface="Tahoma"/>
                        </a:rPr>
                        <a:t>действующих</a:t>
                      </a:r>
                      <a:r>
                        <a:rPr sz="14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latin typeface="Tahoma"/>
                          <a:cs typeface="Tahoma"/>
                        </a:rPr>
                        <a:t>федеральных</a:t>
                      </a:r>
                      <a:r>
                        <a:rPr sz="14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latin typeface="Tahoma"/>
                          <a:cs typeface="Tahoma"/>
                        </a:rPr>
                        <a:t>проектов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spc="-114" dirty="0">
                          <a:latin typeface="Tahoma"/>
                          <a:cs typeface="Tahoma"/>
                        </a:rPr>
                        <a:t>2025</a:t>
                      </a:r>
                      <a:r>
                        <a:rPr sz="1400" b="1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25" dirty="0">
                          <a:latin typeface="Tahoma"/>
                          <a:cs typeface="Tahoma"/>
                        </a:rPr>
                        <a:t>г.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spc="-114" dirty="0">
                          <a:latin typeface="Tahoma"/>
                          <a:cs typeface="Tahoma"/>
                        </a:rPr>
                        <a:t>2030</a:t>
                      </a:r>
                      <a:r>
                        <a:rPr sz="1400" b="1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25" dirty="0">
                          <a:latin typeface="Tahoma"/>
                          <a:cs typeface="Tahoma"/>
                        </a:rPr>
                        <a:t>г.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Доля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60" dirty="0">
                          <a:latin typeface="Tahoma"/>
                          <a:cs typeface="Tahoma"/>
                        </a:rPr>
                        <a:t>детей</a:t>
                      </a:r>
                      <a:r>
                        <a:rPr sz="14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9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85" dirty="0">
                          <a:latin typeface="Tahoma"/>
                          <a:cs typeface="Tahoma"/>
                        </a:rPr>
                        <a:t>возрасте</a:t>
                      </a:r>
                      <a:r>
                        <a:rPr sz="14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от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5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0" dirty="0">
                          <a:latin typeface="Tahoma"/>
                          <a:cs typeface="Tahoma"/>
                        </a:rPr>
                        <a:t>до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18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лет,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охваченных</a:t>
                      </a:r>
                      <a:r>
                        <a:rPr sz="14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0" dirty="0">
                          <a:latin typeface="Tahoma"/>
                          <a:cs typeface="Tahoma"/>
                        </a:rPr>
                        <a:t>услугами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45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дополнительного</a:t>
                      </a:r>
                      <a:r>
                        <a:rPr sz="1400" b="1" spc="45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образования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spc="-25" dirty="0">
                          <a:latin typeface="Tahoma"/>
                          <a:cs typeface="Tahoma"/>
                        </a:rPr>
                        <a:t>80%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spc="-25" dirty="0">
                          <a:latin typeface="Tahoma"/>
                          <a:cs typeface="Tahoma"/>
                        </a:rPr>
                        <a:t>82%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6420">
                <a:tc>
                  <a:txBody>
                    <a:bodyPr/>
                    <a:lstStyle/>
                    <a:p>
                      <a:pPr marL="143510" marR="2978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Доля</a:t>
                      </a:r>
                      <a:r>
                        <a:rPr sz="14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90" dirty="0">
                          <a:latin typeface="Tahoma"/>
                          <a:cs typeface="Tahoma"/>
                        </a:rPr>
                        <a:t>обучающихся</a:t>
                      </a:r>
                      <a:r>
                        <a:rPr sz="14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30" dirty="0">
                          <a:latin typeface="Tahoma"/>
                          <a:cs typeface="Tahoma"/>
                        </a:rPr>
                        <a:t>6-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11 </a:t>
                      </a:r>
                      <a:r>
                        <a:rPr sz="1400" spc="90" dirty="0">
                          <a:latin typeface="Tahoma"/>
                          <a:cs typeface="Tahoma"/>
                        </a:rPr>
                        <a:t>классов,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охваченных</a:t>
                      </a:r>
                      <a:r>
                        <a:rPr sz="14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35" dirty="0">
                          <a:latin typeface="Tahoma"/>
                          <a:cs typeface="Tahoma"/>
                        </a:rPr>
                        <a:t>комплексом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профориентационных</a:t>
                      </a:r>
                      <a:r>
                        <a:rPr sz="1400" b="1" spc="45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мероприятий</a:t>
                      </a:r>
                      <a:r>
                        <a:rPr sz="1400" b="1" spc="60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0" dirty="0">
                          <a:latin typeface="Tahoma"/>
                          <a:cs typeface="Tahoma"/>
                        </a:rPr>
                        <a:t>в </a:t>
                      </a:r>
                      <a:r>
                        <a:rPr sz="1400" spc="150" dirty="0">
                          <a:latin typeface="Tahoma"/>
                          <a:cs typeface="Tahoma"/>
                        </a:rPr>
                        <a:t>рамках</a:t>
                      </a:r>
                      <a:r>
                        <a:rPr sz="14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60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Единой</a:t>
                      </a:r>
                      <a:r>
                        <a:rPr sz="1400" b="1" spc="-35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модели</a:t>
                      </a:r>
                      <a:r>
                        <a:rPr sz="1400" b="1" spc="-25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профориентации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400" spc="-25" dirty="0">
                          <a:latin typeface="Tahoma"/>
                          <a:cs typeface="Tahoma"/>
                        </a:rPr>
                        <a:t>40%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400" spc="-25" dirty="0">
                          <a:latin typeface="Tahoma"/>
                          <a:cs typeface="Tahoma"/>
                        </a:rPr>
                        <a:t>58%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578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Доля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90" dirty="0">
                          <a:latin typeface="Tahoma"/>
                          <a:cs typeface="Tahoma"/>
                        </a:rPr>
                        <a:t>обучающихся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5" dirty="0">
                          <a:latin typeface="Tahoma"/>
                          <a:cs typeface="Tahoma"/>
                        </a:rPr>
                        <a:t>образовательных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75" dirty="0">
                          <a:latin typeface="Tahoma"/>
                          <a:cs typeface="Tahoma"/>
                        </a:rPr>
                        <a:t>организаций,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95" dirty="0">
                          <a:latin typeface="Tahoma"/>
                          <a:cs typeface="Tahoma"/>
                        </a:rPr>
                        <a:t>реализующих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40" dirty="0">
                          <a:latin typeface="Tahoma"/>
                          <a:cs typeface="Tahoma"/>
                        </a:rPr>
                        <a:t>программы</a:t>
                      </a:r>
                      <a:r>
                        <a:rPr sz="14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5" dirty="0">
                          <a:latin typeface="Tahoma"/>
                          <a:cs typeface="Tahoma"/>
                        </a:rPr>
                        <a:t>среднего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1435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125" dirty="0">
                          <a:latin typeface="Tahoma"/>
                          <a:cs typeface="Tahoma"/>
                        </a:rPr>
                        <a:t>профессионального</a:t>
                      </a:r>
                      <a:r>
                        <a:rPr sz="14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70" dirty="0">
                          <a:latin typeface="Tahoma"/>
                          <a:cs typeface="Tahoma"/>
                        </a:rPr>
                        <a:t>образования,</a:t>
                      </a:r>
                      <a:r>
                        <a:rPr sz="14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14" dirty="0">
                          <a:latin typeface="Tahoma"/>
                          <a:cs typeface="Tahoma"/>
                        </a:rPr>
                        <a:t>прошедших</a:t>
                      </a:r>
                      <a:r>
                        <a:rPr sz="14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демонстрационный</a:t>
                      </a:r>
                      <a:r>
                        <a:rPr sz="1400" b="1" spc="5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экзамен</a:t>
                      </a:r>
                      <a:r>
                        <a:rPr sz="1400" b="1" spc="-10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профильного</a:t>
                      </a:r>
                      <a:r>
                        <a:rPr sz="1400" b="1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74179"/>
                          </a:solidFill>
                          <a:latin typeface="Tahoma"/>
                          <a:cs typeface="Tahoma"/>
                        </a:rPr>
                        <a:t>уровня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400" spc="-25" dirty="0">
                          <a:latin typeface="Tahoma"/>
                          <a:cs typeface="Tahoma"/>
                        </a:rPr>
                        <a:t>25%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400" spc="-25" dirty="0">
                          <a:latin typeface="Tahoma"/>
                          <a:cs typeface="Tahoma"/>
                        </a:rPr>
                        <a:t>55%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2769107" y="4099559"/>
            <a:ext cx="6654165" cy="387985"/>
          </a:xfrm>
          <a:custGeom>
            <a:avLst/>
            <a:gdLst/>
            <a:ahLst/>
            <a:cxnLst/>
            <a:rect l="l" t="t" r="r" b="b"/>
            <a:pathLst>
              <a:path w="6654165" h="387985">
                <a:moveTo>
                  <a:pt x="6589141" y="0"/>
                </a:moveTo>
                <a:lnTo>
                  <a:pt x="64643" y="0"/>
                </a:lnTo>
                <a:lnTo>
                  <a:pt x="39487" y="5081"/>
                </a:lnTo>
                <a:lnTo>
                  <a:pt x="18938" y="18938"/>
                </a:lnTo>
                <a:lnTo>
                  <a:pt x="5081" y="39487"/>
                </a:lnTo>
                <a:lnTo>
                  <a:pt x="0" y="64642"/>
                </a:lnTo>
                <a:lnTo>
                  <a:pt x="0" y="323214"/>
                </a:lnTo>
                <a:lnTo>
                  <a:pt x="5081" y="348370"/>
                </a:lnTo>
                <a:lnTo>
                  <a:pt x="18938" y="368919"/>
                </a:lnTo>
                <a:lnTo>
                  <a:pt x="39487" y="382776"/>
                </a:lnTo>
                <a:lnTo>
                  <a:pt x="64643" y="387857"/>
                </a:lnTo>
                <a:lnTo>
                  <a:pt x="6589141" y="387857"/>
                </a:lnTo>
                <a:lnTo>
                  <a:pt x="6614296" y="382776"/>
                </a:lnTo>
                <a:lnTo>
                  <a:pt x="6634845" y="368919"/>
                </a:lnTo>
                <a:lnTo>
                  <a:pt x="6648702" y="348370"/>
                </a:lnTo>
                <a:lnTo>
                  <a:pt x="6653784" y="323214"/>
                </a:lnTo>
                <a:lnTo>
                  <a:pt x="6653784" y="64642"/>
                </a:lnTo>
                <a:lnTo>
                  <a:pt x="6648702" y="39487"/>
                </a:lnTo>
                <a:lnTo>
                  <a:pt x="6634845" y="18938"/>
                </a:lnTo>
                <a:lnTo>
                  <a:pt x="6614296" y="5081"/>
                </a:lnTo>
                <a:lnTo>
                  <a:pt x="6589141" y="0"/>
                </a:lnTo>
                <a:close/>
              </a:path>
            </a:pathLst>
          </a:custGeom>
          <a:solidFill>
            <a:srgbClr val="1741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88308" y="4140453"/>
            <a:ext cx="421640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b="1" spc="-35" dirty="0">
                <a:solidFill>
                  <a:srgbClr val="FFFFFF"/>
                </a:solidFill>
                <a:latin typeface="Tahoma"/>
                <a:cs typeface="Tahoma"/>
              </a:rPr>
              <a:t>Мероприятия</a:t>
            </a:r>
            <a:r>
              <a:rPr sz="17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65" dirty="0">
                <a:solidFill>
                  <a:srgbClr val="FFFFFF"/>
                </a:solidFill>
                <a:latin typeface="Tahoma"/>
                <a:cs typeface="Tahoma"/>
              </a:rPr>
              <a:t>региональных</a:t>
            </a:r>
            <a:r>
              <a:rPr sz="17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Tahoma"/>
                <a:cs typeface="Tahoma"/>
              </a:rPr>
              <a:t>проектов</a:t>
            </a:r>
            <a:endParaRPr sz="170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9732" y="4670678"/>
            <a:ext cx="5760085" cy="1997710"/>
          </a:xfrm>
          <a:custGeom>
            <a:avLst/>
            <a:gdLst/>
            <a:ahLst/>
            <a:cxnLst/>
            <a:rect l="l" t="t" r="r" b="b"/>
            <a:pathLst>
              <a:path w="5760085" h="1997709">
                <a:moveTo>
                  <a:pt x="0" y="332867"/>
                </a:moveTo>
                <a:lnTo>
                  <a:pt x="3609" y="283665"/>
                </a:lnTo>
                <a:lnTo>
                  <a:pt x="14093" y="236709"/>
                </a:lnTo>
                <a:lnTo>
                  <a:pt x="30938" y="192513"/>
                </a:lnTo>
                <a:lnTo>
                  <a:pt x="53628" y="151591"/>
                </a:lnTo>
                <a:lnTo>
                  <a:pt x="81648" y="114458"/>
                </a:lnTo>
                <a:lnTo>
                  <a:pt x="114483" y="81626"/>
                </a:lnTo>
                <a:lnTo>
                  <a:pt x="151619" y="53612"/>
                </a:lnTo>
                <a:lnTo>
                  <a:pt x="192540" y="30927"/>
                </a:lnTo>
                <a:lnTo>
                  <a:pt x="236732" y="14088"/>
                </a:lnTo>
                <a:lnTo>
                  <a:pt x="283679" y="3607"/>
                </a:lnTo>
                <a:lnTo>
                  <a:pt x="332867" y="0"/>
                </a:lnTo>
                <a:lnTo>
                  <a:pt x="5427091" y="0"/>
                </a:lnTo>
                <a:lnTo>
                  <a:pt x="5476292" y="3607"/>
                </a:lnTo>
                <a:lnTo>
                  <a:pt x="5523248" y="14088"/>
                </a:lnTo>
                <a:lnTo>
                  <a:pt x="5567444" y="30927"/>
                </a:lnTo>
                <a:lnTo>
                  <a:pt x="5608366" y="53612"/>
                </a:lnTo>
                <a:lnTo>
                  <a:pt x="5645499" y="81626"/>
                </a:lnTo>
                <a:lnTo>
                  <a:pt x="5678331" y="114458"/>
                </a:lnTo>
                <a:lnTo>
                  <a:pt x="5706345" y="151591"/>
                </a:lnTo>
                <a:lnTo>
                  <a:pt x="5729030" y="192513"/>
                </a:lnTo>
                <a:lnTo>
                  <a:pt x="5745869" y="236709"/>
                </a:lnTo>
                <a:lnTo>
                  <a:pt x="5756350" y="283665"/>
                </a:lnTo>
                <a:lnTo>
                  <a:pt x="5759958" y="332867"/>
                </a:lnTo>
                <a:lnTo>
                  <a:pt x="5759958" y="1664322"/>
                </a:lnTo>
                <a:lnTo>
                  <a:pt x="5756350" y="1713513"/>
                </a:lnTo>
                <a:lnTo>
                  <a:pt x="5745869" y="1760462"/>
                </a:lnTo>
                <a:lnTo>
                  <a:pt x="5729030" y="1804656"/>
                </a:lnTo>
                <a:lnTo>
                  <a:pt x="5706345" y="1845579"/>
                </a:lnTo>
                <a:lnTo>
                  <a:pt x="5678331" y="1882716"/>
                </a:lnTo>
                <a:lnTo>
                  <a:pt x="5645499" y="1915552"/>
                </a:lnTo>
                <a:lnTo>
                  <a:pt x="5608366" y="1943573"/>
                </a:lnTo>
                <a:lnTo>
                  <a:pt x="5567444" y="1966263"/>
                </a:lnTo>
                <a:lnTo>
                  <a:pt x="5523248" y="1983108"/>
                </a:lnTo>
                <a:lnTo>
                  <a:pt x="5476292" y="1993592"/>
                </a:lnTo>
                <a:lnTo>
                  <a:pt x="5427091" y="1997202"/>
                </a:lnTo>
                <a:lnTo>
                  <a:pt x="332867" y="1997202"/>
                </a:lnTo>
                <a:lnTo>
                  <a:pt x="283679" y="1993592"/>
                </a:lnTo>
                <a:lnTo>
                  <a:pt x="236732" y="1983108"/>
                </a:lnTo>
                <a:lnTo>
                  <a:pt x="192540" y="1966263"/>
                </a:lnTo>
                <a:lnTo>
                  <a:pt x="151619" y="1943573"/>
                </a:lnTo>
                <a:lnTo>
                  <a:pt x="114483" y="1915552"/>
                </a:lnTo>
                <a:lnTo>
                  <a:pt x="81648" y="1882716"/>
                </a:lnTo>
                <a:lnTo>
                  <a:pt x="53628" y="1845579"/>
                </a:lnTo>
                <a:lnTo>
                  <a:pt x="30938" y="1804656"/>
                </a:lnTo>
                <a:lnTo>
                  <a:pt x="14093" y="1760462"/>
                </a:lnTo>
                <a:lnTo>
                  <a:pt x="3609" y="1713513"/>
                </a:lnTo>
                <a:lnTo>
                  <a:pt x="0" y="1664322"/>
                </a:lnTo>
                <a:lnTo>
                  <a:pt x="0" y="332867"/>
                </a:lnTo>
                <a:close/>
              </a:path>
            </a:pathLst>
          </a:custGeom>
          <a:ln w="57150">
            <a:solidFill>
              <a:srgbClr val="1741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5374" y="4741113"/>
            <a:ext cx="5293360" cy="177228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51460" indent="-238760">
              <a:lnSpc>
                <a:spcPct val="100000"/>
              </a:lnSpc>
              <a:spcBef>
                <a:spcPts val="495"/>
              </a:spcBef>
              <a:buFont typeface="Arial MT"/>
              <a:buChar char="•"/>
              <a:tabLst>
                <a:tab pos="251460" algn="l"/>
              </a:tabLst>
            </a:pPr>
            <a:r>
              <a:rPr sz="1400" spc="55" dirty="0">
                <a:latin typeface="Tahoma"/>
                <a:cs typeface="Tahoma"/>
              </a:rPr>
              <a:t>Строительство</a:t>
            </a:r>
            <a:r>
              <a:rPr sz="1400" spc="-45" dirty="0">
                <a:latin typeface="Tahoma"/>
                <a:cs typeface="Tahoma"/>
              </a:rPr>
              <a:t> </a:t>
            </a:r>
            <a:r>
              <a:rPr sz="1400" b="1" spc="-65" dirty="0" err="1">
                <a:solidFill>
                  <a:srgbClr val="174179"/>
                </a:solidFill>
                <a:latin typeface="Tahoma"/>
                <a:cs typeface="Tahoma"/>
              </a:rPr>
              <a:t>школ</a:t>
            </a:r>
            <a:r>
              <a:rPr sz="1400" b="1" dirty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400" spc="60" dirty="0" smtClean="0">
                <a:latin typeface="Tahoma"/>
                <a:cs typeface="Tahoma"/>
              </a:rPr>
              <a:t>(</a:t>
            </a:r>
            <a:r>
              <a:rPr sz="1400" spc="60" dirty="0">
                <a:latin typeface="Tahoma"/>
                <a:cs typeface="Tahoma"/>
              </a:rPr>
              <a:t>до</a:t>
            </a:r>
            <a:r>
              <a:rPr sz="1400" spc="-4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2027</a:t>
            </a:r>
            <a:r>
              <a:rPr sz="1400" spc="-35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г.)</a:t>
            </a:r>
            <a:endParaRPr sz="1400" dirty="0">
              <a:latin typeface="Tahoma"/>
              <a:cs typeface="Tahoma"/>
            </a:endParaRPr>
          </a:p>
          <a:p>
            <a:pPr marL="251460" indent="-238760">
              <a:lnSpc>
                <a:spcPct val="100000"/>
              </a:lnSpc>
              <a:spcBef>
                <a:spcPts val="395"/>
              </a:spcBef>
              <a:buFont typeface="Arial MT"/>
              <a:buChar char="•"/>
              <a:tabLst>
                <a:tab pos="251460" algn="l"/>
              </a:tabLst>
            </a:pPr>
            <a:r>
              <a:rPr sz="1400" spc="160" dirty="0">
                <a:latin typeface="Tahoma"/>
                <a:cs typeface="Tahoma"/>
              </a:rPr>
              <a:t>Оснащение</a:t>
            </a:r>
            <a:r>
              <a:rPr sz="1400" spc="-25" dirty="0">
                <a:latin typeface="Tahoma"/>
                <a:cs typeface="Tahoma"/>
              </a:rPr>
              <a:t> </a:t>
            </a:r>
            <a:r>
              <a:rPr sz="1400" spc="75" dirty="0">
                <a:latin typeface="Tahoma"/>
                <a:cs typeface="Tahoma"/>
              </a:rPr>
              <a:t>предметных</a:t>
            </a:r>
            <a:r>
              <a:rPr sz="1400" spc="-20" dirty="0">
                <a:latin typeface="Tahoma"/>
                <a:cs typeface="Tahoma"/>
              </a:rPr>
              <a:t> </a:t>
            </a:r>
            <a:r>
              <a:rPr sz="1400" spc="65" dirty="0" err="1">
                <a:latin typeface="Tahoma"/>
                <a:cs typeface="Tahoma"/>
              </a:rPr>
              <a:t>кабинетов</a:t>
            </a:r>
            <a:r>
              <a:rPr sz="1400" spc="-30" dirty="0">
                <a:latin typeface="Tahoma"/>
                <a:cs typeface="Tahoma"/>
              </a:rPr>
              <a:t> </a:t>
            </a:r>
            <a:r>
              <a:rPr sz="1400" b="1" spc="-65" dirty="0" err="1" smtClean="0">
                <a:solidFill>
                  <a:srgbClr val="174179"/>
                </a:solidFill>
                <a:latin typeface="Tahoma"/>
                <a:cs typeface="Tahoma"/>
              </a:rPr>
              <a:t>школ</a:t>
            </a:r>
            <a:r>
              <a:rPr sz="1400" b="1" spc="-5" dirty="0" smtClean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(2025</a:t>
            </a:r>
            <a:r>
              <a:rPr sz="1400" spc="-45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г.)</a:t>
            </a:r>
            <a:endParaRPr sz="1400" dirty="0">
              <a:latin typeface="Tahoma"/>
              <a:cs typeface="Tahoma"/>
            </a:endParaRPr>
          </a:p>
          <a:p>
            <a:pPr marL="251460" indent="-238760">
              <a:lnSpc>
                <a:spcPct val="100000"/>
              </a:lnSpc>
              <a:spcBef>
                <a:spcPts val="405"/>
              </a:spcBef>
              <a:buFont typeface="Arial MT"/>
              <a:buChar char="•"/>
              <a:tabLst>
                <a:tab pos="251460" algn="l"/>
              </a:tabLst>
            </a:pPr>
            <a:r>
              <a:rPr sz="1400" dirty="0">
                <a:latin typeface="Tahoma"/>
                <a:cs typeface="Tahoma"/>
              </a:rPr>
              <a:t>Капитальный</a:t>
            </a:r>
            <a:r>
              <a:rPr sz="1400" spc="25" dirty="0">
                <a:latin typeface="Tahoma"/>
                <a:cs typeface="Tahoma"/>
              </a:rPr>
              <a:t> </a:t>
            </a:r>
            <a:r>
              <a:rPr sz="1400" spc="120" dirty="0" err="1">
                <a:latin typeface="Tahoma"/>
                <a:cs typeface="Tahoma"/>
              </a:rPr>
              <a:t>ремонт</a:t>
            </a:r>
            <a:r>
              <a:rPr sz="1400" dirty="0">
                <a:latin typeface="Tahoma"/>
                <a:cs typeface="Tahoma"/>
              </a:rPr>
              <a:t> </a:t>
            </a:r>
            <a:r>
              <a:rPr sz="1400" b="1" spc="-45" dirty="0" err="1" smtClean="0">
                <a:solidFill>
                  <a:srgbClr val="174179"/>
                </a:solidFill>
                <a:latin typeface="Tahoma"/>
                <a:cs typeface="Tahoma"/>
              </a:rPr>
              <a:t>зданий</a:t>
            </a:r>
            <a:r>
              <a:rPr sz="1400" b="1" spc="15" dirty="0" smtClean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174179"/>
                </a:solidFill>
                <a:latin typeface="Tahoma"/>
                <a:cs typeface="Tahoma"/>
              </a:rPr>
              <a:t>школ</a:t>
            </a:r>
            <a:r>
              <a:rPr sz="1400" b="1" spc="40" dirty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(до</a:t>
            </a:r>
            <a:r>
              <a:rPr sz="1400" spc="-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2027 </a:t>
            </a:r>
            <a:r>
              <a:rPr sz="1400" spc="-25" dirty="0">
                <a:latin typeface="Tahoma"/>
                <a:cs typeface="Tahoma"/>
              </a:rPr>
              <a:t>г.)</a:t>
            </a:r>
            <a:endParaRPr sz="1400" dirty="0">
              <a:latin typeface="Tahoma"/>
              <a:cs typeface="Tahoma"/>
            </a:endParaRPr>
          </a:p>
          <a:p>
            <a:pPr marL="251460" marR="386080" indent="-239395">
              <a:lnSpc>
                <a:spcPts val="1639"/>
              </a:lnSpc>
              <a:spcBef>
                <a:spcPts val="530"/>
              </a:spcBef>
              <a:buFont typeface="Arial MT"/>
              <a:buChar char="•"/>
              <a:tabLst>
                <a:tab pos="251460" algn="l"/>
              </a:tabLst>
            </a:pPr>
            <a:r>
              <a:rPr sz="1400" spc="75" dirty="0">
                <a:latin typeface="Tahoma"/>
                <a:cs typeface="Tahoma"/>
              </a:rPr>
              <a:t>Повышение</a:t>
            </a:r>
            <a:r>
              <a:rPr sz="1400" spc="-35" dirty="0">
                <a:latin typeface="Tahoma"/>
                <a:cs typeface="Tahoma"/>
              </a:rPr>
              <a:t> </a:t>
            </a:r>
            <a:r>
              <a:rPr sz="1400" b="1" spc="-40" dirty="0">
                <a:solidFill>
                  <a:srgbClr val="174179"/>
                </a:solidFill>
                <a:latin typeface="Tahoma"/>
                <a:cs typeface="Tahoma"/>
              </a:rPr>
              <a:t>квалификации</a:t>
            </a:r>
            <a:r>
              <a:rPr sz="1400" b="1" spc="-30" dirty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174179"/>
                </a:solidFill>
                <a:latin typeface="Tahoma"/>
                <a:cs typeface="Tahoma"/>
              </a:rPr>
              <a:t>педагогов</a:t>
            </a:r>
            <a:r>
              <a:rPr sz="1400" b="1" spc="10" dirty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естественно- научного</a:t>
            </a:r>
            <a:r>
              <a:rPr sz="1400" spc="-40" dirty="0">
                <a:latin typeface="Tahoma"/>
                <a:cs typeface="Tahoma"/>
              </a:rPr>
              <a:t> </a:t>
            </a:r>
            <a:r>
              <a:rPr sz="1400" spc="105" dirty="0">
                <a:latin typeface="Tahoma"/>
                <a:cs typeface="Tahoma"/>
              </a:rPr>
              <a:t>профиля</a:t>
            </a:r>
            <a:r>
              <a:rPr sz="1400" spc="-40" dirty="0">
                <a:latin typeface="Tahoma"/>
                <a:cs typeface="Tahoma"/>
              </a:rPr>
              <a:t> </a:t>
            </a:r>
            <a:r>
              <a:rPr sz="1400" spc="125" dirty="0">
                <a:latin typeface="Tahoma"/>
                <a:cs typeface="Tahoma"/>
              </a:rPr>
              <a:t>на</a:t>
            </a:r>
            <a:r>
              <a:rPr sz="1400" spc="-40" dirty="0">
                <a:latin typeface="Tahoma"/>
                <a:cs typeface="Tahoma"/>
              </a:rPr>
              <a:t> </a:t>
            </a:r>
            <a:r>
              <a:rPr sz="1400" spc="120" dirty="0">
                <a:latin typeface="Tahoma"/>
                <a:cs typeface="Tahoma"/>
              </a:rPr>
              <a:t>базе</a:t>
            </a:r>
            <a:r>
              <a:rPr sz="1400" spc="-2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ведущих</a:t>
            </a:r>
            <a:r>
              <a:rPr sz="1400" spc="-3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вузов</a:t>
            </a:r>
            <a:endParaRPr sz="1400" dirty="0">
              <a:latin typeface="Tahoma"/>
              <a:cs typeface="Tahoma"/>
            </a:endParaRPr>
          </a:p>
          <a:p>
            <a:pPr marL="251460" indent="-238760">
              <a:lnSpc>
                <a:spcPts val="1655"/>
              </a:lnSpc>
              <a:spcBef>
                <a:spcPts val="395"/>
              </a:spcBef>
              <a:buFont typeface="Arial MT"/>
              <a:buChar char="•"/>
              <a:tabLst>
                <a:tab pos="251460" algn="l"/>
              </a:tabLst>
            </a:pPr>
            <a:r>
              <a:rPr sz="1400" spc="160" dirty="0">
                <a:latin typeface="Tahoma"/>
                <a:cs typeface="Tahoma"/>
              </a:rPr>
              <a:t>Программа</a:t>
            </a:r>
            <a:r>
              <a:rPr sz="1400" spc="-45" dirty="0"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174179"/>
                </a:solidFill>
                <a:latin typeface="Tahoma"/>
                <a:cs typeface="Tahoma"/>
              </a:rPr>
              <a:t>«Земский</a:t>
            </a:r>
            <a:r>
              <a:rPr sz="1400" b="1" spc="5" dirty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400" b="1" spc="-90" dirty="0">
                <a:solidFill>
                  <a:srgbClr val="174179"/>
                </a:solidFill>
                <a:latin typeface="Tahoma"/>
                <a:cs typeface="Tahoma"/>
              </a:rPr>
              <a:t>учитель»</a:t>
            </a:r>
            <a:r>
              <a:rPr sz="1400" b="1" spc="-10" dirty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400" b="1" spc="-95" dirty="0" err="1">
                <a:solidFill>
                  <a:srgbClr val="174179"/>
                </a:solidFill>
                <a:latin typeface="Tahoma"/>
                <a:cs typeface="Tahoma"/>
              </a:rPr>
              <a:t>для</a:t>
            </a:r>
            <a:r>
              <a:rPr sz="1400" b="1" spc="-25" dirty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400" b="1" spc="-30" dirty="0" err="1" smtClean="0">
                <a:solidFill>
                  <a:srgbClr val="174179"/>
                </a:solidFill>
                <a:latin typeface="Tahoma"/>
                <a:cs typeface="Tahoma"/>
              </a:rPr>
              <a:t>педагогов</a:t>
            </a:r>
            <a:r>
              <a:rPr sz="1400" b="1" spc="25" dirty="0" smtClean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(2025</a:t>
            </a:r>
            <a:r>
              <a:rPr sz="1400" spc="-50" dirty="0">
                <a:latin typeface="Tahoma"/>
                <a:cs typeface="Tahoma"/>
              </a:rPr>
              <a:t> -</a:t>
            </a:r>
            <a:endParaRPr sz="1400" dirty="0">
              <a:latin typeface="Tahoma"/>
              <a:cs typeface="Tahoma"/>
            </a:endParaRPr>
          </a:p>
          <a:p>
            <a:pPr marL="251460">
              <a:lnSpc>
                <a:spcPts val="1655"/>
              </a:lnSpc>
            </a:pPr>
            <a:r>
              <a:rPr sz="1400" dirty="0">
                <a:latin typeface="Tahoma"/>
                <a:cs typeface="Tahoma"/>
              </a:rPr>
              <a:t>2026</a:t>
            </a:r>
            <a:r>
              <a:rPr sz="1400" spc="-40" dirty="0">
                <a:latin typeface="Tahoma"/>
                <a:cs typeface="Tahoma"/>
              </a:rPr>
              <a:t> </a:t>
            </a:r>
            <a:r>
              <a:rPr sz="1400" spc="-20" dirty="0">
                <a:latin typeface="Tahoma"/>
                <a:cs typeface="Tahoma"/>
              </a:rPr>
              <a:t>гг.)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38875" y="4670678"/>
            <a:ext cx="5760085" cy="1941195"/>
          </a:xfrm>
          <a:custGeom>
            <a:avLst/>
            <a:gdLst/>
            <a:ahLst/>
            <a:cxnLst/>
            <a:rect l="l" t="t" r="r" b="b"/>
            <a:pathLst>
              <a:path w="5760084" h="1941195">
                <a:moveTo>
                  <a:pt x="0" y="323469"/>
                </a:moveTo>
                <a:lnTo>
                  <a:pt x="3506" y="275659"/>
                </a:lnTo>
                <a:lnTo>
                  <a:pt x="13691" y="230031"/>
                </a:lnTo>
                <a:lnTo>
                  <a:pt x="30057" y="187084"/>
                </a:lnTo>
                <a:lnTo>
                  <a:pt x="52102" y="147318"/>
                </a:lnTo>
                <a:lnTo>
                  <a:pt x="79327" y="111232"/>
                </a:lnTo>
                <a:lnTo>
                  <a:pt x="111232" y="79327"/>
                </a:lnTo>
                <a:lnTo>
                  <a:pt x="147318" y="52102"/>
                </a:lnTo>
                <a:lnTo>
                  <a:pt x="187084" y="30057"/>
                </a:lnTo>
                <a:lnTo>
                  <a:pt x="230031" y="13691"/>
                </a:lnTo>
                <a:lnTo>
                  <a:pt x="275659" y="3506"/>
                </a:lnTo>
                <a:lnTo>
                  <a:pt x="323469" y="0"/>
                </a:lnTo>
                <a:lnTo>
                  <a:pt x="5436489" y="0"/>
                </a:lnTo>
                <a:lnTo>
                  <a:pt x="5484298" y="3506"/>
                </a:lnTo>
                <a:lnTo>
                  <a:pt x="5529926" y="13691"/>
                </a:lnTo>
                <a:lnTo>
                  <a:pt x="5572873" y="30057"/>
                </a:lnTo>
                <a:lnTo>
                  <a:pt x="5612639" y="52102"/>
                </a:lnTo>
                <a:lnTo>
                  <a:pt x="5648725" y="79327"/>
                </a:lnTo>
                <a:lnTo>
                  <a:pt x="5680630" y="111232"/>
                </a:lnTo>
                <a:lnTo>
                  <a:pt x="5707855" y="147318"/>
                </a:lnTo>
                <a:lnTo>
                  <a:pt x="5729900" y="187084"/>
                </a:lnTo>
                <a:lnTo>
                  <a:pt x="5746266" y="230031"/>
                </a:lnTo>
                <a:lnTo>
                  <a:pt x="5756451" y="275659"/>
                </a:lnTo>
                <a:lnTo>
                  <a:pt x="5759958" y="323469"/>
                </a:lnTo>
                <a:lnTo>
                  <a:pt x="5759958" y="1617332"/>
                </a:lnTo>
                <a:lnTo>
                  <a:pt x="5756451" y="1665133"/>
                </a:lnTo>
                <a:lnTo>
                  <a:pt x="5746266" y="1710756"/>
                </a:lnTo>
                <a:lnTo>
                  <a:pt x="5729900" y="1753702"/>
                </a:lnTo>
                <a:lnTo>
                  <a:pt x="5707855" y="1793470"/>
                </a:lnTo>
                <a:lnTo>
                  <a:pt x="5680630" y="1829558"/>
                </a:lnTo>
                <a:lnTo>
                  <a:pt x="5648725" y="1861468"/>
                </a:lnTo>
                <a:lnTo>
                  <a:pt x="5612639" y="1888698"/>
                </a:lnTo>
                <a:lnTo>
                  <a:pt x="5572873" y="1910748"/>
                </a:lnTo>
                <a:lnTo>
                  <a:pt x="5529926" y="1927117"/>
                </a:lnTo>
                <a:lnTo>
                  <a:pt x="5484298" y="1937306"/>
                </a:lnTo>
                <a:lnTo>
                  <a:pt x="5436489" y="1940814"/>
                </a:lnTo>
                <a:lnTo>
                  <a:pt x="323469" y="1940814"/>
                </a:lnTo>
                <a:lnTo>
                  <a:pt x="275659" y="1937306"/>
                </a:lnTo>
                <a:lnTo>
                  <a:pt x="230031" y="1927117"/>
                </a:lnTo>
                <a:lnTo>
                  <a:pt x="187084" y="1910748"/>
                </a:lnTo>
                <a:lnTo>
                  <a:pt x="147318" y="1888698"/>
                </a:lnTo>
                <a:lnTo>
                  <a:pt x="111232" y="1861468"/>
                </a:lnTo>
                <a:lnTo>
                  <a:pt x="79327" y="1829558"/>
                </a:lnTo>
                <a:lnTo>
                  <a:pt x="52102" y="1793470"/>
                </a:lnTo>
                <a:lnTo>
                  <a:pt x="30057" y="1753702"/>
                </a:lnTo>
                <a:lnTo>
                  <a:pt x="13691" y="1710756"/>
                </a:lnTo>
                <a:lnTo>
                  <a:pt x="3506" y="1665133"/>
                </a:lnTo>
                <a:lnTo>
                  <a:pt x="0" y="1617332"/>
                </a:lnTo>
                <a:lnTo>
                  <a:pt x="0" y="323469"/>
                </a:lnTo>
                <a:close/>
              </a:path>
            </a:pathLst>
          </a:custGeom>
          <a:ln w="57150">
            <a:solidFill>
              <a:srgbClr val="1741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412484" y="4794250"/>
            <a:ext cx="5359400" cy="18485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8760" marR="1012190" indent="-238760" algn="r">
              <a:lnSpc>
                <a:spcPts val="1660"/>
              </a:lnSpc>
              <a:spcBef>
                <a:spcPts val="95"/>
              </a:spcBef>
              <a:buFont typeface="Arial MT"/>
              <a:buChar char="•"/>
              <a:tabLst>
                <a:tab pos="238760" algn="l"/>
              </a:tabLst>
            </a:pPr>
            <a:r>
              <a:rPr sz="1400" spc="114" dirty="0">
                <a:latin typeface="Tahoma"/>
                <a:cs typeface="Tahoma"/>
              </a:rPr>
              <a:t>Обеспечение</a:t>
            </a:r>
            <a:r>
              <a:rPr sz="1400" spc="13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деятельности</a:t>
            </a:r>
            <a:r>
              <a:rPr sz="1400" spc="160" dirty="0">
                <a:latin typeface="Tahoma"/>
                <a:cs typeface="Tahoma"/>
              </a:rPr>
              <a:t> </a:t>
            </a:r>
            <a:r>
              <a:rPr sz="1400" b="1" spc="-210" dirty="0">
                <a:solidFill>
                  <a:srgbClr val="174179"/>
                </a:solidFill>
                <a:latin typeface="Tahoma"/>
                <a:cs typeface="Tahoma"/>
              </a:rPr>
              <a:t>100%</a:t>
            </a:r>
            <a:r>
              <a:rPr sz="1400" b="1" spc="170" dirty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174179"/>
                </a:solidFill>
                <a:latin typeface="Tahoma"/>
                <a:cs typeface="Tahoma"/>
              </a:rPr>
              <a:t>советников</a:t>
            </a:r>
            <a:endParaRPr sz="1400" dirty="0">
              <a:latin typeface="Tahoma"/>
              <a:cs typeface="Tahoma"/>
            </a:endParaRPr>
          </a:p>
          <a:p>
            <a:pPr marR="1007110" algn="r">
              <a:lnSpc>
                <a:spcPts val="1660"/>
              </a:lnSpc>
            </a:pPr>
            <a:r>
              <a:rPr sz="1400" spc="70" dirty="0">
                <a:latin typeface="Tahoma"/>
                <a:cs typeface="Tahoma"/>
              </a:rPr>
              <a:t>директоров</a:t>
            </a:r>
            <a:r>
              <a:rPr sz="1400" spc="-50" dirty="0">
                <a:latin typeface="Tahoma"/>
                <a:cs typeface="Tahoma"/>
              </a:rPr>
              <a:t> </a:t>
            </a:r>
            <a:r>
              <a:rPr sz="1400" spc="-95" dirty="0">
                <a:latin typeface="Tahoma"/>
                <a:cs typeface="Tahoma"/>
              </a:rPr>
              <a:t>в</a:t>
            </a:r>
            <a:r>
              <a:rPr sz="1400" spc="-50" dirty="0">
                <a:latin typeface="Tahoma"/>
                <a:cs typeface="Tahoma"/>
              </a:rPr>
              <a:t> </a:t>
            </a:r>
            <a:r>
              <a:rPr sz="1400" spc="95" dirty="0">
                <a:latin typeface="Tahoma"/>
                <a:cs typeface="Tahoma"/>
              </a:rPr>
              <a:t>школах</a:t>
            </a:r>
            <a:r>
              <a:rPr sz="1400" spc="-2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и</a:t>
            </a:r>
            <a:r>
              <a:rPr sz="1400" spc="-4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колледжах</a:t>
            </a:r>
            <a:r>
              <a:rPr sz="1400" spc="-2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(до</a:t>
            </a:r>
            <a:r>
              <a:rPr sz="1400" spc="-5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2030</a:t>
            </a:r>
            <a:r>
              <a:rPr sz="1400" spc="-30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г.)</a:t>
            </a:r>
            <a:endParaRPr sz="1400" dirty="0">
              <a:latin typeface="Tahoma"/>
              <a:cs typeface="Tahoma"/>
            </a:endParaRPr>
          </a:p>
          <a:p>
            <a:pPr marL="251460" indent="-238760">
              <a:lnSpc>
                <a:spcPts val="1655"/>
              </a:lnSpc>
              <a:spcBef>
                <a:spcPts val="450"/>
              </a:spcBef>
              <a:buFont typeface="Arial MT"/>
              <a:buChar char="•"/>
              <a:tabLst>
                <a:tab pos="251460" algn="l"/>
              </a:tabLst>
            </a:pPr>
            <a:r>
              <a:rPr sz="1400" dirty="0">
                <a:latin typeface="Tahoma"/>
                <a:cs typeface="Tahoma"/>
              </a:rPr>
              <a:t>Капитальный</a:t>
            </a:r>
            <a:r>
              <a:rPr sz="1400" spc="85" dirty="0">
                <a:latin typeface="Tahoma"/>
                <a:cs typeface="Tahoma"/>
              </a:rPr>
              <a:t> </a:t>
            </a:r>
            <a:r>
              <a:rPr sz="1400" spc="120" dirty="0">
                <a:latin typeface="Tahoma"/>
                <a:cs typeface="Tahoma"/>
              </a:rPr>
              <a:t>ремонт</a:t>
            </a:r>
            <a:r>
              <a:rPr sz="1400" spc="5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учебных</a:t>
            </a:r>
            <a:r>
              <a:rPr sz="1400" spc="70" dirty="0">
                <a:latin typeface="Tahoma"/>
                <a:cs typeface="Tahoma"/>
              </a:rPr>
              <a:t> </a:t>
            </a:r>
            <a:r>
              <a:rPr sz="1400" spc="90" dirty="0">
                <a:latin typeface="Tahoma"/>
                <a:cs typeface="Tahoma"/>
              </a:rPr>
              <a:t>корпусов</a:t>
            </a:r>
            <a:r>
              <a:rPr sz="1400" spc="30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и</a:t>
            </a:r>
            <a:r>
              <a:rPr sz="1400" spc="55" dirty="0">
                <a:latin typeface="Tahoma"/>
                <a:cs typeface="Tahoma"/>
              </a:rPr>
              <a:t> </a:t>
            </a:r>
            <a:r>
              <a:rPr sz="1400" spc="90" dirty="0" err="1" smtClean="0">
                <a:latin typeface="Tahoma"/>
                <a:cs typeface="Tahoma"/>
              </a:rPr>
              <a:t>общежитий</a:t>
            </a:r>
            <a:endParaRPr sz="1400" dirty="0">
              <a:latin typeface="Tahoma"/>
              <a:cs typeface="Tahoma"/>
            </a:endParaRPr>
          </a:p>
          <a:p>
            <a:pPr marL="251460">
              <a:lnSpc>
                <a:spcPts val="1655"/>
              </a:lnSpc>
            </a:pPr>
            <a:r>
              <a:rPr sz="1400" b="1" spc="-65" dirty="0">
                <a:solidFill>
                  <a:srgbClr val="174179"/>
                </a:solidFill>
                <a:latin typeface="Tahoma"/>
                <a:cs typeface="Tahoma"/>
              </a:rPr>
              <a:t>колледжей</a:t>
            </a:r>
            <a:r>
              <a:rPr sz="1400" b="1" spc="10" dirty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(до</a:t>
            </a:r>
            <a:r>
              <a:rPr sz="1400" spc="-4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2026</a:t>
            </a:r>
            <a:r>
              <a:rPr sz="1400" spc="-35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г.)</a:t>
            </a:r>
            <a:endParaRPr sz="1400" dirty="0">
              <a:latin typeface="Tahoma"/>
              <a:cs typeface="Tahoma"/>
            </a:endParaRPr>
          </a:p>
          <a:p>
            <a:pPr marL="251460" indent="-238760">
              <a:lnSpc>
                <a:spcPct val="100000"/>
              </a:lnSpc>
              <a:spcBef>
                <a:spcPts val="445"/>
              </a:spcBef>
              <a:buFont typeface="Arial MT"/>
              <a:buChar char="•"/>
              <a:tabLst>
                <a:tab pos="251460" algn="l"/>
              </a:tabLst>
            </a:pPr>
            <a:r>
              <a:rPr sz="1400" dirty="0">
                <a:latin typeface="Tahoma"/>
                <a:cs typeface="Tahoma"/>
              </a:rPr>
              <a:t>Капитальный</a:t>
            </a:r>
            <a:r>
              <a:rPr sz="1400" spc="45" dirty="0">
                <a:latin typeface="Tahoma"/>
                <a:cs typeface="Tahoma"/>
              </a:rPr>
              <a:t> </a:t>
            </a:r>
            <a:r>
              <a:rPr sz="1400" spc="120" dirty="0" err="1">
                <a:latin typeface="Tahoma"/>
                <a:cs typeface="Tahoma"/>
              </a:rPr>
              <a:t>ремонт</a:t>
            </a:r>
            <a:r>
              <a:rPr sz="1400" spc="20" dirty="0">
                <a:latin typeface="Tahoma"/>
                <a:cs typeface="Tahoma"/>
              </a:rPr>
              <a:t> </a:t>
            </a:r>
            <a:r>
              <a:rPr sz="1400" b="1" dirty="0" err="1" smtClean="0">
                <a:solidFill>
                  <a:srgbClr val="174179"/>
                </a:solidFill>
                <a:latin typeface="Tahoma"/>
                <a:cs typeface="Tahoma"/>
              </a:rPr>
              <a:t>детских</a:t>
            </a:r>
            <a:r>
              <a:rPr sz="1400" b="1" spc="70" dirty="0" smtClean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174179"/>
                </a:solidFill>
                <a:latin typeface="Tahoma"/>
                <a:cs typeface="Tahoma"/>
              </a:rPr>
              <a:t>садов</a:t>
            </a:r>
            <a:r>
              <a:rPr sz="1400" b="1" spc="75" dirty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(до</a:t>
            </a:r>
            <a:r>
              <a:rPr sz="1400" spc="1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2027</a:t>
            </a:r>
            <a:r>
              <a:rPr sz="1400" spc="20" dirty="0">
                <a:latin typeface="Tahoma"/>
                <a:cs typeface="Tahoma"/>
              </a:rPr>
              <a:t> </a:t>
            </a:r>
            <a:r>
              <a:rPr sz="1400" spc="-25" dirty="0">
                <a:latin typeface="Tahoma"/>
                <a:cs typeface="Tahoma"/>
              </a:rPr>
              <a:t>г.)</a:t>
            </a:r>
            <a:endParaRPr sz="1400" dirty="0">
              <a:latin typeface="Tahoma"/>
              <a:cs typeface="Tahoma"/>
            </a:endParaRPr>
          </a:p>
          <a:p>
            <a:pPr marL="251460" marR="5080" indent="-239395">
              <a:lnSpc>
                <a:spcPct val="100000"/>
              </a:lnSpc>
              <a:spcBef>
                <a:spcPts val="400"/>
              </a:spcBef>
              <a:buFont typeface="Arial MT"/>
              <a:buChar char="•"/>
              <a:tabLst>
                <a:tab pos="251460" algn="l"/>
              </a:tabLst>
            </a:pPr>
            <a:r>
              <a:rPr sz="1400" spc="85" dirty="0">
                <a:latin typeface="Tahoma"/>
                <a:cs typeface="Tahoma"/>
              </a:rPr>
              <a:t>Проведение</a:t>
            </a:r>
            <a:r>
              <a:rPr sz="1400" spc="-20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патриотических</a:t>
            </a:r>
            <a:r>
              <a:rPr sz="1400" spc="-4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проектов</a:t>
            </a:r>
            <a:r>
              <a:rPr sz="1400" spc="-50" dirty="0">
                <a:latin typeface="Tahoma"/>
                <a:cs typeface="Tahoma"/>
              </a:rPr>
              <a:t> </a:t>
            </a:r>
            <a:r>
              <a:rPr sz="1400" spc="250" dirty="0">
                <a:latin typeface="Tahoma"/>
                <a:cs typeface="Tahoma"/>
              </a:rPr>
              <a:t>с</a:t>
            </a:r>
            <a:r>
              <a:rPr sz="1400" spc="-40" dirty="0">
                <a:latin typeface="Tahoma"/>
                <a:cs typeface="Tahoma"/>
              </a:rPr>
              <a:t> </a:t>
            </a:r>
            <a:r>
              <a:rPr sz="1400" spc="85" dirty="0" err="1">
                <a:latin typeface="Tahoma"/>
                <a:cs typeface="Tahoma"/>
              </a:rPr>
              <a:t>охватом</a:t>
            </a:r>
            <a:r>
              <a:rPr sz="1400" spc="-30" dirty="0">
                <a:latin typeface="Tahoma"/>
                <a:cs typeface="Tahoma"/>
              </a:rPr>
              <a:t> </a:t>
            </a:r>
            <a:r>
              <a:rPr sz="1400" b="1" spc="-20" dirty="0" err="1" smtClean="0">
                <a:solidFill>
                  <a:srgbClr val="174179"/>
                </a:solidFill>
                <a:latin typeface="Tahoma"/>
                <a:cs typeface="Tahoma"/>
              </a:rPr>
              <a:t>тыс</a:t>
            </a:r>
            <a:r>
              <a:rPr sz="1400" b="1" spc="-20" dirty="0">
                <a:solidFill>
                  <a:srgbClr val="174179"/>
                </a:solidFill>
                <a:latin typeface="Tahoma"/>
                <a:cs typeface="Tahoma"/>
              </a:rPr>
              <a:t>. </a:t>
            </a:r>
            <a:r>
              <a:rPr sz="1400" b="1" spc="-40" dirty="0">
                <a:solidFill>
                  <a:srgbClr val="174179"/>
                </a:solidFill>
                <a:latin typeface="Tahoma"/>
                <a:cs typeface="Tahoma"/>
              </a:rPr>
              <a:t>человек</a:t>
            </a:r>
            <a:r>
              <a:rPr sz="1400" b="1" spc="-65" dirty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400" spc="75" dirty="0">
                <a:latin typeface="Tahoma"/>
                <a:cs typeface="Tahoma"/>
              </a:rPr>
              <a:t>ежегодно</a:t>
            </a:r>
            <a:endParaRPr sz="1400" dirty="0">
              <a:latin typeface="Tahoma"/>
              <a:cs typeface="Tahoma"/>
            </a:endParaRPr>
          </a:p>
          <a:p>
            <a:pPr marR="1027430" algn="r">
              <a:lnSpc>
                <a:spcPct val="100000"/>
              </a:lnSpc>
              <a:spcBef>
                <a:spcPts val="80"/>
              </a:spcBef>
            </a:pPr>
            <a:r>
              <a:rPr sz="900" spc="-25" dirty="0">
                <a:solidFill>
                  <a:srgbClr val="404040"/>
                </a:solidFill>
                <a:latin typeface="Tahoma"/>
                <a:cs typeface="Tahoma"/>
              </a:rPr>
              <a:t>11</a:t>
            </a:r>
            <a:endParaRPr sz="9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" y="0"/>
            <a:ext cx="12187428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985640" y="6461378"/>
            <a:ext cx="7927975" cy="319405"/>
          </a:xfrm>
          <a:prstGeom prst="rect">
            <a:avLst/>
          </a:prstGeom>
          <a:solidFill>
            <a:srgbClr val="4471C4"/>
          </a:solidFill>
          <a:ln w="12953">
            <a:solidFill>
              <a:srgbClr val="2E528F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6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Часть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программы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перспективного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развития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системы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образования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региона</a:t>
            </a:r>
            <a:endParaRPr sz="1800">
              <a:latin typeface="Calibri"/>
              <a:cs typeface="Calibri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772400" y="5410200"/>
            <a:ext cx="39624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7620000" y="5562600"/>
            <a:ext cx="17526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772400" y="4343400"/>
            <a:ext cx="17526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610600" y="3657600"/>
            <a:ext cx="17526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583374" y="3124200"/>
            <a:ext cx="17526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707074" y="2590800"/>
            <a:ext cx="17526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848600" y="4953000"/>
            <a:ext cx="1905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801100" y="4800600"/>
            <a:ext cx="19431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6781800" y="4800600"/>
            <a:ext cx="2209800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7391400" y="3124200"/>
            <a:ext cx="3352800" cy="1524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11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447800" y="4267200"/>
            <a:ext cx="38862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1447800" y="4495800"/>
            <a:ext cx="25908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391400" y="2514600"/>
            <a:ext cx="4191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458200" y="2743200"/>
            <a:ext cx="27432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33691" y="4489322"/>
            <a:ext cx="4666615" cy="2197100"/>
          </a:xfrm>
          <a:prstGeom prst="rect">
            <a:avLst/>
          </a:prstGeom>
          <a:ln w="12953">
            <a:solidFill>
              <a:srgbClr val="4471C4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Достижение</a:t>
            </a:r>
            <a:r>
              <a:rPr sz="1400" spc="-4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к</a:t>
            </a:r>
            <a:r>
              <a:rPr sz="1400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2030</a:t>
            </a:r>
            <a:r>
              <a:rPr sz="1400" spc="-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году</a:t>
            </a:r>
            <a:r>
              <a:rPr sz="1400" spc="-2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"цифровой</a:t>
            </a:r>
            <a:r>
              <a:rPr sz="1400" spc="-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E5496"/>
                </a:solidFill>
                <a:latin typeface="Calibri"/>
                <a:cs typeface="Calibri"/>
              </a:rPr>
              <a:t>зрелости"</a:t>
            </a:r>
            <a:endParaRPr sz="1400">
              <a:latin typeface="Calibri"/>
              <a:cs typeface="Calibri"/>
            </a:endParaRPr>
          </a:p>
          <a:p>
            <a:pPr marL="95885" marR="90170" algn="ctr">
              <a:lnSpc>
                <a:spcPct val="100000"/>
              </a:lnSpc>
            </a:pPr>
            <a:r>
              <a:rPr sz="1400" spc="-10" dirty="0">
                <a:solidFill>
                  <a:srgbClr val="2E5496"/>
                </a:solidFill>
                <a:latin typeface="Calibri"/>
                <a:cs typeface="Calibri"/>
              </a:rPr>
              <a:t>государственного</a:t>
            </a:r>
            <a:r>
              <a:rPr sz="1400" spc="2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и</a:t>
            </a:r>
            <a:r>
              <a:rPr sz="1400" spc="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E5496"/>
                </a:solidFill>
                <a:latin typeface="Calibri"/>
                <a:cs typeface="Calibri"/>
              </a:rPr>
              <a:t>муниципального</a:t>
            </a:r>
            <a:r>
              <a:rPr sz="1400" spc="4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E5496"/>
                </a:solidFill>
                <a:latin typeface="Calibri"/>
                <a:cs typeface="Calibri"/>
              </a:rPr>
              <a:t>управления,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ключевых</a:t>
            </a:r>
            <a:r>
              <a:rPr sz="1400" spc="-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отраслей</a:t>
            </a:r>
            <a:r>
              <a:rPr sz="1400" spc="-4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экономики</a:t>
            </a:r>
            <a:r>
              <a:rPr sz="1400" spc="-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и</a:t>
            </a:r>
            <a:r>
              <a:rPr sz="1400" spc="-4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социальной</a:t>
            </a:r>
            <a:r>
              <a:rPr sz="1400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сферы,</a:t>
            </a:r>
            <a:r>
              <a:rPr sz="1400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в</a:t>
            </a:r>
            <a:r>
              <a:rPr sz="1400" spc="-4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2E5496"/>
                </a:solidFill>
                <a:latin typeface="Calibri"/>
                <a:cs typeface="Calibri"/>
              </a:rPr>
              <a:t>том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числе</a:t>
            </a:r>
            <a:r>
              <a:rPr sz="1400" spc="-5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здравоохранения</a:t>
            </a:r>
            <a:r>
              <a:rPr sz="1400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и</a:t>
            </a:r>
            <a:r>
              <a:rPr sz="1400" spc="-5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образования,</a:t>
            </a:r>
            <a:r>
              <a:rPr sz="1400" spc="-4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E5496"/>
                </a:solidFill>
                <a:latin typeface="Calibri"/>
                <a:cs typeface="Calibri"/>
              </a:rPr>
              <a:t>предполагающей автоматизацию</a:t>
            </a:r>
            <a:r>
              <a:rPr sz="1400" spc="-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большей</a:t>
            </a:r>
            <a:r>
              <a:rPr sz="1400" spc="-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части</a:t>
            </a:r>
            <a:r>
              <a:rPr sz="1400" spc="-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транзакций</a:t>
            </a:r>
            <a:r>
              <a:rPr sz="1400" spc="-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в</a:t>
            </a:r>
            <a:r>
              <a:rPr sz="1400" spc="-2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E5496"/>
                </a:solidFill>
                <a:latin typeface="Calibri"/>
                <a:cs typeface="Calibri"/>
              </a:rPr>
              <a:t>рамках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единых</a:t>
            </a:r>
            <a:r>
              <a:rPr sz="1400" spc="-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отраслевых</a:t>
            </a:r>
            <a:r>
              <a:rPr sz="1400" spc="-2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цифровых</a:t>
            </a:r>
            <a:r>
              <a:rPr sz="1400" spc="-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E5496"/>
                </a:solidFill>
                <a:latin typeface="Calibri"/>
                <a:cs typeface="Calibri"/>
              </a:rPr>
              <a:t>платформ</a:t>
            </a:r>
            <a:r>
              <a:rPr sz="1400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и</a:t>
            </a:r>
            <a:r>
              <a:rPr sz="1400" spc="-4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E5496"/>
                </a:solidFill>
                <a:latin typeface="Calibri"/>
                <a:cs typeface="Calibri"/>
              </a:rPr>
              <a:t>модели</a:t>
            </a:r>
            <a:endParaRPr sz="1400">
              <a:latin typeface="Calibri"/>
              <a:cs typeface="Calibri"/>
            </a:endParaRPr>
          </a:p>
          <a:p>
            <a:pPr marL="334645" marR="329565" indent="635" algn="ctr">
              <a:lnSpc>
                <a:spcPct val="100000"/>
              </a:lnSpc>
            </a:pP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управления</a:t>
            </a:r>
            <a:r>
              <a:rPr sz="1400" spc="-2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на</a:t>
            </a:r>
            <a:r>
              <a:rPr sz="1400" spc="-4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основе</a:t>
            </a:r>
            <a:r>
              <a:rPr sz="1400" spc="-4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данных</a:t>
            </a:r>
            <a:r>
              <a:rPr sz="1400" spc="-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с</a:t>
            </a:r>
            <a:r>
              <a:rPr sz="1400" spc="-5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учетом</a:t>
            </a:r>
            <a:r>
              <a:rPr sz="1400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E5496"/>
                </a:solidFill>
                <a:latin typeface="Calibri"/>
                <a:cs typeface="Calibri"/>
              </a:rPr>
              <a:t>ускоренного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внедрения</a:t>
            </a:r>
            <a:r>
              <a:rPr sz="1400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E5496"/>
                </a:solidFill>
                <a:latin typeface="Calibri"/>
                <a:cs typeface="Calibri"/>
              </a:rPr>
              <a:t>технологий</a:t>
            </a:r>
            <a:r>
              <a:rPr sz="1400" spc="-4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обработки</a:t>
            </a:r>
            <a:r>
              <a:rPr sz="1400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больших</a:t>
            </a:r>
            <a:r>
              <a:rPr sz="1400" spc="-2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E5496"/>
                </a:solidFill>
                <a:latin typeface="Calibri"/>
                <a:cs typeface="Calibri"/>
              </a:rPr>
              <a:t>объемов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данных,</a:t>
            </a:r>
            <a:r>
              <a:rPr sz="1400" spc="-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машинного</a:t>
            </a:r>
            <a:r>
              <a:rPr sz="1400" spc="-4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обучения</a:t>
            </a:r>
            <a:r>
              <a:rPr sz="1400" spc="-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и</a:t>
            </a:r>
            <a:r>
              <a:rPr sz="1400" spc="-5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E5496"/>
                </a:solidFill>
                <a:latin typeface="Calibri"/>
                <a:cs typeface="Calibri"/>
              </a:rPr>
              <a:t>искусственного</a:t>
            </a:r>
            <a:endParaRPr sz="1400">
              <a:latin typeface="Calibri"/>
              <a:cs typeface="Calibri"/>
            </a:endParaRPr>
          </a:p>
          <a:p>
            <a:pPr marL="1067435" algn="ctr">
              <a:lnSpc>
                <a:spcPct val="100000"/>
              </a:lnSpc>
              <a:spcBef>
                <a:spcPts val="5"/>
              </a:spcBef>
              <a:tabLst>
                <a:tab pos="2912110" algn="l"/>
              </a:tabLst>
            </a:pPr>
            <a:r>
              <a:rPr sz="1400" spc="-10" dirty="0">
                <a:solidFill>
                  <a:srgbClr val="2E5496"/>
                </a:solidFill>
                <a:latin typeface="Calibri"/>
                <a:cs typeface="Calibri"/>
              </a:rPr>
              <a:t>интеллекта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	</a:t>
            </a:r>
            <a:r>
              <a:rPr sz="1800" spc="-75" baseline="6944" dirty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endParaRPr sz="1800" baseline="6944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9920" y="693801"/>
            <a:ext cx="4679315" cy="0"/>
          </a:xfrm>
          <a:custGeom>
            <a:avLst/>
            <a:gdLst/>
            <a:ahLst/>
            <a:cxnLst/>
            <a:rect l="l" t="t" r="r" b="b"/>
            <a:pathLst>
              <a:path w="4679315">
                <a:moveTo>
                  <a:pt x="0" y="0"/>
                </a:moveTo>
                <a:lnTo>
                  <a:pt x="4679315" y="0"/>
                </a:lnTo>
              </a:path>
            </a:pathLst>
          </a:custGeom>
          <a:ln w="25146">
            <a:solidFill>
              <a:srgbClr val="4046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9070" y="845058"/>
            <a:ext cx="2173605" cy="1092835"/>
          </a:xfrm>
          <a:prstGeom prst="rect">
            <a:avLst/>
          </a:prstGeom>
          <a:solidFill>
            <a:srgbClr val="404684"/>
          </a:solidFill>
          <a:ln w="3175">
            <a:solidFill>
              <a:srgbClr val="404684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0"/>
              </a:spcBef>
            </a:pPr>
            <a:endParaRPr sz="1600">
              <a:latin typeface="Times New Roman"/>
              <a:cs typeface="Times New Roman"/>
            </a:endParaRPr>
          </a:p>
          <a:p>
            <a:pPr marL="379095" marR="177165" indent="-195580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Продолжительная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активная</a:t>
            </a:r>
            <a:r>
              <a:rPr sz="16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жизнь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3642" y="2029205"/>
            <a:ext cx="2173605" cy="1092835"/>
          </a:xfrm>
          <a:prstGeom prst="rect">
            <a:avLst/>
          </a:prstGeom>
          <a:solidFill>
            <a:srgbClr val="404684"/>
          </a:solidFill>
          <a:ln w="3175">
            <a:solidFill>
              <a:srgbClr val="404684"/>
            </a:solidFill>
          </a:ln>
        </p:spPr>
        <p:txBody>
          <a:bodyPr vert="horz" wrap="square" lIns="0" tIns="1778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0"/>
              </a:spcBef>
            </a:pP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Семья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0119" y="3219830"/>
            <a:ext cx="2160270" cy="1080135"/>
          </a:xfrm>
          <a:prstGeom prst="rect">
            <a:avLst/>
          </a:prstGeom>
          <a:solidFill>
            <a:srgbClr val="00AFEF"/>
          </a:solidFill>
          <a:ln w="12953">
            <a:solidFill>
              <a:srgbClr val="404684"/>
            </a:solidFill>
          </a:ln>
        </p:spPr>
        <p:txBody>
          <a:bodyPr vert="horz" wrap="square" lIns="0" tIns="1708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45"/>
              </a:spcBef>
            </a:pPr>
            <a:endParaRPr sz="1600">
              <a:latin typeface="Times New Roman"/>
              <a:cs typeface="Times New Roman"/>
            </a:endParaRPr>
          </a:p>
          <a:p>
            <a:pPr marL="283845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Молодежь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дети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0119" y="4403978"/>
            <a:ext cx="2160270" cy="1080135"/>
          </a:xfrm>
          <a:custGeom>
            <a:avLst/>
            <a:gdLst/>
            <a:ahLst/>
            <a:cxnLst/>
            <a:rect l="l" t="t" r="r" b="b"/>
            <a:pathLst>
              <a:path w="2160270" h="1080135">
                <a:moveTo>
                  <a:pt x="0" y="1079754"/>
                </a:moveTo>
                <a:lnTo>
                  <a:pt x="2160270" y="1079754"/>
                </a:lnTo>
                <a:lnTo>
                  <a:pt x="2160270" y="0"/>
                </a:lnTo>
                <a:lnTo>
                  <a:pt x="0" y="0"/>
                </a:lnTo>
                <a:lnTo>
                  <a:pt x="0" y="1079754"/>
                </a:lnTo>
                <a:close/>
              </a:path>
            </a:pathLst>
          </a:custGeom>
          <a:ln w="12953">
            <a:solidFill>
              <a:srgbClr val="4046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3642" y="4397502"/>
            <a:ext cx="2173605" cy="1092835"/>
          </a:xfrm>
          <a:prstGeom prst="rect">
            <a:avLst/>
          </a:prstGeom>
          <a:solidFill>
            <a:srgbClr val="404684"/>
          </a:solidFill>
        </p:spPr>
        <p:txBody>
          <a:bodyPr vert="horz" wrap="square" lIns="0" tIns="1778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0"/>
              </a:spcBef>
            </a:pP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Кадры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35117" y="2029205"/>
            <a:ext cx="2173605" cy="1092835"/>
          </a:xfrm>
          <a:prstGeom prst="rect">
            <a:avLst/>
          </a:prstGeom>
          <a:solidFill>
            <a:srgbClr val="404684"/>
          </a:solidFill>
          <a:ln w="3175">
            <a:solidFill>
              <a:srgbClr val="404684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0"/>
              </a:spcBef>
            </a:pPr>
            <a:endParaRPr sz="1600">
              <a:latin typeface="Times New Roman"/>
              <a:cs typeface="Times New Roman"/>
            </a:endParaRPr>
          </a:p>
          <a:p>
            <a:pPr marL="104775" marR="99695" indent="385445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Эффективная транспортная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система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35117" y="845058"/>
            <a:ext cx="2173605" cy="1092835"/>
          </a:xfrm>
          <a:prstGeom prst="rect">
            <a:avLst/>
          </a:prstGeom>
          <a:solidFill>
            <a:srgbClr val="404684"/>
          </a:solidFill>
          <a:ln w="3175">
            <a:solidFill>
              <a:srgbClr val="404684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0"/>
              </a:spcBef>
            </a:pPr>
            <a:endParaRPr sz="1600">
              <a:latin typeface="Times New Roman"/>
              <a:cs typeface="Times New Roman"/>
            </a:endParaRPr>
          </a:p>
          <a:p>
            <a:pPr marL="798195" marR="168910" indent="-621030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Инфраструктура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для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жизни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91983" y="854963"/>
            <a:ext cx="2172970" cy="1092835"/>
          </a:xfrm>
          <a:prstGeom prst="rect">
            <a:avLst/>
          </a:prstGeom>
          <a:solidFill>
            <a:srgbClr val="404684"/>
          </a:solidFill>
          <a:ln w="3175">
            <a:solidFill>
              <a:srgbClr val="404684"/>
            </a:solidFill>
          </a:ln>
        </p:spPr>
        <p:txBody>
          <a:bodyPr vert="horz" wrap="square" lIns="0" tIns="167640" rIns="0" bIns="0" rtlCol="0">
            <a:spAutoFit/>
          </a:bodyPr>
          <a:lstStyle/>
          <a:p>
            <a:pPr marL="476250" marR="467359" indent="-1905" algn="ctr">
              <a:lnSpc>
                <a:spcPct val="100000"/>
              </a:lnSpc>
              <a:spcBef>
                <a:spcPts val="1320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Беспилотные авиационные системы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70331" y="178308"/>
            <a:ext cx="3880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404684"/>
                </a:solidFill>
                <a:latin typeface="Calibri"/>
                <a:cs typeface="Calibri"/>
              </a:rPr>
              <a:t>НАЦИОНАЛЬНЫЕ</a:t>
            </a:r>
            <a:r>
              <a:rPr sz="1800" spc="-35" dirty="0">
                <a:solidFill>
                  <a:srgbClr val="40468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04684"/>
                </a:solidFill>
                <a:latin typeface="Calibri"/>
                <a:cs typeface="Calibri"/>
              </a:rPr>
              <a:t>ПРОЕКТЫ</a:t>
            </a:r>
            <a:r>
              <a:rPr sz="1800" spc="-20" dirty="0">
                <a:solidFill>
                  <a:srgbClr val="40468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04684"/>
                </a:solidFill>
                <a:latin typeface="Calibri"/>
                <a:cs typeface="Calibri"/>
              </a:rPr>
              <a:t>(2025-2030)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35117" y="3213354"/>
            <a:ext cx="2173605" cy="1092835"/>
          </a:xfrm>
          <a:prstGeom prst="rect">
            <a:avLst/>
          </a:prstGeom>
          <a:solidFill>
            <a:srgbClr val="404684"/>
          </a:solidFill>
          <a:ln w="3175">
            <a:solidFill>
              <a:srgbClr val="404684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0"/>
              </a:spcBef>
            </a:pPr>
            <a:endParaRPr sz="1600">
              <a:latin typeface="Times New Roman"/>
              <a:cs typeface="Times New Roman"/>
            </a:endParaRPr>
          </a:p>
          <a:p>
            <a:pPr marL="469900" marR="419734" indent="-43815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Экологическое благополучие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41595" y="4403978"/>
            <a:ext cx="2160270" cy="1080135"/>
          </a:xfrm>
          <a:custGeom>
            <a:avLst/>
            <a:gdLst/>
            <a:ahLst/>
            <a:cxnLst/>
            <a:rect l="l" t="t" r="r" b="b"/>
            <a:pathLst>
              <a:path w="2160270" h="1080135">
                <a:moveTo>
                  <a:pt x="0" y="1079754"/>
                </a:moveTo>
                <a:lnTo>
                  <a:pt x="2160270" y="1079754"/>
                </a:lnTo>
                <a:lnTo>
                  <a:pt x="2160270" y="0"/>
                </a:lnTo>
                <a:lnTo>
                  <a:pt x="0" y="0"/>
                </a:lnTo>
                <a:lnTo>
                  <a:pt x="0" y="1079754"/>
                </a:lnTo>
                <a:close/>
              </a:path>
            </a:pathLst>
          </a:custGeom>
          <a:ln w="12954">
            <a:solidFill>
              <a:srgbClr val="4046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135117" y="4397502"/>
            <a:ext cx="2173605" cy="1092835"/>
          </a:xfrm>
          <a:prstGeom prst="rect">
            <a:avLst/>
          </a:prstGeom>
          <a:solidFill>
            <a:srgbClr val="404684"/>
          </a:solidFill>
        </p:spPr>
        <p:txBody>
          <a:bodyPr vert="horz" wrap="square" lIns="0" tIns="167640" rIns="0" bIns="0" rtlCol="0">
            <a:spAutoFit/>
          </a:bodyPr>
          <a:lstStyle/>
          <a:p>
            <a:pPr marL="412115" marR="403860" algn="ctr">
              <a:lnSpc>
                <a:spcPct val="100000"/>
              </a:lnSpc>
              <a:spcBef>
                <a:spcPts val="1320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Эффективная</a:t>
            </a:r>
            <a:r>
              <a:rPr sz="16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конкурентная экономика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35117" y="5581650"/>
            <a:ext cx="2173605" cy="1092835"/>
          </a:xfrm>
          <a:prstGeom prst="rect">
            <a:avLst/>
          </a:prstGeom>
          <a:solidFill>
            <a:srgbClr val="404684"/>
          </a:solidFill>
          <a:ln w="3175">
            <a:solidFill>
              <a:srgbClr val="404684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0"/>
              </a:spcBef>
            </a:pPr>
            <a:endParaRPr sz="1600">
              <a:latin typeface="Times New Roman"/>
              <a:cs typeface="Times New Roman"/>
            </a:endParaRPr>
          </a:p>
          <a:p>
            <a:pPr marL="109220" marR="102235" indent="22352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Международная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кооперация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экспорт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85888" y="3214877"/>
            <a:ext cx="2172970" cy="1092835"/>
          </a:xfrm>
          <a:prstGeom prst="rect">
            <a:avLst/>
          </a:prstGeom>
          <a:solidFill>
            <a:srgbClr val="404684"/>
          </a:solidFill>
          <a:ln w="3175">
            <a:solidFill>
              <a:srgbClr val="404684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145415" marR="137160" algn="ctr">
              <a:lnSpc>
                <a:spcPct val="100000"/>
              </a:lnSpc>
              <a:spcBef>
                <a:spcPts val="359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Экономика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данных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 и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цифровая трансформация государства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85888" y="2029205"/>
            <a:ext cx="2172970" cy="1092835"/>
          </a:xfrm>
          <a:prstGeom prst="rect">
            <a:avLst/>
          </a:prstGeom>
          <a:solidFill>
            <a:srgbClr val="404684"/>
          </a:solidFill>
          <a:ln w="3175">
            <a:solidFill>
              <a:srgbClr val="404684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327025" marR="319405" algn="ctr">
              <a:lnSpc>
                <a:spcPct val="100000"/>
              </a:lnSpc>
              <a:spcBef>
                <a:spcPts val="360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Технологическое обеспечение</a:t>
            </a:r>
            <a:endParaRPr sz="1600">
              <a:latin typeface="Calibri"/>
              <a:cs typeface="Calibri"/>
            </a:endParaRPr>
          </a:p>
          <a:p>
            <a:pPr marL="193040" marR="184150" algn="ctr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продовольственной безопасности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9070" y="5581650"/>
            <a:ext cx="2173605" cy="1092835"/>
          </a:xfrm>
          <a:prstGeom prst="rect">
            <a:avLst/>
          </a:prstGeom>
          <a:solidFill>
            <a:srgbClr val="404684"/>
          </a:solidFill>
          <a:ln w="3175">
            <a:solidFill>
              <a:srgbClr val="404684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0"/>
              </a:spcBef>
            </a:pPr>
            <a:endParaRPr sz="1600">
              <a:latin typeface="Times New Roman"/>
              <a:cs typeface="Times New Roman"/>
            </a:endParaRPr>
          </a:p>
          <a:p>
            <a:pPr marL="379730" marR="373380" indent="300990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Туризм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 и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гостеприимство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69260" y="1417700"/>
            <a:ext cx="2584450" cy="2011680"/>
          </a:xfrm>
          <a:prstGeom prst="rect">
            <a:avLst/>
          </a:prstGeom>
          <a:ln w="12953">
            <a:solidFill>
              <a:srgbClr val="4471C4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119380" marR="112395" indent="635" algn="ctr">
              <a:lnSpc>
                <a:spcPct val="100000"/>
              </a:lnSpc>
              <a:spcBef>
                <a:spcPts val="265"/>
              </a:spcBef>
            </a:pP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Завершение</a:t>
            </a:r>
            <a:r>
              <a:rPr sz="1400" spc="-2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до</a:t>
            </a:r>
            <a:r>
              <a:rPr sz="1400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конца</a:t>
            </a:r>
            <a:r>
              <a:rPr sz="1400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2E5496"/>
                </a:solidFill>
                <a:latin typeface="Calibri"/>
                <a:cs typeface="Calibri"/>
              </a:rPr>
              <a:t>2030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года</a:t>
            </a:r>
            <a:r>
              <a:rPr sz="1400" spc="-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E5496"/>
                </a:solidFill>
                <a:latin typeface="Calibri"/>
                <a:cs typeface="Calibri"/>
              </a:rPr>
              <a:t>капитального</a:t>
            </a:r>
            <a:r>
              <a:rPr sz="1400" spc="-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E5496"/>
                </a:solidFill>
                <a:latin typeface="Calibri"/>
                <a:cs typeface="Calibri"/>
              </a:rPr>
              <a:t>ремонта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зданий</a:t>
            </a:r>
            <a:r>
              <a:rPr sz="1400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E5496"/>
                </a:solidFill>
                <a:latin typeface="Calibri"/>
                <a:cs typeface="Calibri"/>
              </a:rPr>
              <a:t>дошкольных образовательных</a:t>
            </a:r>
            <a:r>
              <a:rPr sz="1400" spc="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E5496"/>
                </a:solidFill>
                <a:latin typeface="Calibri"/>
                <a:cs typeface="Calibri"/>
              </a:rPr>
              <a:t>организаций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и</a:t>
            </a:r>
            <a:r>
              <a:rPr sz="1400" spc="-10" dirty="0">
                <a:solidFill>
                  <a:srgbClr val="2E5496"/>
                </a:solidFill>
                <a:latin typeface="Calibri"/>
                <a:cs typeface="Calibri"/>
              </a:rPr>
              <a:t> общеобразовательных</a:t>
            </a:r>
            <a:endParaRPr sz="1400">
              <a:latin typeface="Calibri"/>
              <a:cs typeface="Calibri"/>
            </a:endParaRPr>
          </a:p>
          <a:p>
            <a:pPr marL="135255" marR="129539" algn="ctr">
              <a:lnSpc>
                <a:spcPct val="100000"/>
              </a:lnSpc>
            </a:pP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организаций,</a:t>
            </a:r>
            <a:r>
              <a:rPr sz="1400" spc="-6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E5496"/>
                </a:solidFill>
                <a:latin typeface="Calibri"/>
                <a:cs typeface="Calibri"/>
              </a:rPr>
              <a:t>признанных нуждающимися</a:t>
            </a:r>
            <a:r>
              <a:rPr sz="1400" spc="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в</a:t>
            </a:r>
            <a:r>
              <a:rPr sz="1400" spc="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E5496"/>
                </a:solidFill>
                <a:latin typeface="Calibri"/>
                <a:cs typeface="Calibri"/>
              </a:rPr>
              <a:t>проведении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такого</a:t>
            </a:r>
            <a:r>
              <a:rPr sz="1400" spc="-4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ремонта</a:t>
            </a:r>
            <a:r>
              <a:rPr sz="1400" spc="-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по</a:t>
            </a:r>
            <a:r>
              <a:rPr sz="1400" spc="-5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E5496"/>
                </a:solidFill>
                <a:latin typeface="Calibri"/>
                <a:cs typeface="Calibri"/>
              </a:rPr>
              <a:t>состоянию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на</a:t>
            </a:r>
            <a:r>
              <a:rPr sz="1400" spc="-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1</a:t>
            </a:r>
            <a:r>
              <a:rPr sz="1400" spc="-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января</a:t>
            </a:r>
            <a:r>
              <a:rPr sz="1400" spc="-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2025</a:t>
            </a:r>
            <a:r>
              <a:rPr sz="1400" spc="-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2E5496"/>
                </a:solidFill>
                <a:latin typeface="Calibri"/>
                <a:cs typeface="Calibri"/>
              </a:rPr>
              <a:t>г.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54020" y="3974972"/>
            <a:ext cx="2584450" cy="1857375"/>
          </a:xfrm>
          <a:prstGeom prst="rect">
            <a:avLst/>
          </a:prstGeom>
          <a:ln w="12953">
            <a:solidFill>
              <a:srgbClr val="4471C4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403860" marR="397510" algn="ctr">
              <a:lnSpc>
                <a:spcPct val="100000"/>
              </a:lnSpc>
              <a:spcBef>
                <a:spcPts val="495"/>
              </a:spcBef>
            </a:pP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Создание</a:t>
            </a:r>
            <a:r>
              <a:rPr sz="1400" spc="-5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E5496"/>
                </a:solidFill>
                <a:latin typeface="Calibri"/>
                <a:cs typeface="Calibri"/>
              </a:rPr>
              <a:t>эффективной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системы</a:t>
            </a:r>
            <a:r>
              <a:rPr sz="1400" spc="-4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E5496"/>
                </a:solidFill>
                <a:latin typeface="Calibri"/>
                <a:cs typeface="Calibri"/>
              </a:rPr>
              <a:t>подготовки, профессиональной</a:t>
            </a:r>
            <a:endParaRPr sz="1400">
              <a:latin typeface="Calibri"/>
              <a:cs typeface="Calibri"/>
            </a:endParaRPr>
          </a:p>
          <a:p>
            <a:pPr marL="116205" marR="112395" indent="2540" algn="ctr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2E5496"/>
                </a:solidFill>
                <a:latin typeface="Calibri"/>
                <a:cs typeface="Calibri"/>
              </a:rPr>
              <a:t>переподготовки</a:t>
            </a:r>
            <a:r>
              <a:rPr sz="1400" spc="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и</a:t>
            </a:r>
            <a:r>
              <a:rPr sz="1400" spc="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E5496"/>
                </a:solidFill>
                <a:latin typeface="Calibri"/>
                <a:cs typeface="Calibri"/>
              </a:rPr>
              <a:t>повышения квалификации</a:t>
            </a:r>
            <a:r>
              <a:rPr sz="1400" spc="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кадров</a:t>
            </a:r>
            <a:r>
              <a:rPr sz="1400" spc="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2E5496"/>
                </a:solidFill>
                <a:latin typeface="Calibri"/>
                <a:cs typeface="Calibri"/>
              </a:rPr>
              <a:t>для </a:t>
            </a:r>
            <a:r>
              <a:rPr sz="1400" spc="-10" dirty="0">
                <a:solidFill>
                  <a:srgbClr val="2E5496"/>
                </a:solidFill>
                <a:latin typeface="Calibri"/>
                <a:cs typeface="Calibri"/>
              </a:rPr>
              <a:t>приоритетных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E5496"/>
                </a:solidFill>
                <a:latin typeface="Calibri"/>
                <a:cs typeface="Calibri"/>
              </a:rPr>
              <a:t>отраслей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экономики</a:t>
            </a:r>
            <a:r>
              <a:rPr sz="1400" spc="-4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исходя</a:t>
            </a:r>
            <a:r>
              <a:rPr sz="1400" spc="-5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из</a:t>
            </a:r>
            <a:r>
              <a:rPr sz="1400" spc="-6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E5496"/>
                </a:solidFill>
                <a:latin typeface="Calibri"/>
                <a:cs typeface="Calibri"/>
              </a:rPr>
              <a:t>прогноза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потребности</a:t>
            </a:r>
            <a:r>
              <a:rPr sz="1400" spc="-4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в</a:t>
            </a:r>
            <a:r>
              <a:rPr sz="1400" spc="-5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2E5496"/>
                </a:solidFill>
                <a:latin typeface="Calibri"/>
                <a:cs typeface="Calibri"/>
              </a:rPr>
              <a:t>них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756267" y="421766"/>
            <a:ext cx="2344420" cy="2798445"/>
          </a:xfrm>
          <a:prstGeom prst="rect">
            <a:avLst/>
          </a:prstGeom>
          <a:ln w="12953">
            <a:solidFill>
              <a:srgbClr val="4471C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2875" marR="135890" algn="ctr">
              <a:lnSpc>
                <a:spcPct val="100000"/>
              </a:lnSpc>
            </a:pP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Разработаны</a:t>
            </a:r>
            <a:r>
              <a:rPr sz="1400" spc="-3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и</a:t>
            </a:r>
            <a:r>
              <a:rPr sz="1400" spc="-5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внедрены</a:t>
            </a:r>
            <a:r>
              <a:rPr sz="1400" spc="-2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2E5496"/>
                </a:solidFill>
                <a:latin typeface="Calibri"/>
                <a:cs typeface="Calibri"/>
              </a:rPr>
              <a:t>в </a:t>
            </a:r>
            <a:r>
              <a:rPr sz="1400" spc="-10" dirty="0">
                <a:solidFill>
                  <a:srgbClr val="2E5496"/>
                </a:solidFill>
                <a:latin typeface="Calibri"/>
                <a:cs typeface="Calibri"/>
              </a:rPr>
              <a:t>образовательные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программы</a:t>
            </a:r>
            <a:r>
              <a:rPr sz="1400" spc="-7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E5496"/>
                </a:solidFill>
                <a:latin typeface="Calibri"/>
                <a:cs typeface="Calibri"/>
              </a:rPr>
              <a:t>общего образования,</a:t>
            </a:r>
            <a:r>
              <a:rPr sz="1400" spc="2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E5496"/>
                </a:solidFill>
                <a:latin typeface="Calibri"/>
                <a:cs typeface="Calibri"/>
              </a:rPr>
              <a:t>среднего профессионального образования</a:t>
            </a:r>
            <a:r>
              <a:rPr sz="1400" spc="1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2E5496"/>
                </a:solidFill>
                <a:latin typeface="Calibri"/>
                <a:cs typeface="Calibri"/>
              </a:rPr>
              <a:t>и</a:t>
            </a:r>
            <a:endParaRPr sz="1400">
              <a:latin typeface="Calibri"/>
              <a:cs typeface="Calibri"/>
            </a:endParaRPr>
          </a:p>
          <a:p>
            <a:pPr marL="402590" marR="395605" indent="104139">
              <a:lnSpc>
                <a:spcPct val="100000"/>
              </a:lnSpc>
            </a:pPr>
            <a:r>
              <a:rPr sz="1400" spc="-10" dirty="0">
                <a:solidFill>
                  <a:srgbClr val="2E5496"/>
                </a:solidFill>
                <a:latin typeface="Calibri"/>
                <a:cs typeface="Calibri"/>
              </a:rPr>
              <a:t>соответствующие дополнительные профессиональные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программы,</a:t>
            </a:r>
            <a:r>
              <a:rPr sz="1400" spc="-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а</a:t>
            </a:r>
            <a:r>
              <a:rPr sz="1400" spc="-5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E5496"/>
                </a:solidFill>
                <a:latin typeface="Calibri"/>
                <a:cs typeface="Calibri"/>
              </a:rPr>
              <a:t>также</a:t>
            </a:r>
            <a:endParaRPr sz="1400">
              <a:latin typeface="Calibri"/>
              <a:cs typeface="Calibri"/>
            </a:endParaRPr>
          </a:p>
          <a:p>
            <a:pPr marL="413384" marR="332105" indent="-73660">
              <a:lnSpc>
                <a:spcPct val="100000"/>
              </a:lnSpc>
            </a:pP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основные</a:t>
            </a:r>
            <a:r>
              <a:rPr sz="1400" spc="-4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E5496"/>
                </a:solidFill>
                <a:latin typeface="Calibri"/>
                <a:cs typeface="Calibri"/>
              </a:rPr>
              <a:t>программы профессионального</a:t>
            </a:r>
            <a:endParaRPr sz="1400">
              <a:latin typeface="Calibri"/>
              <a:cs typeface="Calibri"/>
            </a:endParaRPr>
          </a:p>
          <a:p>
            <a:pPr marL="222250">
              <a:lnSpc>
                <a:spcPct val="100000"/>
              </a:lnSpc>
            </a:pP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обучения</a:t>
            </a:r>
            <a:r>
              <a:rPr sz="1400" spc="-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модули</a:t>
            </a:r>
            <a:r>
              <a:rPr sz="1400" spc="-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E5496"/>
                </a:solidFill>
                <a:latin typeface="Calibri"/>
                <a:cs typeface="Calibri"/>
              </a:rPr>
              <a:t>по</a:t>
            </a:r>
            <a:r>
              <a:rPr sz="1400" spc="-5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2E5496"/>
                </a:solidFill>
                <a:latin typeface="Calibri"/>
                <a:cs typeface="Calibri"/>
              </a:rPr>
              <a:t>БАС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84170" y="240029"/>
            <a:ext cx="5671820" cy="521970"/>
            <a:chOff x="2884170" y="240029"/>
            <a:chExt cx="5671820" cy="521970"/>
          </a:xfrm>
        </p:grpSpPr>
        <p:sp>
          <p:nvSpPr>
            <p:cNvPr id="3" name="object 3"/>
            <p:cNvSpPr/>
            <p:nvPr/>
          </p:nvSpPr>
          <p:spPr>
            <a:xfrm>
              <a:off x="2890647" y="246506"/>
              <a:ext cx="5659120" cy="509270"/>
            </a:xfrm>
            <a:custGeom>
              <a:avLst/>
              <a:gdLst/>
              <a:ahLst/>
              <a:cxnLst/>
              <a:rect l="l" t="t" r="r" b="b"/>
              <a:pathLst>
                <a:path w="5659120" h="509270">
                  <a:moveTo>
                    <a:pt x="5544693" y="0"/>
                  </a:moveTo>
                  <a:lnTo>
                    <a:pt x="113918" y="0"/>
                  </a:lnTo>
                  <a:lnTo>
                    <a:pt x="69597" y="8959"/>
                  </a:lnTo>
                  <a:lnTo>
                    <a:pt x="33385" y="33385"/>
                  </a:lnTo>
                  <a:lnTo>
                    <a:pt x="8959" y="69597"/>
                  </a:lnTo>
                  <a:lnTo>
                    <a:pt x="0" y="113919"/>
                  </a:lnTo>
                  <a:lnTo>
                    <a:pt x="0" y="395097"/>
                  </a:lnTo>
                  <a:lnTo>
                    <a:pt x="8959" y="439418"/>
                  </a:lnTo>
                  <a:lnTo>
                    <a:pt x="33385" y="475630"/>
                  </a:lnTo>
                  <a:lnTo>
                    <a:pt x="69597" y="500056"/>
                  </a:lnTo>
                  <a:lnTo>
                    <a:pt x="113918" y="509016"/>
                  </a:lnTo>
                  <a:lnTo>
                    <a:pt x="5544693" y="509016"/>
                  </a:lnTo>
                  <a:lnTo>
                    <a:pt x="5589014" y="500056"/>
                  </a:lnTo>
                  <a:lnTo>
                    <a:pt x="5625226" y="475630"/>
                  </a:lnTo>
                  <a:lnTo>
                    <a:pt x="5649652" y="439418"/>
                  </a:lnTo>
                  <a:lnTo>
                    <a:pt x="5658611" y="395097"/>
                  </a:lnTo>
                  <a:lnTo>
                    <a:pt x="5658611" y="113919"/>
                  </a:lnTo>
                  <a:lnTo>
                    <a:pt x="5649652" y="69597"/>
                  </a:lnTo>
                  <a:lnTo>
                    <a:pt x="5625226" y="33385"/>
                  </a:lnTo>
                  <a:lnTo>
                    <a:pt x="5589014" y="8959"/>
                  </a:lnTo>
                  <a:lnTo>
                    <a:pt x="5544693" y="0"/>
                  </a:lnTo>
                  <a:close/>
                </a:path>
              </a:pathLst>
            </a:custGeom>
            <a:solidFill>
              <a:srgbClr val="1741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90647" y="246506"/>
              <a:ext cx="5659120" cy="509270"/>
            </a:xfrm>
            <a:custGeom>
              <a:avLst/>
              <a:gdLst/>
              <a:ahLst/>
              <a:cxnLst/>
              <a:rect l="l" t="t" r="r" b="b"/>
              <a:pathLst>
                <a:path w="5659120" h="509270">
                  <a:moveTo>
                    <a:pt x="0" y="113919"/>
                  </a:moveTo>
                  <a:lnTo>
                    <a:pt x="8959" y="69597"/>
                  </a:lnTo>
                  <a:lnTo>
                    <a:pt x="33385" y="33385"/>
                  </a:lnTo>
                  <a:lnTo>
                    <a:pt x="69597" y="8959"/>
                  </a:lnTo>
                  <a:lnTo>
                    <a:pt x="113918" y="0"/>
                  </a:lnTo>
                  <a:lnTo>
                    <a:pt x="5544693" y="0"/>
                  </a:lnTo>
                  <a:lnTo>
                    <a:pt x="5589014" y="8959"/>
                  </a:lnTo>
                  <a:lnTo>
                    <a:pt x="5625226" y="33385"/>
                  </a:lnTo>
                  <a:lnTo>
                    <a:pt x="5649652" y="69597"/>
                  </a:lnTo>
                  <a:lnTo>
                    <a:pt x="5658611" y="113919"/>
                  </a:lnTo>
                  <a:lnTo>
                    <a:pt x="5658611" y="395097"/>
                  </a:lnTo>
                  <a:lnTo>
                    <a:pt x="5649652" y="439418"/>
                  </a:lnTo>
                  <a:lnTo>
                    <a:pt x="5625226" y="475630"/>
                  </a:lnTo>
                  <a:lnTo>
                    <a:pt x="5589014" y="500056"/>
                  </a:lnTo>
                  <a:lnTo>
                    <a:pt x="5544693" y="509016"/>
                  </a:lnTo>
                  <a:lnTo>
                    <a:pt x="113918" y="509016"/>
                  </a:lnTo>
                  <a:lnTo>
                    <a:pt x="69597" y="500056"/>
                  </a:lnTo>
                  <a:lnTo>
                    <a:pt x="33385" y="475630"/>
                  </a:lnTo>
                  <a:lnTo>
                    <a:pt x="8959" y="439418"/>
                  </a:lnTo>
                  <a:lnTo>
                    <a:pt x="0" y="395097"/>
                  </a:lnTo>
                  <a:lnTo>
                    <a:pt x="0" y="113919"/>
                  </a:lnTo>
                  <a:close/>
                </a:path>
              </a:pathLst>
            </a:custGeom>
            <a:ln w="12954">
              <a:solidFill>
                <a:srgbClr val="1741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112516" y="363220"/>
            <a:ext cx="52146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5" dirty="0">
                <a:solidFill>
                  <a:srgbClr val="FFFFFF"/>
                </a:solidFill>
                <a:latin typeface="Tahoma"/>
                <a:cs typeface="Tahoma"/>
              </a:rPr>
              <a:t>НОВЫЕ</a:t>
            </a:r>
            <a:r>
              <a:rPr sz="15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75" dirty="0">
                <a:solidFill>
                  <a:srgbClr val="FFFFFF"/>
                </a:solidFill>
                <a:latin typeface="Tahoma"/>
                <a:cs typeface="Tahoma"/>
              </a:rPr>
              <a:t>НАЦИОНАЛЬНЫЕ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30" dirty="0">
                <a:solidFill>
                  <a:srgbClr val="FFFFFF"/>
                </a:solidFill>
                <a:latin typeface="Tahoma"/>
                <a:cs typeface="Tahoma"/>
              </a:rPr>
              <a:t>ПРОЕКТЫ.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45" dirty="0">
                <a:solidFill>
                  <a:srgbClr val="FFFFFF"/>
                </a:solidFill>
                <a:latin typeface="Tahoma"/>
                <a:cs typeface="Tahoma"/>
              </a:rPr>
              <a:t>МОЛОДЕЖЬ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4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95" dirty="0">
                <a:solidFill>
                  <a:srgbClr val="FFFFFF"/>
                </a:solidFill>
                <a:latin typeface="Tahoma"/>
                <a:cs typeface="Tahoma"/>
              </a:rPr>
              <a:t>ДЕТИ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43928" y="975360"/>
            <a:ext cx="4213860" cy="306705"/>
          </a:xfrm>
          <a:custGeom>
            <a:avLst/>
            <a:gdLst/>
            <a:ahLst/>
            <a:cxnLst/>
            <a:rect l="l" t="t" r="r" b="b"/>
            <a:pathLst>
              <a:path w="4213859" h="306705">
                <a:moveTo>
                  <a:pt x="4162805" y="0"/>
                </a:moveTo>
                <a:lnTo>
                  <a:pt x="51053" y="0"/>
                </a:lnTo>
                <a:lnTo>
                  <a:pt x="31182" y="4012"/>
                </a:lnTo>
                <a:lnTo>
                  <a:pt x="14954" y="14954"/>
                </a:lnTo>
                <a:lnTo>
                  <a:pt x="4012" y="31182"/>
                </a:lnTo>
                <a:lnTo>
                  <a:pt x="0" y="51053"/>
                </a:lnTo>
                <a:lnTo>
                  <a:pt x="0" y="255269"/>
                </a:lnTo>
                <a:lnTo>
                  <a:pt x="4012" y="275141"/>
                </a:lnTo>
                <a:lnTo>
                  <a:pt x="14954" y="291369"/>
                </a:lnTo>
                <a:lnTo>
                  <a:pt x="31182" y="302311"/>
                </a:lnTo>
                <a:lnTo>
                  <a:pt x="51053" y="306324"/>
                </a:lnTo>
                <a:lnTo>
                  <a:pt x="4162805" y="306324"/>
                </a:lnTo>
                <a:lnTo>
                  <a:pt x="4182677" y="302311"/>
                </a:lnTo>
                <a:lnTo>
                  <a:pt x="4198905" y="291369"/>
                </a:lnTo>
                <a:lnTo>
                  <a:pt x="4209847" y="275141"/>
                </a:lnTo>
                <a:lnTo>
                  <a:pt x="4213860" y="255269"/>
                </a:lnTo>
                <a:lnTo>
                  <a:pt x="4213860" y="51053"/>
                </a:lnTo>
                <a:lnTo>
                  <a:pt x="4209847" y="31182"/>
                </a:lnTo>
                <a:lnTo>
                  <a:pt x="4198905" y="14954"/>
                </a:lnTo>
                <a:lnTo>
                  <a:pt x="4182677" y="4012"/>
                </a:lnTo>
                <a:lnTo>
                  <a:pt x="4162805" y="0"/>
                </a:lnTo>
                <a:close/>
              </a:path>
            </a:pathLst>
          </a:custGeom>
          <a:solidFill>
            <a:srgbClr val="1741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583423" y="1020571"/>
            <a:ext cx="31356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Указ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Президента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145" dirty="0">
                <a:solidFill>
                  <a:srgbClr val="FFFFFF"/>
                </a:solidFill>
                <a:latin typeface="Tahoma"/>
                <a:cs typeface="Tahoma"/>
              </a:rPr>
              <a:t>РФ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от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95" dirty="0">
                <a:solidFill>
                  <a:srgbClr val="FFFFFF"/>
                </a:solidFill>
                <a:latin typeface="Tahoma"/>
                <a:cs typeface="Tahoma"/>
              </a:rPr>
              <a:t>07.05.2024</a:t>
            </a:r>
            <a:r>
              <a:rPr sz="1200" b="1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155" dirty="0">
                <a:solidFill>
                  <a:srgbClr val="FFFFFF"/>
                </a:solidFill>
                <a:latin typeface="Tahoma"/>
                <a:cs typeface="Tahoma"/>
              </a:rPr>
              <a:t>№</a:t>
            </a:r>
            <a:r>
              <a:rPr sz="12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309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58252" y="1532127"/>
            <a:ext cx="3087370" cy="1085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2875">
              <a:lnSpc>
                <a:spcPct val="100000"/>
              </a:lnSpc>
              <a:spcBef>
                <a:spcPts val="95"/>
              </a:spcBef>
            </a:pPr>
            <a:r>
              <a:rPr sz="1400" b="1" spc="-45" dirty="0">
                <a:solidFill>
                  <a:srgbClr val="174179"/>
                </a:solidFill>
                <a:latin typeface="Tahoma"/>
                <a:cs typeface="Tahoma"/>
              </a:rPr>
              <a:t>Развитие </a:t>
            </a:r>
            <a:r>
              <a:rPr sz="1400" b="1" spc="-10" dirty="0">
                <a:solidFill>
                  <a:srgbClr val="174179"/>
                </a:solidFill>
                <a:latin typeface="Tahoma"/>
                <a:cs typeface="Tahoma"/>
              </a:rPr>
              <a:t>потенциала</a:t>
            </a:r>
            <a:r>
              <a:rPr sz="1400" b="1" spc="-45" dirty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174179"/>
                </a:solidFill>
                <a:latin typeface="Tahoma"/>
                <a:cs typeface="Tahoma"/>
              </a:rPr>
              <a:t>каждого </a:t>
            </a:r>
            <a:r>
              <a:rPr sz="1400" b="1" spc="-30" dirty="0">
                <a:solidFill>
                  <a:srgbClr val="174179"/>
                </a:solidFill>
                <a:latin typeface="Tahoma"/>
                <a:cs typeface="Tahoma"/>
              </a:rPr>
              <a:t>человека,</a:t>
            </a:r>
            <a:r>
              <a:rPr sz="1400" b="1" spc="-50" dirty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174179"/>
                </a:solidFill>
                <a:latin typeface="Tahoma"/>
                <a:cs typeface="Tahoma"/>
              </a:rPr>
              <a:t>развитие</a:t>
            </a:r>
            <a:r>
              <a:rPr sz="1400" b="1" spc="-60" dirty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174179"/>
                </a:solidFill>
                <a:latin typeface="Tahoma"/>
                <a:cs typeface="Tahoma"/>
              </a:rPr>
              <a:t>его</a:t>
            </a:r>
            <a:r>
              <a:rPr sz="1400" b="1" spc="-50" dirty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174179"/>
                </a:solidFill>
                <a:latin typeface="Tahoma"/>
                <a:cs typeface="Tahoma"/>
              </a:rPr>
              <a:t>талантов</a:t>
            </a:r>
            <a:r>
              <a:rPr sz="1400" spc="-10" dirty="0">
                <a:solidFill>
                  <a:srgbClr val="174179"/>
                </a:solidFill>
                <a:latin typeface="Tahoma"/>
                <a:cs typeface="Tahoma"/>
              </a:rPr>
              <a:t>,</a:t>
            </a:r>
            <a:endParaRPr sz="1400">
              <a:latin typeface="Tahoma"/>
              <a:cs typeface="Tahoma"/>
            </a:endParaRPr>
          </a:p>
          <a:p>
            <a:pPr marL="269875" marR="262255" algn="ctr">
              <a:lnSpc>
                <a:spcPct val="98700"/>
              </a:lnSpc>
              <a:spcBef>
                <a:spcPts val="15"/>
              </a:spcBef>
            </a:pPr>
            <a:r>
              <a:rPr sz="1400" spc="70" dirty="0">
                <a:latin typeface="Tahoma"/>
                <a:cs typeface="Tahoma"/>
              </a:rPr>
              <a:t>воспитание</a:t>
            </a:r>
            <a:r>
              <a:rPr sz="140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патриотической </a:t>
            </a:r>
            <a:r>
              <a:rPr sz="1400" spc="70" dirty="0">
                <a:latin typeface="Tahoma"/>
                <a:cs typeface="Tahoma"/>
              </a:rPr>
              <a:t>и</a:t>
            </a:r>
            <a:r>
              <a:rPr sz="1400" spc="-40" dirty="0">
                <a:latin typeface="Tahoma"/>
                <a:cs typeface="Tahoma"/>
              </a:rPr>
              <a:t> </a:t>
            </a:r>
            <a:r>
              <a:rPr sz="1400" spc="100" dirty="0">
                <a:latin typeface="Tahoma"/>
                <a:cs typeface="Tahoma"/>
              </a:rPr>
              <a:t>социально</a:t>
            </a:r>
            <a:r>
              <a:rPr sz="1400" spc="-3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ответственной личности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39011" y="975360"/>
            <a:ext cx="4480560" cy="306705"/>
          </a:xfrm>
          <a:custGeom>
            <a:avLst/>
            <a:gdLst/>
            <a:ahLst/>
            <a:cxnLst/>
            <a:rect l="l" t="t" r="r" b="b"/>
            <a:pathLst>
              <a:path w="4480560" h="306705">
                <a:moveTo>
                  <a:pt x="4429506" y="0"/>
                </a:moveTo>
                <a:lnTo>
                  <a:pt x="51053" y="0"/>
                </a:lnTo>
                <a:lnTo>
                  <a:pt x="31182" y="4012"/>
                </a:lnTo>
                <a:lnTo>
                  <a:pt x="14954" y="14954"/>
                </a:lnTo>
                <a:lnTo>
                  <a:pt x="4012" y="31182"/>
                </a:lnTo>
                <a:lnTo>
                  <a:pt x="0" y="51053"/>
                </a:lnTo>
                <a:lnTo>
                  <a:pt x="0" y="255269"/>
                </a:lnTo>
                <a:lnTo>
                  <a:pt x="4012" y="275141"/>
                </a:lnTo>
                <a:lnTo>
                  <a:pt x="14954" y="291369"/>
                </a:lnTo>
                <a:lnTo>
                  <a:pt x="31182" y="302311"/>
                </a:lnTo>
                <a:lnTo>
                  <a:pt x="51053" y="306324"/>
                </a:lnTo>
                <a:lnTo>
                  <a:pt x="4429506" y="306324"/>
                </a:lnTo>
                <a:lnTo>
                  <a:pt x="4449377" y="302311"/>
                </a:lnTo>
                <a:lnTo>
                  <a:pt x="4465605" y="291369"/>
                </a:lnTo>
                <a:lnTo>
                  <a:pt x="4476547" y="275141"/>
                </a:lnTo>
                <a:lnTo>
                  <a:pt x="4480560" y="255269"/>
                </a:lnTo>
                <a:lnTo>
                  <a:pt x="4480560" y="51053"/>
                </a:lnTo>
                <a:lnTo>
                  <a:pt x="4476547" y="31182"/>
                </a:lnTo>
                <a:lnTo>
                  <a:pt x="4465605" y="14954"/>
                </a:lnTo>
                <a:lnTo>
                  <a:pt x="4449377" y="4012"/>
                </a:lnTo>
                <a:lnTo>
                  <a:pt x="4429506" y="0"/>
                </a:lnTo>
                <a:close/>
              </a:path>
            </a:pathLst>
          </a:custGeom>
          <a:solidFill>
            <a:srgbClr val="1741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11604" y="1020571"/>
            <a:ext cx="31356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Указ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Президента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145" dirty="0">
                <a:solidFill>
                  <a:srgbClr val="FFFFFF"/>
                </a:solidFill>
                <a:latin typeface="Tahoma"/>
                <a:cs typeface="Tahoma"/>
              </a:rPr>
              <a:t>РФ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от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95" dirty="0">
                <a:solidFill>
                  <a:srgbClr val="FFFFFF"/>
                </a:solidFill>
                <a:latin typeface="Tahoma"/>
                <a:cs typeface="Tahoma"/>
              </a:rPr>
              <a:t>07.05.2018</a:t>
            </a:r>
            <a:r>
              <a:rPr sz="1200" b="1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155" dirty="0">
                <a:solidFill>
                  <a:srgbClr val="FFFFFF"/>
                </a:solidFill>
                <a:latin typeface="Tahoma"/>
                <a:cs typeface="Tahoma"/>
              </a:rPr>
              <a:t>№</a:t>
            </a:r>
            <a:r>
              <a:rPr sz="12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204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48155" y="3006089"/>
            <a:ext cx="4471670" cy="306070"/>
          </a:xfrm>
          <a:custGeom>
            <a:avLst/>
            <a:gdLst/>
            <a:ahLst/>
            <a:cxnLst/>
            <a:rect l="l" t="t" r="r" b="b"/>
            <a:pathLst>
              <a:path w="4471670" h="306070">
                <a:moveTo>
                  <a:pt x="4420489" y="0"/>
                </a:moveTo>
                <a:lnTo>
                  <a:pt x="50927" y="0"/>
                </a:lnTo>
                <a:lnTo>
                  <a:pt x="31128" y="4010"/>
                </a:lnTo>
                <a:lnTo>
                  <a:pt x="14938" y="14938"/>
                </a:lnTo>
                <a:lnTo>
                  <a:pt x="4010" y="31128"/>
                </a:lnTo>
                <a:lnTo>
                  <a:pt x="0" y="50926"/>
                </a:lnTo>
                <a:lnTo>
                  <a:pt x="0" y="254635"/>
                </a:lnTo>
                <a:lnTo>
                  <a:pt x="4010" y="274433"/>
                </a:lnTo>
                <a:lnTo>
                  <a:pt x="14938" y="290623"/>
                </a:lnTo>
                <a:lnTo>
                  <a:pt x="31128" y="301551"/>
                </a:lnTo>
                <a:lnTo>
                  <a:pt x="50927" y="305562"/>
                </a:lnTo>
                <a:lnTo>
                  <a:pt x="4420489" y="305562"/>
                </a:lnTo>
                <a:lnTo>
                  <a:pt x="4440287" y="301551"/>
                </a:lnTo>
                <a:lnTo>
                  <a:pt x="4456477" y="290623"/>
                </a:lnTo>
                <a:lnTo>
                  <a:pt x="4467405" y="274433"/>
                </a:lnTo>
                <a:lnTo>
                  <a:pt x="4471416" y="254635"/>
                </a:lnTo>
                <a:lnTo>
                  <a:pt x="4471416" y="50926"/>
                </a:lnTo>
                <a:lnTo>
                  <a:pt x="4467405" y="31128"/>
                </a:lnTo>
                <a:lnTo>
                  <a:pt x="4456477" y="14938"/>
                </a:lnTo>
                <a:lnTo>
                  <a:pt x="4440287" y="4010"/>
                </a:lnTo>
                <a:lnTo>
                  <a:pt x="4420489" y="0"/>
                </a:lnTo>
                <a:close/>
              </a:path>
            </a:pathLst>
          </a:custGeom>
          <a:solidFill>
            <a:srgbClr val="1741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1141" y="1428242"/>
            <a:ext cx="5462905" cy="183133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98700"/>
              </a:lnSpc>
              <a:spcBef>
                <a:spcPts val="120"/>
              </a:spcBef>
            </a:pPr>
            <a:r>
              <a:rPr sz="1300" spc="110" dirty="0">
                <a:latin typeface="Tahoma"/>
                <a:cs typeface="Tahoma"/>
              </a:rPr>
              <a:t>Обеспечение</a:t>
            </a:r>
            <a:r>
              <a:rPr sz="1300" spc="10" dirty="0">
                <a:latin typeface="Tahoma"/>
                <a:cs typeface="Tahoma"/>
              </a:rPr>
              <a:t> </a:t>
            </a:r>
            <a:r>
              <a:rPr sz="1300" spc="55" dirty="0">
                <a:latin typeface="Tahoma"/>
                <a:cs typeface="Tahoma"/>
              </a:rPr>
              <a:t>глобальной</a:t>
            </a:r>
            <a:r>
              <a:rPr sz="1300" spc="25" dirty="0">
                <a:latin typeface="Tahoma"/>
                <a:cs typeface="Tahoma"/>
              </a:rPr>
              <a:t> </a:t>
            </a:r>
            <a:r>
              <a:rPr sz="1300" spc="85" dirty="0">
                <a:latin typeface="Tahoma"/>
                <a:cs typeface="Tahoma"/>
              </a:rPr>
              <a:t>конкурентоспособности</a:t>
            </a:r>
            <a:r>
              <a:rPr sz="1300" spc="-10" dirty="0">
                <a:latin typeface="Tahoma"/>
                <a:cs typeface="Tahoma"/>
              </a:rPr>
              <a:t> </a:t>
            </a:r>
            <a:r>
              <a:rPr sz="1300" spc="110" dirty="0">
                <a:latin typeface="Tahoma"/>
                <a:cs typeface="Tahoma"/>
              </a:rPr>
              <a:t>российского </a:t>
            </a:r>
            <a:r>
              <a:rPr sz="1300" spc="65" dirty="0">
                <a:latin typeface="Tahoma"/>
                <a:cs typeface="Tahoma"/>
              </a:rPr>
              <a:t>образования,</a:t>
            </a:r>
            <a:r>
              <a:rPr sz="1300" spc="-45" dirty="0">
                <a:latin typeface="Tahoma"/>
                <a:cs typeface="Tahoma"/>
              </a:rPr>
              <a:t> </a:t>
            </a:r>
            <a:r>
              <a:rPr sz="1300" spc="65" dirty="0">
                <a:latin typeface="Tahoma"/>
                <a:cs typeface="Tahoma"/>
              </a:rPr>
              <a:t>вхождение</a:t>
            </a:r>
            <a:r>
              <a:rPr sz="1300" spc="-35" dirty="0">
                <a:latin typeface="Tahoma"/>
                <a:cs typeface="Tahoma"/>
              </a:rPr>
              <a:t> </a:t>
            </a:r>
            <a:r>
              <a:rPr sz="1300" spc="120" dirty="0">
                <a:latin typeface="Tahoma"/>
                <a:cs typeface="Tahoma"/>
              </a:rPr>
              <a:t>Российской</a:t>
            </a:r>
            <a:r>
              <a:rPr sz="1300" spc="-50" dirty="0">
                <a:latin typeface="Tahoma"/>
                <a:cs typeface="Tahoma"/>
              </a:rPr>
              <a:t> </a:t>
            </a:r>
            <a:r>
              <a:rPr sz="1300" spc="120" dirty="0">
                <a:latin typeface="Tahoma"/>
                <a:cs typeface="Tahoma"/>
              </a:rPr>
              <a:t>Федерации</a:t>
            </a:r>
            <a:r>
              <a:rPr sz="1300" spc="-25" dirty="0">
                <a:latin typeface="Tahoma"/>
                <a:cs typeface="Tahoma"/>
              </a:rPr>
              <a:t> </a:t>
            </a:r>
            <a:r>
              <a:rPr sz="1300" spc="-85" dirty="0">
                <a:latin typeface="Tahoma"/>
                <a:cs typeface="Tahoma"/>
              </a:rPr>
              <a:t>в</a:t>
            </a:r>
            <a:r>
              <a:rPr sz="1300" spc="-30" dirty="0">
                <a:latin typeface="Tahoma"/>
                <a:cs typeface="Tahoma"/>
              </a:rPr>
              <a:t> </a:t>
            </a:r>
            <a:r>
              <a:rPr sz="1300" spc="65" dirty="0">
                <a:latin typeface="Tahoma"/>
                <a:cs typeface="Tahoma"/>
              </a:rPr>
              <a:t>число</a:t>
            </a:r>
            <a:r>
              <a:rPr sz="1300" spc="-25" dirty="0">
                <a:latin typeface="Tahoma"/>
                <a:cs typeface="Tahoma"/>
              </a:rPr>
              <a:t> </a:t>
            </a:r>
            <a:r>
              <a:rPr sz="1300" b="1" spc="-25" dirty="0">
                <a:solidFill>
                  <a:srgbClr val="174179"/>
                </a:solidFill>
                <a:latin typeface="Tahoma"/>
                <a:cs typeface="Tahoma"/>
              </a:rPr>
              <a:t>10 </a:t>
            </a:r>
            <a:r>
              <a:rPr sz="1300" b="1" spc="-20" dirty="0">
                <a:solidFill>
                  <a:srgbClr val="174179"/>
                </a:solidFill>
                <a:latin typeface="Tahoma"/>
                <a:cs typeface="Tahoma"/>
              </a:rPr>
              <a:t>ведущих</a:t>
            </a:r>
            <a:r>
              <a:rPr sz="1300" b="1" spc="10" dirty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300" b="1" dirty="0">
                <a:solidFill>
                  <a:srgbClr val="174179"/>
                </a:solidFill>
                <a:latin typeface="Tahoma"/>
                <a:cs typeface="Tahoma"/>
              </a:rPr>
              <a:t>стран</a:t>
            </a:r>
            <a:r>
              <a:rPr sz="1300" b="1" spc="20" dirty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300" b="1" dirty="0">
                <a:solidFill>
                  <a:srgbClr val="174179"/>
                </a:solidFill>
                <a:latin typeface="Tahoma"/>
                <a:cs typeface="Tahoma"/>
              </a:rPr>
              <a:t>мира</a:t>
            </a:r>
            <a:r>
              <a:rPr sz="1300" b="1" spc="15" dirty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300" b="1" dirty="0">
                <a:solidFill>
                  <a:srgbClr val="174179"/>
                </a:solidFill>
                <a:latin typeface="Tahoma"/>
                <a:cs typeface="Tahoma"/>
              </a:rPr>
              <a:t>по</a:t>
            </a:r>
            <a:r>
              <a:rPr sz="1300" b="1" spc="15" dirty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300" b="1" dirty="0">
                <a:solidFill>
                  <a:srgbClr val="174179"/>
                </a:solidFill>
                <a:latin typeface="Tahoma"/>
                <a:cs typeface="Tahoma"/>
              </a:rPr>
              <a:t>качеству</a:t>
            </a:r>
            <a:r>
              <a:rPr sz="1300" b="1" spc="35" dirty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300" b="1" dirty="0">
                <a:solidFill>
                  <a:srgbClr val="174179"/>
                </a:solidFill>
                <a:latin typeface="Tahoma"/>
                <a:cs typeface="Tahoma"/>
              </a:rPr>
              <a:t>общего</a:t>
            </a:r>
            <a:r>
              <a:rPr sz="1300" b="1" spc="35" dirty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300" b="1" spc="-10" dirty="0">
                <a:solidFill>
                  <a:srgbClr val="174179"/>
                </a:solidFill>
                <a:latin typeface="Tahoma"/>
                <a:cs typeface="Tahoma"/>
              </a:rPr>
              <a:t>образования</a:t>
            </a:r>
            <a:endParaRPr sz="1300">
              <a:latin typeface="Tahoma"/>
              <a:cs typeface="Tahoma"/>
            </a:endParaRPr>
          </a:p>
          <a:p>
            <a:pPr marL="12700" marR="137160" algn="just">
              <a:lnSpc>
                <a:spcPct val="100000"/>
              </a:lnSpc>
              <a:spcBef>
                <a:spcPts val="545"/>
              </a:spcBef>
            </a:pPr>
            <a:r>
              <a:rPr sz="1300" b="1" spc="-15" dirty="0">
                <a:solidFill>
                  <a:srgbClr val="174179"/>
                </a:solidFill>
                <a:latin typeface="Tahoma"/>
                <a:cs typeface="Tahoma"/>
              </a:rPr>
              <a:t>Воспитание</a:t>
            </a:r>
            <a:r>
              <a:rPr sz="1300" b="1" spc="-30" dirty="0">
                <a:solidFill>
                  <a:srgbClr val="174179"/>
                </a:solidFill>
                <a:latin typeface="Tahoma"/>
                <a:cs typeface="Tahoma"/>
              </a:rPr>
              <a:t> гармонично</a:t>
            </a:r>
            <a:r>
              <a:rPr sz="1300" b="1" spc="-25" dirty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300" b="1" spc="-30" dirty="0">
                <a:solidFill>
                  <a:srgbClr val="174179"/>
                </a:solidFill>
                <a:latin typeface="Tahoma"/>
                <a:cs typeface="Tahoma"/>
              </a:rPr>
              <a:t>развитой</a:t>
            </a:r>
            <a:r>
              <a:rPr sz="1300" b="1" spc="-15" dirty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300" b="1" spc="-80" dirty="0">
                <a:solidFill>
                  <a:srgbClr val="174179"/>
                </a:solidFill>
                <a:latin typeface="Tahoma"/>
                <a:cs typeface="Tahoma"/>
              </a:rPr>
              <a:t>и</a:t>
            </a:r>
            <a:r>
              <a:rPr sz="1300" b="1" spc="-25" dirty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300" b="1" spc="-15" dirty="0">
                <a:solidFill>
                  <a:srgbClr val="174179"/>
                </a:solidFill>
                <a:latin typeface="Tahoma"/>
                <a:cs typeface="Tahoma"/>
              </a:rPr>
              <a:t>социально</a:t>
            </a:r>
            <a:r>
              <a:rPr sz="1300" b="1" spc="-20" dirty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300" b="1" spc="-5" dirty="0">
                <a:solidFill>
                  <a:srgbClr val="174179"/>
                </a:solidFill>
                <a:latin typeface="Tahoma"/>
                <a:cs typeface="Tahoma"/>
              </a:rPr>
              <a:t>ответственной</a:t>
            </a:r>
            <a:r>
              <a:rPr sz="1300" b="1" spc="-20" dirty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300" b="1" spc="-40" dirty="0">
                <a:solidFill>
                  <a:srgbClr val="174179"/>
                </a:solidFill>
                <a:latin typeface="Tahoma"/>
                <a:cs typeface="Tahoma"/>
              </a:rPr>
              <a:t>личности</a:t>
            </a:r>
            <a:r>
              <a:rPr sz="1300" b="1" spc="-35" dirty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300" spc="114" dirty="0">
                <a:latin typeface="Tahoma"/>
                <a:cs typeface="Tahoma"/>
              </a:rPr>
              <a:t>на</a:t>
            </a:r>
            <a:r>
              <a:rPr sz="1300" spc="-55" dirty="0">
                <a:latin typeface="Tahoma"/>
                <a:cs typeface="Tahoma"/>
              </a:rPr>
              <a:t> </a:t>
            </a:r>
            <a:r>
              <a:rPr sz="1300" spc="105" dirty="0">
                <a:latin typeface="Tahoma"/>
                <a:cs typeface="Tahoma"/>
              </a:rPr>
              <a:t>основе</a:t>
            </a:r>
            <a:r>
              <a:rPr sz="1300" spc="-55" dirty="0">
                <a:latin typeface="Tahoma"/>
                <a:cs typeface="Tahoma"/>
              </a:rPr>
              <a:t> </a:t>
            </a:r>
            <a:r>
              <a:rPr sz="1300" spc="35" dirty="0">
                <a:latin typeface="Tahoma"/>
                <a:cs typeface="Tahoma"/>
              </a:rPr>
              <a:t>духовно-</a:t>
            </a:r>
            <a:r>
              <a:rPr sz="1300" spc="40" dirty="0">
                <a:latin typeface="Tahoma"/>
                <a:cs typeface="Tahoma"/>
              </a:rPr>
              <a:t>нравственных</a:t>
            </a:r>
            <a:r>
              <a:rPr sz="1300" spc="-50" dirty="0">
                <a:latin typeface="Tahoma"/>
                <a:cs typeface="Tahoma"/>
              </a:rPr>
              <a:t> </a:t>
            </a:r>
            <a:r>
              <a:rPr sz="1300" spc="85" dirty="0">
                <a:latin typeface="Tahoma"/>
                <a:cs typeface="Tahoma"/>
              </a:rPr>
              <a:t>ценностей</a:t>
            </a:r>
            <a:r>
              <a:rPr sz="1300" spc="-60" dirty="0">
                <a:latin typeface="Tahoma"/>
                <a:cs typeface="Tahoma"/>
              </a:rPr>
              <a:t> </a:t>
            </a:r>
            <a:r>
              <a:rPr sz="1300" spc="95" dirty="0">
                <a:latin typeface="Tahoma"/>
                <a:cs typeface="Tahoma"/>
              </a:rPr>
              <a:t>народов</a:t>
            </a:r>
            <a:r>
              <a:rPr sz="1300" spc="55" dirty="0">
                <a:latin typeface="Tahoma"/>
                <a:cs typeface="Tahoma"/>
              </a:rPr>
              <a:t> </a:t>
            </a:r>
            <a:r>
              <a:rPr sz="1300" spc="120" dirty="0">
                <a:latin typeface="Tahoma"/>
                <a:cs typeface="Tahoma"/>
              </a:rPr>
              <a:t>Российской</a:t>
            </a:r>
            <a:r>
              <a:rPr sz="1300" spc="-65" dirty="0">
                <a:latin typeface="Tahoma"/>
                <a:cs typeface="Tahoma"/>
              </a:rPr>
              <a:t> </a:t>
            </a:r>
            <a:r>
              <a:rPr sz="1300" spc="105" dirty="0">
                <a:latin typeface="Tahoma"/>
                <a:cs typeface="Tahoma"/>
              </a:rPr>
              <a:t>Федерации,</a:t>
            </a:r>
            <a:r>
              <a:rPr sz="1300" spc="-45" dirty="0">
                <a:latin typeface="Tahoma"/>
                <a:cs typeface="Tahoma"/>
              </a:rPr>
              <a:t> </a:t>
            </a:r>
            <a:r>
              <a:rPr sz="1300" spc="70" dirty="0">
                <a:latin typeface="Tahoma"/>
                <a:cs typeface="Tahoma"/>
              </a:rPr>
              <a:t>исторических</a:t>
            </a:r>
            <a:endParaRPr sz="1300">
              <a:latin typeface="Tahoma"/>
              <a:cs typeface="Tahoma"/>
            </a:endParaRPr>
          </a:p>
          <a:p>
            <a:pPr marL="12700" algn="just">
              <a:lnSpc>
                <a:spcPts val="1515"/>
              </a:lnSpc>
            </a:pPr>
            <a:r>
              <a:rPr sz="1300" spc="55" dirty="0">
                <a:latin typeface="Tahoma"/>
                <a:cs typeface="Tahoma"/>
              </a:rPr>
              <a:t>и</a:t>
            </a:r>
            <a:r>
              <a:rPr sz="1300" dirty="0">
                <a:latin typeface="Tahoma"/>
                <a:cs typeface="Tahoma"/>
              </a:rPr>
              <a:t> </a:t>
            </a:r>
            <a:r>
              <a:rPr sz="1300" spc="70" dirty="0">
                <a:latin typeface="Tahoma"/>
                <a:cs typeface="Tahoma"/>
              </a:rPr>
              <a:t>национально-</a:t>
            </a:r>
            <a:r>
              <a:rPr sz="1300" dirty="0">
                <a:latin typeface="Tahoma"/>
                <a:cs typeface="Tahoma"/>
              </a:rPr>
              <a:t>культурных</a:t>
            </a:r>
            <a:r>
              <a:rPr sz="1300" spc="5" dirty="0">
                <a:latin typeface="Tahoma"/>
                <a:cs typeface="Tahoma"/>
              </a:rPr>
              <a:t> </a:t>
            </a:r>
            <a:r>
              <a:rPr sz="1300" spc="60" dirty="0">
                <a:latin typeface="Tahoma"/>
                <a:cs typeface="Tahoma"/>
              </a:rPr>
              <a:t>традиций</a:t>
            </a:r>
            <a:endParaRPr sz="1300">
              <a:latin typeface="Tahoma"/>
              <a:cs typeface="Tahoma"/>
            </a:endParaRPr>
          </a:p>
          <a:p>
            <a:pPr marL="1427480">
              <a:lnSpc>
                <a:spcPct val="100000"/>
              </a:lnSpc>
              <a:spcBef>
                <a:spcPts val="1400"/>
              </a:spcBef>
            </a:pP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Указ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Президента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145" dirty="0">
                <a:solidFill>
                  <a:srgbClr val="FFFFFF"/>
                </a:solidFill>
                <a:latin typeface="Tahoma"/>
                <a:cs typeface="Tahoma"/>
              </a:rPr>
              <a:t>РФ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от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95" dirty="0">
                <a:solidFill>
                  <a:srgbClr val="FFFFFF"/>
                </a:solidFill>
                <a:latin typeface="Tahoma"/>
                <a:cs typeface="Tahoma"/>
              </a:rPr>
              <a:t>21.07.2020</a:t>
            </a:r>
            <a:r>
              <a:rPr sz="1200" b="1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155" dirty="0">
                <a:solidFill>
                  <a:srgbClr val="FFFFFF"/>
                </a:solidFill>
                <a:latin typeface="Tahoma"/>
                <a:cs typeface="Tahoma"/>
              </a:rPr>
              <a:t>№</a:t>
            </a:r>
            <a:r>
              <a:rPr sz="12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474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1141" y="3483864"/>
            <a:ext cx="6893559" cy="731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30" dirty="0">
                <a:solidFill>
                  <a:srgbClr val="174179"/>
                </a:solidFill>
                <a:latin typeface="Tahoma"/>
                <a:cs typeface="Tahoma"/>
              </a:rPr>
              <a:t>Возможности</a:t>
            </a:r>
            <a:r>
              <a:rPr sz="1400" b="1" spc="-5" dirty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400" b="1" spc="-90" dirty="0">
                <a:solidFill>
                  <a:srgbClr val="174179"/>
                </a:solidFill>
                <a:latin typeface="Tahoma"/>
                <a:cs typeface="Tahoma"/>
              </a:rPr>
              <a:t>для</a:t>
            </a:r>
            <a:r>
              <a:rPr sz="1400" b="1" spc="-20" dirty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174179"/>
                </a:solidFill>
                <a:latin typeface="Tahoma"/>
                <a:cs typeface="Tahoma"/>
              </a:rPr>
              <a:t>самореализации</a:t>
            </a:r>
            <a:r>
              <a:rPr sz="1400" b="1" spc="-10" dirty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400" b="1" spc="-90" dirty="0">
                <a:solidFill>
                  <a:srgbClr val="174179"/>
                </a:solidFill>
                <a:latin typeface="Tahoma"/>
                <a:cs typeface="Tahoma"/>
              </a:rPr>
              <a:t>и</a:t>
            </a:r>
            <a:r>
              <a:rPr sz="1400" b="1" spc="-25" dirty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174179"/>
                </a:solidFill>
                <a:latin typeface="Tahoma"/>
                <a:cs typeface="Tahoma"/>
              </a:rPr>
              <a:t>развития</a:t>
            </a:r>
            <a:r>
              <a:rPr sz="1400" b="1" spc="-35" dirty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174179"/>
                </a:solidFill>
                <a:latin typeface="Tahoma"/>
                <a:cs typeface="Tahoma"/>
              </a:rPr>
              <a:t>талантов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9"/>
              </a:spcBef>
            </a:pPr>
            <a:endParaRPr sz="1400">
              <a:latin typeface="Tahoma"/>
              <a:cs typeface="Tahoma"/>
            </a:endParaRPr>
          </a:p>
          <a:p>
            <a:pPr marL="3808729">
              <a:lnSpc>
                <a:spcPct val="100000"/>
              </a:lnSpc>
            </a:pPr>
            <a:r>
              <a:rPr sz="1400" b="1" dirty="0">
                <a:solidFill>
                  <a:srgbClr val="174179"/>
                </a:solidFill>
                <a:latin typeface="Tahoma"/>
                <a:cs typeface="Tahoma"/>
              </a:rPr>
              <a:t>Структура</a:t>
            </a:r>
            <a:r>
              <a:rPr sz="1400" b="1" spc="35" dirty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400" b="1" spc="-140" dirty="0">
                <a:solidFill>
                  <a:srgbClr val="174179"/>
                </a:solidFill>
                <a:latin typeface="Tahoma"/>
                <a:cs typeface="Tahoma"/>
              </a:rPr>
              <a:t>НП</a:t>
            </a:r>
            <a:r>
              <a:rPr sz="1400" b="1" spc="25" dirty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174179"/>
                </a:solidFill>
                <a:latin typeface="Tahoma"/>
                <a:cs typeface="Tahoma"/>
              </a:rPr>
              <a:t>«Молодежь</a:t>
            </a:r>
            <a:r>
              <a:rPr sz="1400" b="1" spc="60" dirty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400" b="1" spc="-90" dirty="0">
                <a:solidFill>
                  <a:srgbClr val="174179"/>
                </a:solidFill>
                <a:latin typeface="Tahoma"/>
                <a:cs typeface="Tahoma"/>
              </a:rPr>
              <a:t>и</a:t>
            </a:r>
            <a:r>
              <a:rPr sz="1400" b="1" spc="30" dirty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174179"/>
                </a:solidFill>
                <a:latin typeface="Tahoma"/>
                <a:cs typeface="Tahoma"/>
              </a:rPr>
              <a:t>дети»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47460" y="2087117"/>
            <a:ext cx="535305" cy="504825"/>
          </a:xfrm>
          <a:custGeom>
            <a:avLst/>
            <a:gdLst/>
            <a:ahLst/>
            <a:cxnLst/>
            <a:rect l="l" t="t" r="r" b="b"/>
            <a:pathLst>
              <a:path w="535304" h="504825">
                <a:moveTo>
                  <a:pt x="196596" y="252222"/>
                </a:moveTo>
                <a:lnTo>
                  <a:pt x="98298" y="0"/>
                </a:lnTo>
                <a:lnTo>
                  <a:pt x="0" y="0"/>
                </a:lnTo>
                <a:lnTo>
                  <a:pt x="98298" y="252222"/>
                </a:lnTo>
                <a:lnTo>
                  <a:pt x="0" y="504444"/>
                </a:lnTo>
                <a:lnTo>
                  <a:pt x="98298" y="504444"/>
                </a:lnTo>
                <a:lnTo>
                  <a:pt x="196596" y="252222"/>
                </a:lnTo>
                <a:close/>
              </a:path>
              <a:path w="535304" h="504825">
                <a:moveTo>
                  <a:pt x="365760" y="252222"/>
                </a:moveTo>
                <a:lnTo>
                  <a:pt x="267462" y="0"/>
                </a:lnTo>
                <a:lnTo>
                  <a:pt x="169164" y="0"/>
                </a:lnTo>
                <a:lnTo>
                  <a:pt x="267462" y="252222"/>
                </a:lnTo>
                <a:lnTo>
                  <a:pt x="169164" y="504444"/>
                </a:lnTo>
                <a:lnTo>
                  <a:pt x="267462" y="504444"/>
                </a:lnTo>
                <a:lnTo>
                  <a:pt x="365760" y="252222"/>
                </a:lnTo>
                <a:close/>
              </a:path>
              <a:path w="535304" h="504825">
                <a:moveTo>
                  <a:pt x="534924" y="252222"/>
                </a:moveTo>
                <a:lnTo>
                  <a:pt x="436626" y="0"/>
                </a:lnTo>
                <a:lnTo>
                  <a:pt x="338328" y="0"/>
                </a:lnTo>
                <a:lnTo>
                  <a:pt x="436626" y="252222"/>
                </a:lnTo>
                <a:lnTo>
                  <a:pt x="338328" y="504444"/>
                </a:lnTo>
                <a:lnTo>
                  <a:pt x="436626" y="504444"/>
                </a:lnTo>
                <a:lnTo>
                  <a:pt x="534924" y="252222"/>
                </a:lnTo>
                <a:close/>
              </a:path>
            </a:pathLst>
          </a:custGeom>
          <a:solidFill>
            <a:srgbClr val="1741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2529" y="4524375"/>
            <a:ext cx="2881630" cy="1057910"/>
          </a:xfrm>
          <a:custGeom>
            <a:avLst/>
            <a:gdLst/>
            <a:ahLst/>
            <a:cxnLst/>
            <a:rect l="l" t="t" r="r" b="b"/>
            <a:pathLst>
              <a:path w="2881629" h="1057910">
                <a:moveTo>
                  <a:pt x="0" y="176275"/>
                </a:moveTo>
                <a:lnTo>
                  <a:pt x="6296" y="129395"/>
                </a:lnTo>
                <a:lnTo>
                  <a:pt x="24066" y="87281"/>
                </a:lnTo>
                <a:lnTo>
                  <a:pt x="51628" y="51609"/>
                </a:lnTo>
                <a:lnTo>
                  <a:pt x="87304" y="24054"/>
                </a:lnTo>
                <a:lnTo>
                  <a:pt x="129413" y="6292"/>
                </a:lnTo>
                <a:lnTo>
                  <a:pt x="176275" y="0"/>
                </a:lnTo>
                <a:lnTo>
                  <a:pt x="2704846" y="0"/>
                </a:lnTo>
                <a:lnTo>
                  <a:pt x="2751726" y="6292"/>
                </a:lnTo>
                <a:lnTo>
                  <a:pt x="2793840" y="24054"/>
                </a:lnTo>
                <a:lnTo>
                  <a:pt x="2829512" y="51609"/>
                </a:lnTo>
                <a:lnTo>
                  <a:pt x="2857067" y="87281"/>
                </a:lnTo>
                <a:lnTo>
                  <a:pt x="2874829" y="129395"/>
                </a:lnTo>
                <a:lnTo>
                  <a:pt x="2881122" y="176275"/>
                </a:lnTo>
                <a:lnTo>
                  <a:pt x="2881122" y="881380"/>
                </a:lnTo>
                <a:lnTo>
                  <a:pt x="2874829" y="928260"/>
                </a:lnTo>
                <a:lnTo>
                  <a:pt x="2857067" y="970374"/>
                </a:lnTo>
                <a:lnTo>
                  <a:pt x="2829512" y="1006046"/>
                </a:lnTo>
                <a:lnTo>
                  <a:pt x="2793840" y="1033601"/>
                </a:lnTo>
                <a:lnTo>
                  <a:pt x="2751726" y="1051363"/>
                </a:lnTo>
                <a:lnTo>
                  <a:pt x="2704846" y="1057656"/>
                </a:lnTo>
                <a:lnTo>
                  <a:pt x="176275" y="1057656"/>
                </a:lnTo>
                <a:lnTo>
                  <a:pt x="129413" y="1051363"/>
                </a:lnTo>
                <a:lnTo>
                  <a:pt x="87304" y="1033601"/>
                </a:lnTo>
                <a:lnTo>
                  <a:pt x="51628" y="1006046"/>
                </a:lnTo>
                <a:lnTo>
                  <a:pt x="24066" y="970374"/>
                </a:lnTo>
                <a:lnTo>
                  <a:pt x="6296" y="928260"/>
                </a:lnTo>
                <a:lnTo>
                  <a:pt x="0" y="881380"/>
                </a:lnTo>
                <a:lnTo>
                  <a:pt x="0" y="176275"/>
                </a:lnTo>
                <a:close/>
              </a:path>
            </a:pathLst>
          </a:custGeom>
          <a:ln w="57150">
            <a:solidFill>
              <a:srgbClr val="1741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65912" y="4575098"/>
            <a:ext cx="2521585" cy="91948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49860" indent="-137160">
              <a:lnSpc>
                <a:spcPct val="100000"/>
              </a:lnSpc>
              <a:spcBef>
                <a:spcPts val="295"/>
              </a:spcBef>
              <a:buFont typeface="Arial MT"/>
              <a:buChar char="•"/>
              <a:tabLst>
                <a:tab pos="149860" algn="l"/>
              </a:tabLst>
            </a:pPr>
            <a:r>
              <a:rPr sz="1300" spc="80" dirty="0">
                <a:latin typeface="Tahoma"/>
                <a:cs typeface="Tahoma"/>
              </a:rPr>
              <a:t>ФП</a:t>
            </a:r>
            <a:r>
              <a:rPr sz="1300" spc="-35" dirty="0">
                <a:latin typeface="Tahoma"/>
                <a:cs typeface="Tahoma"/>
              </a:rPr>
              <a:t> </a:t>
            </a:r>
            <a:r>
              <a:rPr sz="1300" spc="65" dirty="0">
                <a:latin typeface="Tahoma"/>
                <a:cs typeface="Tahoma"/>
              </a:rPr>
              <a:t>«Ведущие</a:t>
            </a:r>
            <a:r>
              <a:rPr sz="1300" spc="-40" dirty="0">
                <a:latin typeface="Tahoma"/>
                <a:cs typeface="Tahoma"/>
              </a:rPr>
              <a:t> </a:t>
            </a:r>
            <a:r>
              <a:rPr sz="1300" spc="-10" dirty="0">
                <a:latin typeface="Tahoma"/>
                <a:cs typeface="Tahoma"/>
              </a:rPr>
              <a:t>школы»</a:t>
            </a:r>
            <a:endParaRPr sz="1300">
              <a:latin typeface="Tahoma"/>
              <a:cs typeface="Tahoma"/>
            </a:endParaRPr>
          </a:p>
          <a:p>
            <a:pPr marL="149860" indent="-137160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149860" algn="l"/>
              </a:tabLst>
            </a:pPr>
            <a:r>
              <a:rPr sz="1300" spc="80" dirty="0">
                <a:latin typeface="Tahoma"/>
                <a:cs typeface="Tahoma"/>
              </a:rPr>
              <a:t>ФП</a:t>
            </a:r>
            <a:r>
              <a:rPr sz="1300" spc="15" dirty="0">
                <a:latin typeface="Tahoma"/>
                <a:cs typeface="Tahoma"/>
              </a:rPr>
              <a:t> </a:t>
            </a:r>
            <a:r>
              <a:rPr sz="1300" dirty="0">
                <a:latin typeface="Tahoma"/>
                <a:cs typeface="Tahoma"/>
              </a:rPr>
              <a:t>«Все</a:t>
            </a:r>
            <a:r>
              <a:rPr sz="1300" spc="10" dirty="0">
                <a:latin typeface="Tahoma"/>
                <a:cs typeface="Tahoma"/>
              </a:rPr>
              <a:t> </a:t>
            </a:r>
            <a:r>
              <a:rPr sz="1300" spc="70" dirty="0">
                <a:latin typeface="Tahoma"/>
                <a:cs typeface="Tahoma"/>
              </a:rPr>
              <a:t>лучшее</a:t>
            </a:r>
            <a:r>
              <a:rPr sz="1300" spc="40" dirty="0">
                <a:latin typeface="Tahoma"/>
                <a:cs typeface="Tahoma"/>
              </a:rPr>
              <a:t> </a:t>
            </a:r>
            <a:r>
              <a:rPr sz="1300" spc="-10" dirty="0">
                <a:latin typeface="Tahoma"/>
                <a:cs typeface="Tahoma"/>
              </a:rPr>
              <a:t>детям»</a:t>
            </a:r>
            <a:endParaRPr sz="1300">
              <a:latin typeface="Tahoma"/>
              <a:cs typeface="Tahoma"/>
            </a:endParaRPr>
          </a:p>
          <a:p>
            <a:pPr marL="149860" indent="-137160">
              <a:lnSpc>
                <a:spcPct val="100000"/>
              </a:lnSpc>
              <a:spcBef>
                <a:spcPts val="195"/>
              </a:spcBef>
              <a:buFont typeface="Arial MT"/>
              <a:buChar char="•"/>
              <a:tabLst>
                <a:tab pos="149860" algn="l"/>
              </a:tabLst>
            </a:pPr>
            <a:r>
              <a:rPr sz="1300" spc="80" dirty="0">
                <a:latin typeface="Tahoma"/>
                <a:cs typeface="Tahoma"/>
              </a:rPr>
              <a:t>ФП</a:t>
            </a:r>
            <a:r>
              <a:rPr sz="1300" spc="45" dirty="0">
                <a:latin typeface="Tahoma"/>
                <a:cs typeface="Tahoma"/>
              </a:rPr>
              <a:t> </a:t>
            </a:r>
            <a:r>
              <a:rPr sz="1300" dirty="0">
                <a:latin typeface="Tahoma"/>
                <a:cs typeface="Tahoma"/>
              </a:rPr>
              <a:t>«Педагоги</a:t>
            </a:r>
            <a:r>
              <a:rPr sz="1300" spc="50" dirty="0">
                <a:latin typeface="Tahoma"/>
                <a:cs typeface="Tahoma"/>
              </a:rPr>
              <a:t> </a:t>
            </a:r>
            <a:r>
              <a:rPr sz="1300" spc="55" dirty="0">
                <a:latin typeface="Tahoma"/>
                <a:cs typeface="Tahoma"/>
              </a:rPr>
              <a:t>и</a:t>
            </a:r>
            <a:r>
              <a:rPr sz="1300" spc="40" dirty="0">
                <a:latin typeface="Tahoma"/>
                <a:cs typeface="Tahoma"/>
              </a:rPr>
              <a:t> </a:t>
            </a:r>
            <a:r>
              <a:rPr sz="1300" spc="-10" dirty="0">
                <a:latin typeface="Tahoma"/>
                <a:cs typeface="Tahoma"/>
              </a:rPr>
              <a:t>наставники»</a:t>
            </a:r>
            <a:endParaRPr sz="1300">
              <a:latin typeface="Tahoma"/>
              <a:cs typeface="Tahoma"/>
            </a:endParaRPr>
          </a:p>
          <a:p>
            <a:pPr marL="149860" indent="-13716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149860" algn="l"/>
              </a:tabLst>
            </a:pPr>
            <a:r>
              <a:rPr sz="1300" spc="80" dirty="0">
                <a:latin typeface="Tahoma"/>
                <a:cs typeface="Tahoma"/>
              </a:rPr>
              <a:t>ФП</a:t>
            </a:r>
            <a:r>
              <a:rPr sz="1300" spc="-45" dirty="0">
                <a:latin typeface="Tahoma"/>
                <a:cs typeface="Tahoma"/>
              </a:rPr>
              <a:t> </a:t>
            </a:r>
            <a:r>
              <a:rPr sz="1300" spc="65" dirty="0">
                <a:latin typeface="Tahoma"/>
                <a:cs typeface="Tahoma"/>
              </a:rPr>
              <a:t>«Профессионалитет»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788283" y="4524375"/>
            <a:ext cx="3596004" cy="811530"/>
          </a:xfrm>
          <a:custGeom>
            <a:avLst/>
            <a:gdLst/>
            <a:ahLst/>
            <a:cxnLst/>
            <a:rect l="l" t="t" r="r" b="b"/>
            <a:pathLst>
              <a:path w="3596004" h="811529">
                <a:moveTo>
                  <a:pt x="0" y="135255"/>
                </a:moveTo>
                <a:lnTo>
                  <a:pt x="6897" y="92512"/>
                </a:lnTo>
                <a:lnTo>
                  <a:pt x="26103" y="55385"/>
                </a:lnTo>
                <a:lnTo>
                  <a:pt x="55385" y="26103"/>
                </a:lnTo>
                <a:lnTo>
                  <a:pt x="92512" y="6897"/>
                </a:lnTo>
                <a:lnTo>
                  <a:pt x="135254" y="0"/>
                </a:lnTo>
                <a:lnTo>
                  <a:pt x="3460622" y="0"/>
                </a:lnTo>
                <a:lnTo>
                  <a:pt x="3503365" y="6897"/>
                </a:lnTo>
                <a:lnTo>
                  <a:pt x="3540492" y="26103"/>
                </a:lnTo>
                <a:lnTo>
                  <a:pt x="3569774" y="55385"/>
                </a:lnTo>
                <a:lnTo>
                  <a:pt x="3588980" y="92512"/>
                </a:lnTo>
                <a:lnTo>
                  <a:pt x="3595877" y="135255"/>
                </a:lnTo>
                <a:lnTo>
                  <a:pt x="3595877" y="676275"/>
                </a:lnTo>
                <a:lnTo>
                  <a:pt x="3588980" y="719017"/>
                </a:lnTo>
                <a:lnTo>
                  <a:pt x="3569774" y="756144"/>
                </a:lnTo>
                <a:lnTo>
                  <a:pt x="3540492" y="785426"/>
                </a:lnTo>
                <a:lnTo>
                  <a:pt x="3503365" y="804632"/>
                </a:lnTo>
                <a:lnTo>
                  <a:pt x="3460622" y="811530"/>
                </a:lnTo>
                <a:lnTo>
                  <a:pt x="135254" y="811530"/>
                </a:lnTo>
                <a:lnTo>
                  <a:pt x="92512" y="804632"/>
                </a:lnTo>
                <a:lnTo>
                  <a:pt x="55385" y="785426"/>
                </a:lnTo>
                <a:lnTo>
                  <a:pt x="26103" y="756144"/>
                </a:lnTo>
                <a:lnTo>
                  <a:pt x="6897" y="719017"/>
                </a:lnTo>
                <a:lnTo>
                  <a:pt x="0" y="676275"/>
                </a:lnTo>
                <a:lnTo>
                  <a:pt x="0" y="135255"/>
                </a:lnTo>
                <a:close/>
              </a:path>
            </a:pathLst>
          </a:custGeom>
          <a:ln w="57149">
            <a:solidFill>
              <a:srgbClr val="1741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919220" y="4562906"/>
            <a:ext cx="3249930" cy="69532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49860" indent="-137160">
              <a:lnSpc>
                <a:spcPct val="100000"/>
              </a:lnSpc>
              <a:spcBef>
                <a:spcPts val="295"/>
              </a:spcBef>
              <a:buFont typeface="Arial MT"/>
              <a:buChar char="•"/>
              <a:tabLst>
                <a:tab pos="149860" algn="l"/>
              </a:tabLst>
            </a:pPr>
            <a:r>
              <a:rPr sz="1300" spc="80" dirty="0">
                <a:latin typeface="Tahoma"/>
                <a:cs typeface="Tahoma"/>
              </a:rPr>
              <a:t>ФП</a:t>
            </a:r>
            <a:r>
              <a:rPr sz="1300" spc="-35" dirty="0">
                <a:latin typeface="Tahoma"/>
                <a:cs typeface="Tahoma"/>
              </a:rPr>
              <a:t> </a:t>
            </a:r>
            <a:r>
              <a:rPr sz="1300" spc="55" dirty="0">
                <a:latin typeface="Tahoma"/>
                <a:cs typeface="Tahoma"/>
              </a:rPr>
              <a:t>«Россия</a:t>
            </a:r>
            <a:r>
              <a:rPr sz="1300" spc="-40" dirty="0">
                <a:latin typeface="Tahoma"/>
                <a:cs typeface="Tahoma"/>
              </a:rPr>
              <a:t> </a:t>
            </a:r>
            <a:r>
              <a:rPr sz="1300" spc="-70" dirty="0">
                <a:latin typeface="Tahoma"/>
                <a:cs typeface="Tahoma"/>
              </a:rPr>
              <a:t>–</a:t>
            </a:r>
            <a:r>
              <a:rPr sz="1300" spc="-30" dirty="0">
                <a:latin typeface="Tahoma"/>
                <a:cs typeface="Tahoma"/>
              </a:rPr>
              <a:t> </a:t>
            </a:r>
            <a:r>
              <a:rPr sz="1300" spc="114" dirty="0">
                <a:latin typeface="Tahoma"/>
                <a:cs typeface="Tahoma"/>
              </a:rPr>
              <a:t>страна</a:t>
            </a:r>
            <a:r>
              <a:rPr sz="1300" spc="-45" dirty="0">
                <a:latin typeface="Tahoma"/>
                <a:cs typeface="Tahoma"/>
              </a:rPr>
              <a:t> </a:t>
            </a:r>
            <a:r>
              <a:rPr sz="1300" spc="50" dirty="0">
                <a:latin typeface="Tahoma"/>
                <a:cs typeface="Tahoma"/>
              </a:rPr>
              <a:t>возможностей»</a:t>
            </a:r>
            <a:endParaRPr sz="1300">
              <a:latin typeface="Tahoma"/>
              <a:cs typeface="Tahoma"/>
            </a:endParaRPr>
          </a:p>
          <a:p>
            <a:pPr marL="149860" indent="-137160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149860" algn="l"/>
              </a:tabLst>
            </a:pPr>
            <a:r>
              <a:rPr sz="1300" spc="80" dirty="0">
                <a:latin typeface="Tahoma"/>
                <a:cs typeface="Tahoma"/>
              </a:rPr>
              <a:t>ФП</a:t>
            </a:r>
            <a:r>
              <a:rPr sz="1300" spc="-75" dirty="0">
                <a:latin typeface="Tahoma"/>
                <a:cs typeface="Tahoma"/>
              </a:rPr>
              <a:t> </a:t>
            </a:r>
            <a:r>
              <a:rPr sz="1300" dirty="0">
                <a:latin typeface="Tahoma"/>
                <a:cs typeface="Tahoma"/>
              </a:rPr>
              <a:t>«Мы</a:t>
            </a:r>
            <a:r>
              <a:rPr sz="1300" spc="-75" dirty="0">
                <a:latin typeface="Tahoma"/>
                <a:cs typeface="Tahoma"/>
              </a:rPr>
              <a:t> </a:t>
            </a:r>
            <a:r>
              <a:rPr sz="1300" spc="55" dirty="0">
                <a:latin typeface="Tahoma"/>
                <a:cs typeface="Tahoma"/>
              </a:rPr>
              <a:t>вместе»</a:t>
            </a:r>
            <a:endParaRPr sz="1300">
              <a:latin typeface="Tahoma"/>
              <a:cs typeface="Tahoma"/>
            </a:endParaRPr>
          </a:p>
          <a:p>
            <a:pPr marL="149860" indent="-137160">
              <a:lnSpc>
                <a:spcPct val="100000"/>
              </a:lnSpc>
              <a:spcBef>
                <a:spcPts val="195"/>
              </a:spcBef>
              <a:buFont typeface="Arial MT"/>
              <a:buChar char="•"/>
              <a:tabLst>
                <a:tab pos="149860" algn="l"/>
              </a:tabLst>
            </a:pPr>
            <a:r>
              <a:rPr sz="1300" spc="80" dirty="0">
                <a:latin typeface="Tahoma"/>
                <a:cs typeface="Tahoma"/>
              </a:rPr>
              <a:t>ФП</a:t>
            </a:r>
            <a:r>
              <a:rPr sz="1300" spc="-40" dirty="0">
                <a:latin typeface="Tahoma"/>
                <a:cs typeface="Tahoma"/>
              </a:rPr>
              <a:t> </a:t>
            </a:r>
            <a:r>
              <a:rPr sz="1300" spc="55" dirty="0">
                <a:latin typeface="Tahoma"/>
                <a:cs typeface="Tahoma"/>
              </a:rPr>
              <a:t>«Россия</a:t>
            </a:r>
            <a:r>
              <a:rPr sz="1300" spc="-45" dirty="0">
                <a:latin typeface="Tahoma"/>
                <a:cs typeface="Tahoma"/>
              </a:rPr>
              <a:t> </a:t>
            </a:r>
            <a:r>
              <a:rPr sz="1300" spc="-85" dirty="0">
                <a:latin typeface="Tahoma"/>
                <a:cs typeface="Tahoma"/>
              </a:rPr>
              <a:t>в</a:t>
            </a:r>
            <a:r>
              <a:rPr sz="1300" spc="-30" dirty="0">
                <a:latin typeface="Tahoma"/>
                <a:cs typeface="Tahoma"/>
              </a:rPr>
              <a:t> </a:t>
            </a:r>
            <a:r>
              <a:rPr sz="1300" spc="90" dirty="0">
                <a:latin typeface="Tahoma"/>
                <a:cs typeface="Tahoma"/>
              </a:rPr>
              <a:t>мире»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803260" y="4524375"/>
            <a:ext cx="4132579" cy="811530"/>
          </a:xfrm>
          <a:custGeom>
            <a:avLst/>
            <a:gdLst/>
            <a:ahLst/>
            <a:cxnLst/>
            <a:rect l="l" t="t" r="r" b="b"/>
            <a:pathLst>
              <a:path w="4132579" h="565785">
                <a:moveTo>
                  <a:pt x="0" y="94233"/>
                </a:moveTo>
                <a:lnTo>
                  <a:pt x="7401" y="57542"/>
                </a:lnTo>
                <a:lnTo>
                  <a:pt x="27590" y="27590"/>
                </a:lnTo>
                <a:lnTo>
                  <a:pt x="57542" y="7401"/>
                </a:lnTo>
                <a:lnTo>
                  <a:pt x="94234" y="0"/>
                </a:lnTo>
                <a:lnTo>
                  <a:pt x="4038092" y="0"/>
                </a:lnTo>
                <a:lnTo>
                  <a:pt x="4074783" y="7401"/>
                </a:lnTo>
                <a:lnTo>
                  <a:pt x="4104735" y="27590"/>
                </a:lnTo>
                <a:lnTo>
                  <a:pt x="4124924" y="57542"/>
                </a:lnTo>
                <a:lnTo>
                  <a:pt x="4132326" y="94233"/>
                </a:lnTo>
                <a:lnTo>
                  <a:pt x="4132326" y="471169"/>
                </a:lnTo>
                <a:lnTo>
                  <a:pt x="4124924" y="507861"/>
                </a:lnTo>
                <a:lnTo>
                  <a:pt x="4104735" y="537813"/>
                </a:lnTo>
                <a:lnTo>
                  <a:pt x="4074783" y="558002"/>
                </a:lnTo>
                <a:lnTo>
                  <a:pt x="4038092" y="565404"/>
                </a:lnTo>
                <a:lnTo>
                  <a:pt x="94234" y="565404"/>
                </a:lnTo>
                <a:lnTo>
                  <a:pt x="57542" y="558002"/>
                </a:lnTo>
                <a:lnTo>
                  <a:pt x="27590" y="537813"/>
                </a:lnTo>
                <a:lnTo>
                  <a:pt x="7401" y="507861"/>
                </a:lnTo>
                <a:lnTo>
                  <a:pt x="0" y="471169"/>
                </a:lnTo>
                <a:lnTo>
                  <a:pt x="0" y="94233"/>
                </a:lnTo>
                <a:close/>
              </a:path>
            </a:pathLst>
          </a:custGeom>
          <a:ln w="57150">
            <a:solidFill>
              <a:srgbClr val="1741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922768" y="4581144"/>
            <a:ext cx="3737610" cy="6400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49225" marR="747395" indent="-137160">
              <a:lnSpc>
                <a:spcPts val="1520"/>
              </a:lnSpc>
              <a:spcBef>
                <a:spcPts val="185"/>
              </a:spcBef>
              <a:buFont typeface="Arial MT"/>
              <a:buChar char="•"/>
              <a:tabLst>
                <a:tab pos="149225" algn="l"/>
              </a:tabLst>
            </a:pPr>
            <a:r>
              <a:rPr sz="1300" spc="80" dirty="0">
                <a:latin typeface="Tahoma"/>
                <a:cs typeface="Tahoma"/>
              </a:rPr>
              <a:t>ФП</a:t>
            </a:r>
            <a:r>
              <a:rPr sz="1300" spc="-45" dirty="0">
                <a:latin typeface="Tahoma"/>
                <a:cs typeface="Tahoma"/>
              </a:rPr>
              <a:t> </a:t>
            </a:r>
            <a:r>
              <a:rPr sz="1300" spc="75" dirty="0">
                <a:latin typeface="Tahoma"/>
                <a:cs typeface="Tahoma"/>
              </a:rPr>
              <a:t>«Создание</a:t>
            </a:r>
            <a:r>
              <a:rPr sz="1300" spc="-45" dirty="0">
                <a:latin typeface="Tahoma"/>
                <a:cs typeface="Tahoma"/>
              </a:rPr>
              <a:t> </a:t>
            </a:r>
            <a:r>
              <a:rPr sz="1300" spc="80" dirty="0">
                <a:latin typeface="Tahoma"/>
                <a:cs typeface="Tahoma"/>
              </a:rPr>
              <a:t>сети</a:t>
            </a:r>
            <a:r>
              <a:rPr sz="1300" spc="-45" dirty="0">
                <a:latin typeface="Tahoma"/>
                <a:cs typeface="Tahoma"/>
              </a:rPr>
              <a:t> </a:t>
            </a:r>
            <a:r>
              <a:rPr sz="1300" spc="90" dirty="0">
                <a:latin typeface="Tahoma"/>
                <a:cs typeface="Tahoma"/>
              </a:rPr>
              <a:t>современных </a:t>
            </a:r>
            <a:r>
              <a:rPr sz="1300" spc="65" dirty="0">
                <a:latin typeface="Tahoma"/>
                <a:cs typeface="Tahoma"/>
              </a:rPr>
              <a:t>кампусов»</a:t>
            </a:r>
            <a:endParaRPr sz="1300">
              <a:latin typeface="Tahoma"/>
              <a:cs typeface="Tahoma"/>
            </a:endParaRPr>
          </a:p>
          <a:p>
            <a:pPr marL="149860" indent="-137160">
              <a:lnSpc>
                <a:spcPct val="100000"/>
              </a:lnSpc>
              <a:spcBef>
                <a:spcPts val="150"/>
              </a:spcBef>
              <a:buFont typeface="Arial MT"/>
              <a:buChar char="•"/>
              <a:tabLst>
                <a:tab pos="149860" algn="l"/>
              </a:tabLst>
            </a:pPr>
            <a:r>
              <a:rPr sz="1300" spc="80" dirty="0">
                <a:latin typeface="Tahoma"/>
                <a:cs typeface="Tahoma"/>
              </a:rPr>
              <a:t>ФП</a:t>
            </a:r>
            <a:r>
              <a:rPr sz="1300" spc="175" dirty="0">
                <a:latin typeface="Tahoma"/>
                <a:cs typeface="Tahoma"/>
              </a:rPr>
              <a:t> </a:t>
            </a:r>
            <a:r>
              <a:rPr sz="1300" dirty="0">
                <a:latin typeface="Tahoma"/>
                <a:cs typeface="Tahoma"/>
              </a:rPr>
              <a:t>«Университеты</a:t>
            </a:r>
            <a:r>
              <a:rPr sz="1300" spc="170" dirty="0">
                <a:latin typeface="Tahoma"/>
                <a:cs typeface="Tahoma"/>
              </a:rPr>
              <a:t> </a:t>
            </a:r>
            <a:r>
              <a:rPr sz="1300" spc="-10" dirty="0">
                <a:latin typeface="Tahoma"/>
                <a:cs typeface="Tahoma"/>
              </a:rPr>
              <a:t>для</a:t>
            </a:r>
            <a:r>
              <a:rPr sz="1300" spc="165" dirty="0">
                <a:latin typeface="Tahoma"/>
                <a:cs typeface="Tahoma"/>
              </a:rPr>
              <a:t> </a:t>
            </a:r>
            <a:r>
              <a:rPr sz="1300" dirty="0">
                <a:latin typeface="Tahoma"/>
                <a:cs typeface="Tahoma"/>
              </a:rPr>
              <a:t>поколения</a:t>
            </a:r>
            <a:r>
              <a:rPr sz="1300" spc="155" dirty="0">
                <a:latin typeface="Tahoma"/>
                <a:cs typeface="Tahoma"/>
              </a:rPr>
              <a:t> </a:t>
            </a:r>
            <a:r>
              <a:rPr sz="1300" spc="-10" dirty="0">
                <a:latin typeface="Tahoma"/>
                <a:cs typeface="Tahoma"/>
              </a:rPr>
              <a:t>лидеров»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6654" y="5663184"/>
            <a:ext cx="29508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solidFill>
                  <a:srgbClr val="174179"/>
                </a:solidFill>
                <a:latin typeface="Tahoma"/>
                <a:cs typeface="Tahoma"/>
              </a:rPr>
              <a:t>Министерство</a:t>
            </a:r>
            <a:r>
              <a:rPr sz="1400" b="1" spc="50" dirty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174179"/>
                </a:solidFill>
                <a:latin typeface="Tahoma"/>
                <a:cs typeface="Tahoma"/>
              </a:rPr>
              <a:t>просвещения</a:t>
            </a:r>
            <a:r>
              <a:rPr sz="1400" b="1" spc="50" dirty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174179"/>
                </a:solidFill>
                <a:latin typeface="Tahoma"/>
                <a:cs typeface="Tahoma"/>
              </a:rPr>
              <a:t>РФ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18534" y="5499353"/>
            <a:ext cx="3134360" cy="44577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096010" marR="5080" indent="-1083945">
              <a:lnSpc>
                <a:spcPts val="1630"/>
              </a:lnSpc>
              <a:spcBef>
                <a:spcPts val="190"/>
              </a:spcBef>
            </a:pPr>
            <a:r>
              <a:rPr sz="1400" b="1" spc="-20" dirty="0">
                <a:solidFill>
                  <a:srgbClr val="174179"/>
                </a:solidFill>
                <a:latin typeface="Tahoma"/>
                <a:cs typeface="Tahoma"/>
              </a:rPr>
              <a:t>Федеральное</a:t>
            </a:r>
            <a:r>
              <a:rPr sz="1400" b="1" spc="-40" dirty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174179"/>
                </a:solidFill>
                <a:latin typeface="Tahoma"/>
                <a:cs typeface="Tahoma"/>
              </a:rPr>
              <a:t>агентство</a:t>
            </a:r>
            <a:r>
              <a:rPr sz="1400" b="1" spc="-25" dirty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174179"/>
                </a:solidFill>
                <a:latin typeface="Tahoma"/>
                <a:cs typeface="Tahoma"/>
              </a:rPr>
              <a:t>по</a:t>
            </a:r>
            <a:r>
              <a:rPr sz="1400" b="1" spc="-45" dirty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174179"/>
                </a:solidFill>
                <a:latin typeface="Tahoma"/>
                <a:cs typeface="Tahoma"/>
              </a:rPr>
              <a:t>делам молодежи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393938" y="5487161"/>
            <a:ext cx="2950210" cy="44577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745490" marR="5080" indent="-733425">
              <a:lnSpc>
                <a:spcPts val="1630"/>
              </a:lnSpc>
              <a:spcBef>
                <a:spcPts val="190"/>
              </a:spcBef>
            </a:pPr>
            <a:r>
              <a:rPr sz="1400" b="1" dirty="0">
                <a:solidFill>
                  <a:srgbClr val="174179"/>
                </a:solidFill>
                <a:latin typeface="Tahoma"/>
                <a:cs typeface="Tahoma"/>
              </a:rPr>
              <a:t>Министерство</a:t>
            </a:r>
            <a:r>
              <a:rPr sz="1400" b="1" spc="15" dirty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174179"/>
                </a:solidFill>
                <a:latin typeface="Tahoma"/>
                <a:cs typeface="Tahoma"/>
              </a:rPr>
              <a:t>науки</a:t>
            </a:r>
            <a:r>
              <a:rPr sz="1400" b="1" dirty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400" b="1" spc="-90" dirty="0">
                <a:solidFill>
                  <a:srgbClr val="174179"/>
                </a:solidFill>
                <a:latin typeface="Tahoma"/>
                <a:cs typeface="Tahoma"/>
              </a:rPr>
              <a:t>и</a:t>
            </a:r>
            <a:r>
              <a:rPr sz="1400" b="1" spc="-5" dirty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174179"/>
                </a:solidFill>
                <a:latin typeface="Tahoma"/>
                <a:cs typeface="Tahoma"/>
              </a:rPr>
              <a:t>высшего </a:t>
            </a:r>
            <a:r>
              <a:rPr sz="1400" b="1" spc="-20" dirty="0">
                <a:solidFill>
                  <a:srgbClr val="174179"/>
                </a:solidFill>
                <a:latin typeface="Tahoma"/>
                <a:cs typeface="Tahoma"/>
              </a:rPr>
              <a:t>образования</a:t>
            </a:r>
            <a:r>
              <a:rPr sz="1400" b="1" spc="-45" dirty="0">
                <a:solidFill>
                  <a:srgbClr val="174179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174179"/>
                </a:solidFill>
                <a:latin typeface="Tahoma"/>
                <a:cs typeface="Tahoma"/>
              </a:rPr>
              <a:t>РФ</a:t>
            </a:r>
            <a:endParaRPr sz="1400">
              <a:latin typeface="Tahoma"/>
              <a:cs typeface="Tahoma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565912" y="5053330"/>
            <a:ext cx="217728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868636" y="5053330"/>
            <a:ext cx="258635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989" y="337819"/>
            <a:ext cx="6658609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latin typeface="Calibri"/>
                <a:cs typeface="Calibri"/>
              </a:rPr>
              <a:t>НАЦИОНАЛЬНЫЙ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ПРОЕКТ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«МОЛОДЕЖЬ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ДЕТИ».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СТРУКТУРА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30427" y="702183"/>
            <a:ext cx="7919084" cy="0"/>
          </a:xfrm>
          <a:custGeom>
            <a:avLst/>
            <a:gdLst/>
            <a:ahLst/>
            <a:cxnLst/>
            <a:rect l="l" t="t" r="r" b="b"/>
            <a:pathLst>
              <a:path w="7919084">
                <a:moveTo>
                  <a:pt x="0" y="0"/>
                </a:moveTo>
                <a:lnTo>
                  <a:pt x="7918831" y="0"/>
                </a:lnTo>
              </a:path>
            </a:pathLst>
          </a:custGeom>
          <a:ln w="25146">
            <a:solidFill>
              <a:srgbClr val="4046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514665" y="2934271"/>
            <a:ext cx="2755900" cy="553720"/>
            <a:chOff x="1514665" y="2934271"/>
            <a:chExt cx="2755900" cy="553720"/>
          </a:xfrm>
        </p:grpSpPr>
        <p:sp>
          <p:nvSpPr>
            <p:cNvPr id="5" name="object 5"/>
            <p:cNvSpPr/>
            <p:nvPr/>
          </p:nvSpPr>
          <p:spPr>
            <a:xfrm>
              <a:off x="1521332" y="2940938"/>
              <a:ext cx="2742565" cy="540385"/>
            </a:xfrm>
            <a:custGeom>
              <a:avLst/>
              <a:gdLst/>
              <a:ahLst/>
              <a:cxnLst/>
              <a:rect l="l" t="t" r="r" b="b"/>
              <a:pathLst>
                <a:path w="2742565" h="540385">
                  <a:moveTo>
                    <a:pt x="2742438" y="0"/>
                  </a:moveTo>
                  <a:lnTo>
                    <a:pt x="0" y="0"/>
                  </a:lnTo>
                  <a:lnTo>
                    <a:pt x="0" y="540258"/>
                  </a:lnTo>
                  <a:lnTo>
                    <a:pt x="2742438" y="540258"/>
                  </a:lnTo>
                  <a:lnTo>
                    <a:pt x="2742438" y="0"/>
                  </a:lnTo>
                  <a:close/>
                </a:path>
              </a:pathLst>
            </a:custGeom>
            <a:solidFill>
              <a:srgbClr val="4046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1332" y="2940938"/>
              <a:ext cx="2742565" cy="540385"/>
            </a:xfrm>
            <a:custGeom>
              <a:avLst/>
              <a:gdLst/>
              <a:ahLst/>
              <a:cxnLst/>
              <a:rect l="l" t="t" r="r" b="b"/>
              <a:pathLst>
                <a:path w="2742565" h="540385">
                  <a:moveTo>
                    <a:pt x="0" y="540258"/>
                  </a:moveTo>
                  <a:lnTo>
                    <a:pt x="2742438" y="540258"/>
                  </a:lnTo>
                  <a:lnTo>
                    <a:pt x="2742438" y="0"/>
                  </a:lnTo>
                  <a:lnTo>
                    <a:pt x="0" y="0"/>
                  </a:lnTo>
                  <a:lnTo>
                    <a:pt x="0" y="540258"/>
                  </a:lnTo>
                  <a:close/>
                </a:path>
              </a:pathLst>
            </a:custGeom>
            <a:ln w="12954">
              <a:solidFill>
                <a:srgbClr val="4046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14855" y="2941574"/>
            <a:ext cx="27559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960" marR="377190" indent="-18542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ФП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«РОССИЯ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СТРАНА ВОЗМОЖНОСТЕЙ»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21333" y="3481196"/>
            <a:ext cx="2742565" cy="1190625"/>
          </a:xfrm>
          <a:custGeom>
            <a:avLst/>
            <a:gdLst/>
            <a:ahLst/>
            <a:cxnLst/>
            <a:rect l="l" t="t" r="r" b="b"/>
            <a:pathLst>
              <a:path w="2742565" h="1190625">
                <a:moveTo>
                  <a:pt x="0" y="1190244"/>
                </a:moveTo>
                <a:lnTo>
                  <a:pt x="2742438" y="1190244"/>
                </a:lnTo>
                <a:lnTo>
                  <a:pt x="2742438" y="0"/>
                </a:lnTo>
                <a:lnTo>
                  <a:pt x="0" y="0"/>
                </a:lnTo>
                <a:lnTo>
                  <a:pt x="0" y="1190244"/>
                </a:lnTo>
                <a:close/>
              </a:path>
            </a:pathLst>
          </a:custGeom>
          <a:ln w="1295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14855" y="3474720"/>
            <a:ext cx="2755900" cy="120332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43510" rIns="0" bIns="0" rtlCol="0">
            <a:spAutoFit/>
          </a:bodyPr>
          <a:lstStyle/>
          <a:p>
            <a:pPr marL="762000" marR="179705" indent="-641350">
              <a:lnSpc>
                <a:spcPct val="100000"/>
              </a:lnSpc>
              <a:spcBef>
                <a:spcPts val="1130"/>
              </a:spcBef>
            </a:pPr>
            <a:r>
              <a:rPr sz="1200" spc="-35" dirty="0">
                <a:latin typeface="Calibri"/>
                <a:cs typeface="Calibri"/>
              </a:rPr>
              <a:t>создание условий </a:t>
            </a:r>
            <a:r>
              <a:rPr sz="1200" spc="-30" dirty="0">
                <a:latin typeface="Calibri"/>
                <a:cs typeface="Calibri"/>
              </a:rPr>
              <a:t>для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самореализации </a:t>
            </a:r>
            <a:r>
              <a:rPr sz="1200" spc="-35" dirty="0">
                <a:latin typeface="Calibri"/>
                <a:cs typeface="Calibri"/>
              </a:rPr>
              <a:t>детей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молодежи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920805" y="2895409"/>
            <a:ext cx="2755900" cy="553720"/>
            <a:chOff x="4920805" y="2895409"/>
            <a:chExt cx="2755900" cy="553720"/>
          </a:xfrm>
        </p:grpSpPr>
        <p:sp>
          <p:nvSpPr>
            <p:cNvPr id="11" name="object 11"/>
            <p:cNvSpPr/>
            <p:nvPr/>
          </p:nvSpPr>
          <p:spPr>
            <a:xfrm>
              <a:off x="4927472" y="2902077"/>
              <a:ext cx="2742565" cy="540385"/>
            </a:xfrm>
            <a:custGeom>
              <a:avLst/>
              <a:gdLst/>
              <a:ahLst/>
              <a:cxnLst/>
              <a:rect l="l" t="t" r="r" b="b"/>
              <a:pathLst>
                <a:path w="2742565" h="540385">
                  <a:moveTo>
                    <a:pt x="2742438" y="0"/>
                  </a:moveTo>
                  <a:lnTo>
                    <a:pt x="0" y="0"/>
                  </a:lnTo>
                  <a:lnTo>
                    <a:pt x="0" y="540258"/>
                  </a:lnTo>
                  <a:lnTo>
                    <a:pt x="2742438" y="540258"/>
                  </a:lnTo>
                  <a:lnTo>
                    <a:pt x="2742438" y="0"/>
                  </a:lnTo>
                  <a:close/>
                </a:path>
              </a:pathLst>
            </a:custGeom>
            <a:solidFill>
              <a:srgbClr val="4046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27472" y="2902077"/>
              <a:ext cx="2742565" cy="540385"/>
            </a:xfrm>
            <a:custGeom>
              <a:avLst/>
              <a:gdLst/>
              <a:ahLst/>
              <a:cxnLst/>
              <a:rect l="l" t="t" r="r" b="b"/>
              <a:pathLst>
                <a:path w="2742565" h="540385">
                  <a:moveTo>
                    <a:pt x="0" y="540258"/>
                  </a:moveTo>
                  <a:lnTo>
                    <a:pt x="2742438" y="540258"/>
                  </a:lnTo>
                  <a:lnTo>
                    <a:pt x="2742438" y="0"/>
                  </a:lnTo>
                  <a:lnTo>
                    <a:pt x="0" y="0"/>
                  </a:lnTo>
                  <a:lnTo>
                    <a:pt x="0" y="540258"/>
                  </a:lnTo>
                  <a:close/>
                </a:path>
              </a:pathLst>
            </a:custGeom>
            <a:ln w="12954">
              <a:solidFill>
                <a:srgbClr val="4046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0996" y="3024377"/>
            <a:ext cx="275590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293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ФП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«МЫ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ВМЕСТЕ»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927472" y="3442334"/>
            <a:ext cx="2742565" cy="1190625"/>
          </a:xfrm>
          <a:custGeom>
            <a:avLst/>
            <a:gdLst/>
            <a:ahLst/>
            <a:cxnLst/>
            <a:rect l="l" t="t" r="r" b="b"/>
            <a:pathLst>
              <a:path w="2742565" h="1190625">
                <a:moveTo>
                  <a:pt x="0" y="1190244"/>
                </a:moveTo>
                <a:lnTo>
                  <a:pt x="2742438" y="1190244"/>
                </a:lnTo>
                <a:lnTo>
                  <a:pt x="2742438" y="0"/>
                </a:lnTo>
                <a:lnTo>
                  <a:pt x="0" y="0"/>
                </a:lnTo>
                <a:lnTo>
                  <a:pt x="0" y="1190244"/>
                </a:lnTo>
                <a:close/>
              </a:path>
            </a:pathLst>
          </a:custGeom>
          <a:ln w="1295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920996" y="3435858"/>
            <a:ext cx="2755900" cy="120332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3335" rIns="0" bIns="0" rtlCol="0">
            <a:spAutoFit/>
          </a:bodyPr>
          <a:lstStyle/>
          <a:p>
            <a:pPr marL="91440" marR="60960" indent="-1270" algn="ctr">
              <a:lnSpc>
                <a:spcPts val="1300"/>
              </a:lnSpc>
              <a:spcBef>
                <a:spcPts val="105"/>
              </a:spcBef>
            </a:pPr>
            <a:r>
              <a:rPr sz="1200" spc="-40" dirty="0">
                <a:latin typeface="Calibri"/>
                <a:cs typeface="Calibri"/>
              </a:rPr>
              <a:t>воспитательная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деятельность: </a:t>
            </a:r>
            <a:r>
              <a:rPr sz="1200" spc="-40" dirty="0">
                <a:latin typeface="Calibri"/>
                <a:cs typeface="Calibri"/>
              </a:rPr>
              <a:t>патриотическое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историческое </a:t>
            </a:r>
            <a:r>
              <a:rPr sz="1200" spc="-40" dirty="0">
                <a:latin typeface="Calibri"/>
                <a:cs typeface="Calibri"/>
              </a:rPr>
              <a:t>воспитание,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40" dirty="0">
                <a:latin typeface="Calibri"/>
                <a:cs typeface="Calibri"/>
              </a:rPr>
              <a:t>волонтерская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деятельность, </a:t>
            </a:r>
            <a:r>
              <a:rPr sz="1200" spc="-35" dirty="0">
                <a:latin typeface="Calibri"/>
                <a:cs typeface="Calibri"/>
              </a:rPr>
              <a:t>создание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40" dirty="0">
                <a:latin typeface="Calibri"/>
                <a:cs typeface="Calibri"/>
              </a:rPr>
              <a:t> развитие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воспитательных </a:t>
            </a:r>
            <a:r>
              <a:rPr sz="1200" spc="-40" dirty="0">
                <a:latin typeface="Calibri"/>
                <a:cs typeface="Calibri"/>
              </a:rPr>
              <a:t>пространств,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40" dirty="0">
                <a:latin typeface="Calibri"/>
                <a:cs typeface="Calibri"/>
              </a:rPr>
              <a:t>обновление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45" dirty="0">
                <a:latin typeface="Calibri"/>
                <a:cs typeface="Calibri"/>
              </a:rPr>
              <a:t>мат.-</a:t>
            </a:r>
            <a:r>
              <a:rPr sz="1200" spc="-30" dirty="0">
                <a:latin typeface="Calibri"/>
                <a:cs typeface="Calibri"/>
              </a:rPr>
              <a:t>тех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базы </a:t>
            </a:r>
            <a:r>
              <a:rPr sz="1200" spc="-40" dirty="0">
                <a:latin typeface="Calibri"/>
                <a:cs typeface="Calibri"/>
              </a:rPr>
              <a:t>школьных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45" dirty="0">
                <a:latin typeface="Calibri"/>
                <a:cs typeface="Calibri"/>
              </a:rPr>
              <a:t>военно-</a:t>
            </a:r>
            <a:r>
              <a:rPr sz="1200" spc="-40" dirty="0">
                <a:latin typeface="Calibri"/>
                <a:cs typeface="Calibri"/>
              </a:rPr>
              <a:t>патриотических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клубов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484185" y="977455"/>
            <a:ext cx="2755900" cy="553720"/>
            <a:chOff x="1484185" y="977455"/>
            <a:chExt cx="2755900" cy="553720"/>
          </a:xfrm>
        </p:grpSpPr>
        <p:sp>
          <p:nvSpPr>
            <p:cNvPr id="17" name="object 17"/>
            <p:cNvSpPr/>
            <p:nvPr/>
          </p:nvSpPr>
          <p:spPr>
            <a:xfrm>
              <a:off x="1490852" y="984122"/>
              <a:ext cx="2742565" cy="540385"/>
            </a:xfrm>
            <a:custGeom>
              <a:avLst/>
              <a:gdLst/>
              <a:ahLst/>
              <a:cxnLst/>
              <a:rect l="l" t="t" r="r" b="b"/>
              <a:pathLst>
                <a:path w="2742565" h="540385">
                  <a:moveTo>
                    <a:pt x="2742438" y="0"/>
                  </a:moveTo>
                  <a:lnTo>
                    <a:pt x="0" y="0"/>
                  </a:lnTo>
                  <a:lnTo>
                    <a:pt x="0" y="540258"/>
                  </a:lnTo>
                  <a:lnTo>
                    <a:pt x="2742438" y="540258"/>
                  </a:lnTo>
                  <a:lnTo>
                    <a:pt x="2742438" y="0"/>
                  </a:lnTo>
                  <a:close/>
                </a:path>
              </a:pathLst>
            </a:custGeom>
            <a:solidFill>
              <a:srgbClr val="4046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90852" y="984122"/>
              <a:ext cx="2742565" cy="540385"/>
            </a:xfrm>
            <a:custGeom>
              <a:avLst/>
              <a:gdLst/>
              <a:ahLst/>
              <a:cxnLst/>
              <a:rect l="l" t="t" r="r" b="b"/>
              <a:pathLst>
                <a:path w="2742565" h="540385">
                  <a:moveTo>
                    <a:pt x="0" y="540258"/>
                  </a:moveTo>
                  <a:lnTo>
                    <a:pt x="2742438" y="540258"/>
                  </a:lnTo>
                  <a:lnTo>
                    <a:pt x="2742438" y="0"/>
                  </a:lnTo>
                  <a:lnTo>
                    <a:pt x="0" y="0"/>
                  </a:lnTo>
                  <a:lnTo>
                    <a:pt x="0" y="540258"/>
                  </a:lnTo>
                  <a:close/>
                </a:path>
              </a:pathLst>
            </a:custGeom>
            <a:ln w="12954">
              <a:solidFill>
                <a:srgbClr val="4046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484375" y="1106424"/>
            <a:ext cx="275590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01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ФП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«ВСЕ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ЛУЧШЕЕ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ДЕТЯМ»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84375" y="1517903"/>
            <a:ext cx="2755900" cy="1203325"/>
          </a:xfrm>
          <a:prstGeom prst="rect">
            <a:avLst/>
          </a:prstGeom>
          <a:solidFill>
            <a:srgbClr val="F1F1F1"/>
          </a:solidFill>
          <a:ln w="3175">
            <a:solidFill>
              <a:srgbClr val="F1F1F1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46685" marR="137160" algn="ctr">
              <a:lnSpc>
                <a:spcPct val="100000"/>
              </a:lnSpc>
              <a:spcBef>
                <a:spcPts val="275"/>
              </a:spcBef>
            </a:pPr>
            <a:r>
              <a:rPr sz="1200" spc="-40" dirty="0">
                <a:latin typeface="Calibri"/>
                <a:cs typeface="Calibri"/>
              </a:rPr>
              <a:t>современная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40" dirty="0">
                <a:latin typeface="Calibri"/>
                <a:cs typeface="Calibri"/>
              </a:rPr>
              <a:t>инфраструктура: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развитие </a:t>
            </a:r>
            <a:r>
              <a:rPr sz="1200" spc="-40" dirty="0">
                <a:latin typeface="Calibri"/>
                <a:cs typeface="Calibri"/>
              </a:rPr>
              <a:t>образовательного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-40" dirty="0">
                <a:latin typeface="Calibri"/>
                <a:cs typeface="Calibri"/>
              </a:rPr>
              <a:t>пространства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школ, </a:t>
            </a:r>
            <a:r>
              <a:rPr sz="1200" spc="-40" dirty="0">
                <a:latin typeface="Calibri"/>
                <a:cs typeface="Calibri"/>
              </a:rPr>
              <a:t>обновление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45" dirty="0">
                <a:latin typeface="Calibri"/>
                <a:cs typeface="Calibri"/>
              </a:rPr>
              <a:t>мат-</a:t>
            </a:r>
            <a:r>
              <a:rPr sz="1200" spc="-30" dirty="0">
                <a:latin typeface="Calibri"/>
                <a:cs typeface="Calibri"/>
              </a:rPr>
              <a:t>тех.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35" dirty="0">
                <a:latin typeface="Calibri"/>
                <a:cs typeface="Calibri"/>
              </a:rPr>
              <a:t>базы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спортивных </a:t>
            </a:r>
            <a:r>
              <a:rPr sz="1200" spc="-35" dirty="0">
                <a:latin typeface="Calibri"/>
                <a:cs typeface="Calibri"/>
              </a:rPr>
              <a:t>залов,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40" dirty="0">
                <a:latin typeface="Calibri"/>
                <a:cs typeface="Calibri"/>
              </a:rPr>
              <a:t>театров,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ЦДИ,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40" dirty="0">
                <a:latin typeface="Calibri"/>
                <a:cs typeface="Calibri"/>
              </a:rPr>
              <a:t>кабинетов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35" dirty="0">
                <a:latin typeface="Calibri"/>
                <a:cs typeface="Calibri"/>
              </a:rPr>
              <a:t>труда </a:t>
            </a:r>
            <a:r>
              <a:rPr sz="1200" spc="-50" dirty="0">
                <a:latin typeface="Calibri"/>
                <a:cs typeface="Calibri"/>
              </a:rPr>
              <a:t>и </a:t>
            </a:r>
            <a:r>
              <a:rPr sz="1200" spc="-35" dirty="0">
                <a:latin typeface="Calibri"/>
                <a:cs typeface="Calibri"/>
              </a:rPr>
              <a:t>ОБЗР,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40" dirty="0">
                <a:latin typeface="Calibri"/>
                <a:cs typeface="Calibri"/>
              </a:rPr>
              <a:t>медицинских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40" dirty="0">
                <a:latin typeface="Calibri"/>
                <a:cs typeface="Calibri"/>
              </a:rPr>
              <a:t>кабинетов,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музеев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67318" y="2945510"/>
            <a:ext cx="2742565" cy="540385"/>
          </a:xfrm>
          <a:custGeom>
            <a:avLst/>
            <a:gdLst/>
            <a:ahLst/>
            <a:cxnLst/>
            <a:rect l="l" t="t" r="r" b="b"/>
            <a:pathLst>
              <a:path w="2742565" h="540385">
                <a:moveTo>
                  <a:pt x="0" y="540258"/>
                </a:moveTo>
                <a:lnTo>
                  <a:pt x="2742438" y="540258"/>
                </a:lnTo>
                <a:lnTo>
                  <a:pt x="2742438" y="0"/>
                </a:lnTo>
                <a:lnTo>
                  <a:pt x="0" y="0"/>
                </a:lnTo>
                <a:lnTo>
                  <a:pt x="0" y="540258"/>
                </a:lnTo>
                <a:close/>
              </a:path>
            </a:pathLst>
          </a:custGeom>
          <a:ln w="12954">
            <a:solidFill>
              <a:srgbClr val="4046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260842" y="2939033"/>
            <a:ext cx="2755900" cy="553720"/>
          </a:xfrm>
          <a:prstGeom prst="rect">
            <a:avLst/>
          </a:prstGeom>
          <a:solidFill>
            <a:srgbClr val="404684"/>
          </a:solidFill>
        </p:spPr>
        <p:txBody>
          <a:bodyPr vert="horz" wrap="square" lIns="0" tIns="142240" rIns="0" bIns="0" rtlCol="0">
            <a:spAutoFit/>
          </a:bodyPr>
          <a:lstStyle/>
          <a:p>
            <a:pPr marL="311150">
              <a:lnSpc>
                <a:spcPct val="100000"/>
              </a:lnSpc>
              <a:spcBef>
                <a:spcPts val="112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ФП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«ВЕДУЩИЕ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ШКОЛЫ»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267318" y="3481196"/>
            <a:ext cx="2742565" cy="1190625"/>
          </a:xfrm>
          <a:custGeom>
            <a:avLst/>
            <a:gdLst/>
            <a:ahLst/>
            <a:cxnLst/>
            <a:rect l="l" t="t" r="r" b="b"/>
            <a:pathLst>
              <a:path w="2742565" h="1190625">
                <a:moveTo>
                  <a:pt x="0" y="1190244"/>
                </a:moveTo>
                <a:lnTo>
                  <a:pt x="2742438" y="1190244"/>
                </a:lnTo>
                <a:lnTo>
                  <a:pt x="2742438" y="0"/>
                </a:lnTo>
                <a:lnTo>
                  <a:pt x="0" y="0"/>
                </a:lnTo>
                <a:lnTo>
                  <a:pt x="0" y="1190244"/>
                </a:lnTo>
                <a:close/>
              </a:path>
            </a:pathLst>
          </a:custGeom>
          <a:ln w="1295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260842" y="3474720"/>
            <a:ext cx="2755900" cy="120332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45415" rIns="0" bIns="0" rtlCol="0">
            <a:spAutoFit/>
          </a:bodyPr>
          <a:lstStyle/>
          <a:p>
            <a:pPr marL="264795" marR="234950" algn="ctr">
              <a:lnSpc>
                <a:spcPct val="100000"/>
              </a:lnSpc>
              <a:spcBef>
                <a:spcPts val="1145"/>
              </a:spcBef>
            </a:pPr>
            <a:r>
              <a:rPr sz="1200" spc="-35" dirty="0">
                <a:latin typeface="Calibri"/>
                <a:cs typeface="Calibri"/>
              </a:rPr>
              <a:t>создание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40" dirty="0">
                <a:latin typeface="Calibri"/>
                <a:cs typeface="Calibri"/>
              </a:rPr>
              <a:t>научно-</a:t>
            </a:r>
            <a:r>
              <a:rPr sz="1200" spc="-10" dirty="0">
                <a:latin typeface="Calibri"/>
                <a:cs typeface="Calibri"/>
              </a:rPr>
              <a:t>методическое </a:t>
            </a:r>
            <a:r>
              <a:rPr sz="1200" spc="-40" dirty="0">
                <a:latin typeface="Calibri"/>
                <a:cs typeface="Calibri"/>
              </a:rPr>
              <a:t>сопровождение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ведущих </a:t>
            </a:r>
            <a:r>
              <a:rPr sz="1200" spc="-40" dirty="0">
                <a:latin typeface="Calibri"/>
                <a:cs typeface="Calibri"/>
              </a:rPr>
              <a:t>общеобразовательных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организаций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886515" y="986599"/>
            <a:ext cx="2755265" cy="553720"/>
            <a:chOff x="4886515" y="986599"/>
            <a:chExt cx="2755265" cy="553720"/>
          </a:xfrm>
        </p:grpSpPr>
        <p:sp>
          <p:nvSpPr>
            <p:cNvPr id="26" name="object 26"/>
            <p:cNvSpPr/>
            <p:nvPr/>
          </p:nvSpPr>
          <p:spPr>
            <a:xfrm>
              <a:off x="4893183" y="993266"/>
              <a:ext cx="2741930" cy="540385"/>
            </a:xfrm>
            <a:custGeom>
              <a:avLst/>
              <a:gdLst/>
              <a:ahLst/>
              <a:cxnLst/>
              <a:rect l="l" t="t" r="r" b="b"/>
              <a:pathLst>
                <a:path w="2741929" h="540385">
                  <a:moveTo>
                    <a:pt x="2741676" y="0"/>
                  </a:moveTo>
                  <a:lnTo>
                    <a:pt x="0" y="0"/>
                  </a:lnTo>
                  <a:lnTo>
                    <a:pt x="0" y="540258"/>
                  </a:lnTo>
                  <a:lnTo>
                    <a:pt x="2741676" y="540258"/>
                  </a:lnTo>
                  <a:lnTo>
                    <a:pt x="2741676" y="0"/>
                  </a:lnTo>
                  <a:close/>
                </a:path>
              </a:pathLst>
            </a:custGeom>
            <a:solidFill>
              <a:srgbClr val="4046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893183" y="993266"/>
              <a:ext cx="2741930" cy="540385"/>
            </a:xfrm>
            <a:custGeom>
              <a:avLst/>
              <a:gdLst/>
              <a:ahLst/>
              <a:cxnLst/>
              <a:rect l="l" t="t" r="r" b="b"/>
              <a:pathLst>
                <a:path w="2741929" h="540385">
                  <a:moveTo>
                    <a:pt x="0" y="540258"/>
                  </a:moveTo>
                  <a:lnTo>
                    <a:pt x="2741676" y="540258"/>
                  </a:lnTo>
                  <a:lnTo>
                    <a:pt x="2741676" y="0"/>
                  </a:lnTo>
                  <a:lnTo>
                    <a:pt x="0" y="0"/>
                  </a:lnTo>
                  <a:lnTo>
                    <a:pt x="0" y="540258"/>
                  </a:lnTo>
                  <a:close/>
                </a:path>
              </a:pathLst>
            </a:custGeom>
            <a:ln w="12953">
              <a:solidFill>
                <a:srgbClr val="4046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886705" y="993902"/>
            <a:ext cx="27546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5965" marR="614045" indent="-1143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ФП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«ПЕДАГОГИ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НАСТАВНИКИ»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893183" y="1557908"/>
            <a:ext cx="2741930" cy="1191260"/>
          </a:xfrm>
          <a:custGeom>
            <a:avLst/>
            <a:gdLst/>
            <a:ahLst/>
            <a:cxnLst/>
            <a:rect l="l" t="t" r="r" b="b"/>
            <a:pathLst>
              <a:path w="2741929" h="1191260">
                <a:moveTo>
                  <a:pt x="0" y="1191006"/>
                </a:moveTo>
                <a:lnTo>
                  <a:pt x="2741676" y="1191006"/>
                </a:lnTo>
                <a:lnTo>
                  <a:pt x="2741676" y="0"/>
                </a:lnTo>
                <a:lnTo>
                  <a:pt x="0" y="0"/>
                </a:lnTo>
                <a:lnTo>
                  <a:pt x="0" y="1191006"/>
                </a:lnTo>
                <a:close/>
              </a:path>
            </a:pathLst>
          </a:custGeom>
          <a:ln w="1295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886705" y="1551432"/>
            <a:ext cx="2754630" cy="120396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270" rIns="0" bIns="0" rtlCol="0">
            <a:spAutoFit/>
          </a:bodyPr>
          <a:lstStyle/>
          <a:p>
            <a:pPr marL="81280" marR="69215" indent="-635" algn="ctr">
              <a:lnSpc>
                <a:spcPct val="90000"/>
              </a:lnSpc>
              <a:spcBef>
                <a:spcPts val="10"/>
              </a:spcBef>
            </a:pPr>
            <a:r>
              <a:rPr sz="1200" spc="-40" dirty="0">
                <a:latin typeface="Calibri"/>
                <a:cs typeface="Calibri"/>
              </a:rPr>
              <a:t>кадровый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40" dirty="0">
                <a:latin typeface="Calibri"/>
                <a:cs typeface="Calibri"/>
              </a:rPr>
              <a:t>потенциал: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управленческий </a:t>
            </a:r>
            <a:r>
              <a:rPr sz="1200" spc="-40" dirty="0">
                <a:latin typeface="Calibri"/>
                <a:cs typeface="Calibri"/>
              </a:rPr>
              <a:t>кадровый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40" dirty="0">
                <a:latin typeface="Calibri"/>
                <a:cs typeface="Calibri"/>
              </a:rPr>
              <a:t>резерв,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35" dirty="0">
                <a:latin typeface="Calibri"/>
                <a:cs typeface="Calibri"/>
              </a:rPr>
              <a:t>проект</a:t>
            </a:r>
            <a:r>
              <a:rPr sz="1200" spc="-10" dirty="0">
                <a:latin typeface="Calibri"/>
                <a:cs typeface="Calibri"/>
              </a:rPr>
              <a:t> «Земский </a:t>
            </a:r>
            <a:r>
              <a:rPr sz="1200" spc="-40" dirty="0">
                <a:latin typeface="Calibri"/>
                <a:cs typeface="Calibri"/>
              </a:rPr>
              <a:t>учитель»,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35" dirty="0">
                <a:latin typeface="Calibri"/>
                <a:cs typeface="Calibri"/>
              </a:rPr>
              <a:t>обучение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40" dirty="0">
                <a:latin typeface="Calibri"/>
                <a:cs typeface="Calibri"/>
              </a:rPr>
              <a:t>педагогов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и </a:t>
            </a:r>
            <a:r>
              <a:rPr sz="1200" spc="-40" dirty="0">
                <a:latin typeface="Calibri"/>
                <a:cs typeface="Calibri"/>
              </a:rPr>
              <a:t>повышение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45" dirty="0">
                <a:latin typeface="Calibri"/>
                <a:cs typeface="Calibri"/>
              </a:rPr>
              <a:t>квалификации,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конкурсы </a:t>
            </a:r>
            <a:r>
              <a:rPr sz="1200" spc="-40" dirty="0">
                <a:latin typeface="Calibri"/>
                <a:cs typeface="Calibri"/>
              </a:rPr>
              <a:t>профессионального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мастерства,</a:t>
            </a:r>
            <a:r>
              <a:rPr sz="1200" spc="19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выплаты </a:t>
            </a:r>
            <a:r>
              <a:rPr sz="1200" spc="-40" dirty="0">
                <a:latin typeface="Calibri"/>
                <a:cs typeface="Calibri"/>
              </a:rPr>
              <a:t>Советникам</a:t>
            </a:r>
            <a:r>
              <a:rPr sz="1200" spc="-25" dirty="0">
                <a:latin typeface="Calibri"/>
                <a:cs typeface="Calibri"/>
              </a:rPr>
              <a:t> по </a:t>
            </a:r>
            <a:r>
              <a:rPr sz="1200" spc="-40" dirty="0">
                <a:latin typeface="Calibri"/>
                <a:cs typeface="Calibri"/>
              </a:rPr>
              <a:t>воспитанию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вожатым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908422" y="4848986"/>
            <a:ext cx="2742565" cy="540385"/>
          </a:xfrm>
          <a:custGeom>
            <a:avLst/>
            <a:gdLst/>
            <a:ahLst/>
            <a:cxnLst/>
            <a:rect l="l" t="t" r="r" b="b"/>
            <a:pathLst>
              <a:path w="2742565" h="540385">
                <a:moveTo>
                  <a:pt x="0" y="540257"/>
                </a:moveTo>
                <a:lnTo>
                  <a:pt x="2742438" y="540257"/>
                </a:lnTo>
                <a:lnTo>
                  <a:pt x="2742438" y="0"/>
                </a:lnTo>
                <a:lnTo>
                  <a:pt x="0" y="0"/>
                </a:lnTo>
                <a:lnTo>
                  <a:pt x="0" y="540257"/>
                </a:lnTo>
                <a:close/>
              </a:path>
            </a:pathLst>
          </a:custGeom>
          <a:ln w="12954">
            <a:solidFill>
              <a:srgbClr val="4046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901946" y="4842509"/>
            <a:ext cx="2755900" cy="553720"/>
          </a:xfrm>
          <a:prstGeom prst="rect">
            <a:avLst/>
          </a:prstGeom>
          <a:solidFill>
            <a:srgbClr val="404684"/>
          </a:solidFill>
        </p:spPr>
        <p:txBody>
          <a:bodyPr vert="horz" wrap="square" lIns="0" tIns="196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ФП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«СОЗДАНИЕ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СЕТИ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СОВРЕМЕННЫХ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КАМПУСОВ»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08422" y="5389245"/>
            <a:ext cx="2742565" cy="1190625"/>
          </a:xfrm>
          <a:custGeom>
            <a:avLst/>
            <a:gdLst/>
            <a:ahLst/>
            <a:cxnLst/>
            <a:rect l="l" t="t" r="r" b="b"/>
            <a:pathLst>
              <a:path w="2742565" h="1190625">
                <a:moveTo>
                  <a:pt x="0" y="1190243"/>
                </a:moveTo>
                <a:lnTo>
                  <a:pt x="2742438" y="1190243"/>
                </a:lnTo>
                <a:lnTo>
                  <a:pt x="2742438" y="0"/>
                </a:lnTo>
                <a:lnTo>
                  <a:pt x="0" y="0"/>
                </a:lnTo>
                <a:lnTo>
                  <a:pt x="0" y="1190243"/>
                </a:lnTo>
                <a:close/>
              </a:path>
            </a:pathLst>
          </a:custGeom>
          <a:ln w="1295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901946" y="5382767"/>
            <a:ext cx="2755900" cy="120332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marL="688340" marR="137160" indent="-502284">
              <a:lnSpc>
                <a:spcPct val="100000"/>
              </a:lnSpc>
            </a:pPr>
            <a:r>
              <a:rPr sz="1200" spc="-40" dirty="0">
                <a:latin typeface="Calibri"/>
                <a:cs typeface="Calibri"/>
              </a:rPr>
              <a:t>обновление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40" dirty="0">
                <a:latin typeface="Calibri"/>
                <a:cs typeface="Calibri"/>
              </a:rPr>
              <a:t>инфраструктуры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35" dirty="0">
                <a:latin typeface="Calibri"/>
                <a:cs typeface="Calibri"/>
              </a:rPr>
              <a:t>вузов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для </a:t>
            </a:r>
            <a:r>
              <a:rPr sz="1200" spc="-40" dirty="0">
                <a:latin typeface="Calibri"/>
                <a:cs typeface="Calibri"/>
              </a:rPr>
              <a:t>проживания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студентов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521333" y="4853559"/>
            <a:ext cx="2742565" cy="540385"/>
          </a:xfrm>
          <a:custGeom>
            <a:avLst/>
            <a:gdLst/>
            <a:ahLst/>
            <a:cxnLst/>
            <a:rect l="l" t="t" r="r" b="b"/>
            <a:pathLst>
              <a:path w="2742565" h="540385">
                <a:moveTo>
                  <a:pt x="0" y="540258"/>
                </a:moveTo>
                <a:lnTo>
                  <a:pt x="2742438" y="540258"/>
                </a:lnTo>
                <a:lnTo>
                  <a:pt x="2742438" y="0"/>
                </a:lnTo>
                <a:lnTo>
                  <a:pt x="0" y="0"/>
                </a:lnTo>
                <a:lnTo>
                  <a:pt x="0" y="540258"/>
                </a:lnTo>
                <a:close/>
              </a:path>
            </a:pathLst>
          </a:custGeom>
          <a:ln w="12954">
            <a:solidFill>
              <a:srgbClr val="4046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514855" y="4847082"/>
            <a:ext cx="2755900" cy="553720"/>
          </a:xfrm>
          <a:prstGeom prst="rect">
            <a:avLst/>
          </a:prstGeom>
          <a:solidFill>
            <a:srgbClr val="404684"/>
          </a:solidFill>
        </p:spPr>
        <p:txBody>
          <a:bodyPr vert="horz" wrap="square" lIns="0" tIns="19685" rIns="0" bIns="0" rtlCol="0">
            <a:spAutoFit/>
          </a:bodyPr>
          <a:lstStyle/>
          <a:p>
            <a:pPr marL="332740" marR="267970" indent="-59055">
              <a:lnSpc>
                <a:spcPct val="100000"/>
              </a:lnSpc>
              <a:spcBef>
                <a:spcPts val="15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ФП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«УНИВЕРСИТЕТЫ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ДЛЯ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ПОКОЛЕНИЯ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ЛИДЕРОВ»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514855" y="5400294"/>
            <a:ext cx="2755900" cy="1186180"/>
          </a:xfrm>
          <a:prstGeom prst="rect">
            <a:avLst/>
          </a:prstGeom>
          <a:solidFill>
            <a:srgbClr val="F1F1F1"/>
          </a:solidFill>
          <a:ln w="3175">
            <a:solidFill>
              <a:srgbClr val="F1F1F1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132715" marR="85090" indent="1270" algn="ctr">
              <a:lnSpc>
                <a:spcPct val="100000"/>
              </a:lnSpc>
              <a:spcBef>
                <a:spcPts val="530"/>
              </a:spcBef>
            </a:pPr>
            <a:r>
              <a:rPr sz="1200" spc="-40" dirty="0">
                <a:latin typeface="Calibri"/>
                <a:cs typeface="Calibri"/>
              </a:rPr>
              <a:t>формирование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40" dirty="0">
                <a:latin typeface="Calibri"/>
                <a:cs typeface="Calibri"/>
              </a:rPr>
              <a:t>группы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40" dirty="0">
                <a:latin typeface="Calibri"/>
                <a:cs typeface="Calibri"/>
              </a:rPr>
              <a:t>университетов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- </a:t>
            </a:r>
            <a:r>
              <a:rPr sz="1200" spc="-40" dirty="0">
                <a:latin typeface="Calibri"/>
                <a:cs typeface="Calibri"/>
              </a:rPr>
              <a:t>национальных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40" dirty="0">
                <a:latin typeface="Calibri"/>
                <a:cs typeface="Calibri"/>
              </a:rPr>
              <a:t>лидеров,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35" dirty="0">
                <a:latin typeface="Calibri"/>
                <a:cs typeface="Calibri"/>
              </a:rPr>
              <a:t>создание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новых </a:t>
            </a:r>
            <a:r>
              <a:rPr sz="1200" spc="-40" dirty="0">
                <a:latin typeface="Calibri"/>
                <a:cs typeface="Calibri"/>
              </a:rPr>
              <a:t>лабораторий,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40" dirty="0">
                <a:latin typeface="Calibri"/>
                <a:cs typeface="Calibri"/>
              </a:rPr>
              <a:t>развитие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передовых </a:t>
            </a:r>
            <a:r>
              <a:rPr sz="1200" spc="-40" dirty="0">
                <a:latin typeface="Calibri"/>
                <a:cs typeface="Calibri"/>
              </a:rPr>
              <a:t>инженерных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школ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240648" y="4848986"/>
            <a:ext cx="2741930" cy="540385"/>
          </a:xfrm>
          <a:custGeom>
            <a:avLst/>
            <a:gdLst/>
            <a:ahLst/>
            <a:cxnLst/>
            <a:rect l="l" t="t" r="r" b="b"/>
            <a:pathLst>
              <a:path w="2741929" h="540385">
                <a:moveTo>
                  <a:pt x="0" y="540257"/>
                </a:moveTo>
                <a:lnTo>
                  <a:pt x="2741676" y="540257"/>
                </a:lnTo>
                <a:lnTo>
                  <a:pt x="2741676" y="0"/>
                </a:lnTo>
                <a:lnTo>
                  <a:pt x="0" y="0"/>
                </a:lnTo>
                <a:lnTo>
                  <a:pt x="0" y="540257"/>
                </a:lnTo>
                <a:close/>
              </a:path>
            </a:pathLst>
          </a:custGeom>
          <a:ln w="12954">
            <a:solidFill>
              <a:srgbClr val="4046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234171" y="4842509"/>
            <a:ext cx="2754630" cy="553720"/>
          </a:xfrm>
          <a:prstGeom prst="rect">
            <a:avLst/>
          </a:prstGeom>
          <a:solidFill>
            <a:srgbClr val="404684"/>
          </a:solidFill>
        </p:spPr>
        <p:txBody>
          <a:bodyPr vert="horz" wrap="square" lIns="0" tIns="141605" rIns="0" bIns="0" rtlCol="0">
            <a:spAutoFit/>
          </a:bodyPr>
          <a:lstStyle/>
          <a:p>
            <a:pPr marL="410209">
              <a:lnSpc>
                <a:spcPct val="100000"/>
              </a:lnSpc>
              <a:spcBef>
                <a:spcPts val="111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ФП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«РОССИЯ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МИРЕ»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240648" y="5408295"/>
            <a:ext cx="2741930" cy="1191260"/>
          </a:xfrm>
          <a:custGeom>
            <a:avLst/>
            <a:gdLst/>
            <a:ahLst/>
            <a:cxnLst/>
            <a:rect l="l" t="t" r="r" b="b"/>
            <a:pathLst>
              <a:path w="2741929" h="1191259">
                <a:moveTo>
                  <a:pt x="0" y="1191005"/>
                </a:moveTo>
                <a:lnTo>
                  <a:pt x="2741676" y="1191005"/>
                </a:lnTo>
                <a:lnTo>
                  <a:pt x="2741676" y="0"/>
                </a:lnTo>
                <a:lnTo>
                  <a:pt x="0" y="0"/>
                </a:lnTo>
                <a:lnTo>
                  <a:pt x="0" y="1191005"/>
                </a:lnTo>
                <a:close/>
              </a:path>
            </a:pathLst>
          </a:custGeom>
          <a:ln w="1295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8234171" y="5401817"/>
            <a:ext cx="2754630" cy="120396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23189" rIns="0" bIns="0" rtlCol="0">
            <a:spAutoFit/>
          </a:bodyPr>
          <a:lstStyle/>
          <a:p>
            <a:pPr marL="144780" marR="133350" indent="-635" algn="ctr">
              <a:lnSpc>
                <a:spcPct val="100000"/>
              </a:lnSpc>
              <a:spcBef>
                <a:spcPts val="969"/>
              </a:spcBef>
            </a:pPr>
            <a:r>
              <a:rPr sz="1200" spc="-40" dirty="0">
                <a:latin typeface="Calibri"/>
                <a:cs typeface="Calibri"/>
              </a:rPr>
              <a:t>развитие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сети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40" dirty="0">
                <a:latin typeface="Calibri"/>
                <a:cs typeface="Calibri"/>
              </a:rPr>
              <a:t>зарубежных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филиалов </a:t>
            </a:r>
            <a:r>
              <a:rPr sz="1200" spc="-40" dirty="0">
                <a:latin typeface="Calibri"/>
                <a:cs typeface="Calibri"/>
              </a:rPr>
              <a:t>российских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35" dirty="0">
                <a:latin typeface="Calibri"/>
                <a:cs typeface="Calibri"/>
              </a:rPr>
              <a:t>вузов,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привлечение </a:t>
            </a:r>
            <a:r>
              <a:rPr sz="1200" spc="-40" dirty="0">
                <a:latin typeface="Calibri"/>
                <a:cs typeface="Calibri"/>
              </a:rPr>
              <a:t>иностранных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40" dirty="0">
                <a:latin typeface="Calibri"/>
                <a:cs typeface="Calibri"/>
              </a:rPr>
              <a:t>студентов,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популяризация </a:t>
            </a:r>
            <a:r>
              <a:rPr sz="1200" spc="-40" dirty="0">
                <a:latin typeface="Calibri"/>
                <a:cs typeface="Calibri"/>
              </a:rPr>
              <a:t>русского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языка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8214931" y="966025"/>
            <a:ext cx="2755265" cy="553085"/>
            <a:chOff x="8214931" y="966025"/>
            <a:chExt cx="2755265" cy="553085"/>
          </a:xfrm>
        </p:grpSpPr>
        <p:sp>
          <p:nvSpPr>
            <p:cNvPr id="43" name="object 43"/>
            <p:cNvSpPr/>
            <p:nvPr/>
          </p:nvSpPr>
          <p:spPr>
            <a:xfrm>
              <a:off x="8221598" y="972693"/>
              <a:ext cx="2741930" cy="539750"/>
            </a:xfrm>
            <a:custGeom>
              <a:avLst/>
              <a:gdLst/>
              <a:ahLst/>
              <a:cxnLst/>
              <a:rect l="l" t="t" r="r" b="b"/>
              <a:pathLst>
                <a:path w="2741929" h="539750">
                  <a:moveTo>
                    <a:pt x="2741676" y="0"/>
                  </a:moveTo>
                  <a:lnTo>
                    <a:pt x="0" y="0"/>
                  </a:lnTo>
                  <a:lnTo>
                    <a:pt x="0" y="539496"/>
                  </a:lnTo>
                  <a:lnTo>
                    <a:pt x="2741676" y="539496"/>
                  </a:lnTo>
                  <a:lnTo>
                    <a:pt x="2741676" y="0"/>
                  </a:lnTo>
                  <a:close/>
                </a:path>
              </a:pathLst>
            </a:custGeom>
            <a:solidFill>
              <a:srgbClr val="4046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221598" y="972693"/>
              <a:ext cx="2741930" cy="539750"/>
            </a:xfrm>
            <a:custGeom>
              <a:avLst/>
              <a:gdLst/>
              <a:ahLst/>
              <a:cxnLst/>
              <a:rect l="l" t="t" r="r" b="b"/>
              <a:pathLst>
                <a:path w="2741929" h="539750">
                  <a:moveTo>
                    <a:pt x="0" y="539496"/>
                  </a:moveTo>
                  <a:lnTo>
                    <a:pt x="2741676" y="539496"/>
                  </a:lnTo>
                  <a:lnTo>
                    <a:pt x="2741676" y="0"/>
                  </a:lnTo>
                  <a:lnTo>
                    <a:pt x="0" y="0"/>
                  </a:lnTo>
                  <a:lnTo>
                    <a:pt x="0" y="539496"/>
                  </a:lnTo>
                  <a:close/>
                </a:path>
              </a:pathLst>
            </a:custGeom>
            <a:ln w="12954">
              <a:solidFill>
                <a:srgbClr val="4046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8215121" y="1094486"/>
            <a:ext cx="275463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935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ФП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«ПРОФЕССИОНАЛИТЕТ»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221598" y="1537335"/>
            <a:ext cx="2741930" cy="1190625"/>
          </a:xfrm>
          <a:custGeom>
            <a:avLst/>
            <a:gdLst/>
            <a:ahLst/>
            <a:cxnLst/>
            <a:rect l="l" t="t" r="r" b="b"/>
            <a:pathLst>
              <a:path w="2741929" h="1190625">
                <a:moveTo>
                  <a:pt x="0" y="1190244"/>
                </a:moveTo>
                <a:lnTo>
                  <a:pt x="2741676" y="1190244"/>
                </a:lnTo>
                <a:lnTo>
                  <a:pt x="2741676" y="0"/>
                </a:lnTo>
                <a:lnTo>
                  <a:pt x="0" y="0"/>
                </a:lnTo>
                <a:lnTo>
                  <a:pt x="0" y="1190244"/>
                </a:lnTo>
                <a:close/>
              </a:path>
            </a:pathLst>
          </a:custGeom>
          <a:ln w="1295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8215121" y="1530858"/>
            <a:ext cx="2754630" cy="120332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53340" rIns="0" bIns="0" rtlCol="0">
            <a:spAutoFit/>
          </a:bodyPr>
          <a:lstStyle/>
          <a:p>
            <a:pPr marL="160020" marR="128905" indent="-635" algn="ctr">
              <a:lnSpc>
                <a:spcPct val="100000"/>
              </a:lnSpc>
              <a:spcBef>
                <a:spcPts val="420"/>
              </a:spcBef>
            </a:pPr>
            <a:r>
              <a:rPr sz="1200" spc="-35" dirty="0">
                <a:latin typeface="Calibri"/>
                <a:cs typeface="Calibri"/>
              </a:rPr>
              <a:t>создание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40" dirty="0">
                <a:latin typeface="Calibri"/>
                <a:cs typeface="Calibri"/>
              </a:rPr>
              <a:t>учебно-</a:t>
            </a:r>
            <a:r>
              <a:rPr sz="1200" spc="-10" dirty="0">
                <a:latin typeface="Calibri"/>
                <a:cs typeface="Calibri"/>
              </a:rPr>
              <a:t>производственных </a:t>
            </a:r>
            <a:r>
              <a:rPr sz="1200" spc="-40" dirty="0">
                <a:latin typeface="Calibri"/>
                <a:cs typeface="Calibri"/>
              </a:rPr>
              <a:t>кластеров,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40" dirty="0">
                <a:latin typeface="Calibri"/>
                <a:cs typeface="Calibri"/>
              </a:rPr>
              <a:t>профориентация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и </a:t>
            </a:r>
            <a:r>
              <a:rPr sz="1200" spc="-40" dirty="0">
                <a:latin typeface="Calibri"/>
                <a:cs typeface="Calibri"/>
              </a:rPr>
              <a:t>популяризация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40" dirty="0">
                <a:latin typeface="Calibri"/>
                <a:cs typeface="Calibri"/>
              </a:rPr>
              <a:t>рабочих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профессий, </a:t>
            </a:r>
            <a:r>
              <a:rPr sz="1200" spc="-40" dirty="0">
                <a:latin typeface="Calibri"/>
                <a:cs typeface="Calibri"/>
              </a:rPr>
              <a:t>чемпионатное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движение </a:t>
            </a:r>
            <a:r>
              <a:rPr sz="1200" spc="-40" dirty="0">
                <a:latin typeface="Calibri"/>
                <a:cs typeface="Calibri"/>
              </a:rPr>
              <a:t>(Профессионалы,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40" dirty="0">
                <a:latin typeface="Calibri"/>
                <a:cs typeface="Calibri"/>
              </a:rPr>
              <a:t>Абилимпикс),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ремонт </a:t>
            </a:r>
            <a:r>
              <a:rPr sz="1200" spc="-25" dirty="0">
                <a:latin typeface="Calibri"/>
                <a:cs typeface="Calibri"/>
              </a:rPr>
              <a:t>ПОО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8" name="object 4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8760" y="995172"/>
            <a:ext cx="233934" cy="233934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8334" y="2928366"/>
            <a:ext cx="233934" cy="233934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5567" y="1001267"/>
            <a:ext cx="233934" cy="233934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0002" y="2961132"/>
            <a:ext cx="233934" cy="233934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28076" y="989075"/>
            <a:ext cx="233933" cy="233934"/>
          </a:xfrm>
          <a:prstGeom prst="rect">
            <a:avLst/>
          </a:prstGeom>
        </p:spPr>
      </p:pic>
      <p:cxnSp>
        <p:nvCxnSpPr>
          <p:cNvPr id="53" name="Прямая соединительная линия 52"/>
          <p:cNvCxnSpPr/>
          <p:nvPr/>
        </p:nvCxnSpPr>
        <p:spPr>
          <a:xfrm>
            <a:off x="1625727" y="2286000"/>
            <a:ext cx="134607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656969" y="2097999"/>
            <a:ext cx="245783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3581400" y="2438400"/>
            <a:ext cx="46996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5042534" y="4495800"/>
            <a:ext cx="2592579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1985834" y="6248400"/>
            <a:ext cx="17526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820</Words>
  <Application>Microsoft Office PowerPoint</Application>
  <PresentationFormat>Произвольный</PresentationFormat>
  <Paragraphs>131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НАЦИОНАЛЬНЫЕ ПРОЕКТЫ (2025-2030)</vt:lpstr>
      <vt:lpstr>Презентация PowerPoint</vt:lpstr>
      <vt:lpstr>НАЦИОНАЛЬНЫЙ ПРОЕКТ «МОЛОДЕЖЬ И ДЕТИ». СТРУКТУРА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Примакова Елена</dc:creator>
  <cp:lastModifiedBy>Наталья Владимировна Шляхтина</cp:lastModifiedBy>
  <cp:revision>3</cp:revision>
  <dcterms:created xsi:type="dcterms:W3CDTF">2025-03-27T05:30:53Z</dcterms:created>
  <dcterms:modified xsi:type="dcterms:W3CDTF">2025-03-27T06:07:12Z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2025-02-05T00:00:00Z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2025-03-27T00:00:00Z</vt:filetime>
  </property>
  <property fmtid="{D5CDD505-2E9C-101B-9397-08002B2CF9AE}" pid="5" name="Producer">
    <vt:lpwstr>Microsoft® PowerPoint® 2016</vt:lpwstr>
  </property>
</Properties>
</file>