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68" r:id="rId1"/>
  </p:sldMasterIdLst>
  <p:notesMasterIdLst>
    <p:notesMasterId r:id="rId27"/>
  </p:notesMasterIdLst>
  <p:handoutMasterIdLst>
    <p:handoutMasterId r:id="rId28"/>
  </p:handoutMasterIdLst>
  <p:sldIdLst>
    <p:sldId id="366" r:id="rId2"/>
    <p:sldId id="419" r:id="rId3"/>
    <p:sldId id="554" r:id="rId4"/>
    <p:sldId id="567" r:id="rId5"/>
    <p:sldId id="555" r:id="rId6"/>
    <p:sldId id="568" r:id="rId7"/>
    <p:sldId id="569" r:id="rId8"/>
    <p:sldId id="570" r:id="rId9"/>
    <p:sldId id="492" r:id="rId10"/>
    <p:sldId id="574" r:id="rId11"/>
    <p:sldId id="575" r:id="rId12"/>
    <p:sldId id="576" r:id="rId13"/>
    <p:sldId id="577" r:id="rId14"/>
    <p:sldId id="585" r:id="rId15"/>
    <p:sldId id="586" r:id="rId16"/>
    <p:sldId id="580" r:id="rId17"/>
    <p:sldId id="501" r:id="rId18"/>
    <p:sldId id="579" r:id="rId19"/>
    <p:sldId id="533" r:id="rId20"/>
    <p:sldId id="581" r:id="rId21"/>
    <p:sldId id="582" r:id="rId22"/>
    <p:sldId id="583" r:id="rId23"/>
    <p:sldId id="584" r:id="rId24"/>
    <p:sldId id="587" r:id="rId25"/>
    <p:sldId id="374" r:id="rId26"/>
  </p:sldIdLst>
  <p:sldSz cx="9144000" cy="6858000" type="screen4x3"/>
  <p:notesSz cx="6797675" cy="992822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038E3-9A8F-485F-B197-2097762D6B4E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6BBEC-E740-45D5-B3E3-CA35F7DCD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872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8BE34-380E-4F33-A001-591D424B1B10}" type="datetimeFigureOut">
              <a:rPr lang="ru-RU" smtClean="0"/>
              <a:pPr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6BC06-EC34-46EB-96DB-F20F777BED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31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BBC444-9131-4B76-9B4E-50D63C80F97C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60498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BBC444-9131-4B76-9B4E-50D63C80F97C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77470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BBC444-9131-4B76-9B4E-50D63C80F97C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140227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BBC444-9131-4B76-9B4E-50D63C80F97C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111132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BBC444-9131-4B76-9B4E-50D63C80F97C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003729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3BBC444-9131-4B76-9B4E-50D63C80F97C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147521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36BC06-EC34-46EB-96DB-F20F777BED7C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13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08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1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93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71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632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61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64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6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1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8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9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47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t.me/+0IrBqpNTVhpkNWZi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fileadmin/iro/RMCentr/Pravila-PFDO-i-prikaz.pdf" TargetMode="External"/><Relationship Id="rId2" Type="http://schemas.openxmlformats.org/officeDocument/2006/relationships/hyperlink" Target="http://www.iro.yar.ru/fileadmin/iro/rmc-dop/2024/2024-10-24_1081-p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ar.pfdo.ru/app/faq/instructions" TargetMode="External"/><Relationship Id="rId2" Type="http://schemas.openxmlformats.org/officeDocument/2006/relationships/hyperlink" Target="https://yar.pfdo.ru/app/documen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iro.yar.ru/fileadmin/iro/rmc-dop/2023/2023_informaciya_dlja_rodit.do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J7DAzeB1Bfak5A" TargetMode="External"/><Relationship Id="rId7" Type="http://schemas.openxmlformats.org/officeDocument/2006/relationships/image" Target="../media/image7.jpg"/><Relationship Id="rId2" Type="http://schemas.openxmlformats.org/officeDocument/2006/relationships/hyperlink" Target="https://disk.yandex.ru/i/AkjckHCeeK2fN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yar.pfdo.ru/app/faq" TargetMode="External"/><Relationship Id="rId4" Type="http://schemas.openxmlformats.org/officeDocument/2006/relationships/hyperlink" Target="https://yar.pfdo.ru/app/faq/lessons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5875" y="2866530"/>
            <a:ext cx="9128125" cy="2696070"/>
          </a:xfrm>
        </p:spPr>
        <p:txBody>
          <a:bodyPr rtlCol="0"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</a:rPr>
              <a:t>Совещание для руководителей      муниципальных опорных центров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32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27 марта 2025 г.</a:t>
            </a:r>
          </a:p>
          <a:p>
            <a:pPr marL="0" indent="0"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32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3" name="Прямоугольник 7"/>
          <p:cNvSpPr>
            <a:spLocks noChangeArrowheads="1"/>
          </p:cNvSpPr>
          <p:nvPr/>
        </p:nvSpPr>
        <p:spPr bwMode="auto">
          <a:xfrm>
            <a:off x="1219200" y="276225"/>
            <a:ext cx="6400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Государственное автономное учреждение дополнительного профессионального образования Ярославской области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«Институт развития образования»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Tx/>
              <a:buNone/>
            </a:pP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201613" y="2830513"/>
            <a:ext cx="8656637" cy="20637"/>
          </a:xfrm>
          <a:prstGeom prst="line">
            <a:avLst/>
          </a:prstGeom>
          <a:noFill/>
          <a:ln w="381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pic>
        <p:nvPicPr>
          <p:cNvPr id="9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5257800"/>
            <a:ext cx="87899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C:\Users\chistykova-o\Desktop\Брендбук ИРО\1 вариант\Лого ИРО NE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566948"/>
            <a:ext cx="1246187" cy="1194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54165"/>
            <a:ext cx="1828800" cy="181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3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Количество экспертиз </a:t>
            </a: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                          ДОП по </a:t>
            </a: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месяцам</a:t>
            </a:r>
            <a:r>
              <a:rPr lang="ru-RU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753727"/>
              </p:ext>
            </p:extLst>
          </p:nvPr>
        </p:nvGraphicFramePr>
        <p:xfrm>
          <a:off x="533400" y="1295404"/>
          <a:ext cx="8077201" cy="5369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8212"/>
                <a:gridCol w="2318788"/>
                <a:gridCol w="2667000"/>
                <a:gridCol w="2743201"/>
              </a:tblGrid>
              <a:tr h="5257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№ п/п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Месяц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Количество экспертиз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Количество %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(от общего)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Январь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66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4,8 %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Февраль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69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5 %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Март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2,2 %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Апрель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30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2,2 %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5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Май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114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8,2 %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Июнь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228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16,5 %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7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Июль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2,2 %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Август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288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20,8 %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Сентябрь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249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18 %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Октябрь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126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9,2 %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11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Ноябрь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120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8,7 %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</a:tr>
              <a:tr h="350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12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Декабрь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</a:rPr>
                        <a:t>30</a:t>
                      </a:r>
                      <a:endParaRPr lang="ru-RU" sz="11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2,2 %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</a:tr>
              <a:tr h="5257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ИТОГО: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1380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</a:rPr>
                        <a:t>100 %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574" marR="4357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586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1" y="152400"/>
            <a:ext cx="8305800" cy="1447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Поддержка деятельности               интернет-портала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 rtlCol="0">
            <a:noAutofit/>
          </a:bodyPr>
          <a:lstStyle/>
          <a:p>
            <a:pPr marL="0" indent="0" algn="ctr">
              <a:buNone/>
              <a:defRPr/>
            </a:pPr>
            <a:r>
              <a:rPr lang="ru-RU" sz="3600" dirty="0" err="1" smtClean="0"/>
              <a:t>Модерация</a:t>
            </a:r>
            <a:r>
              <a:rPr lang="ru-RU" sz="3600" dirty="0" smtClean="0"/>
              <a:t> модулей                        «Мероприятия», «Новости»                        Портала персонифицированного дополнительного образования Ярославской области </a:t>
            </a:r>
          </a:p>
        </p:txBody>
      </p:sp>
      <p:pic>
        <p:nvPicPr>
          <p:cNvPr id="7" name="Рисунок 6" descr="C:\Users\chistykova-o\Desktop\Брендбук ИРО\1 вариант\Лого ИРО N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7" y="152400"/>
            <a:ext cx="1274226" cy="122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2286000" cy="22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2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1" y="152400"/>
            <a:ext cx="8305800" cy="1447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Поддержка деятельности               интернет-портала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600" dirty="0" smtClean="0"/>
              <a:t> Формирование, выгрузка и обработка отчётов </a:t>
            </a:r>
            <a:r>
              <a:rPr lang="ru-RU" sz="3600" dirty="0"/>
              <a:t>Портала персонифицированного дополнительного </a:t>
            </a:r>
            <a:r>
              <a:rPr lang="ru-RU" sz="3600" dirty="0" smtClean="0"/>
              <a:t>образования ЯО</a:t>
            </a:r>
          </a:p>
          <a:p>
            <a:pPr algn="ctr">
              <a:defRPr/>
            </a:pPr>
            <a:r>
              <a:rPr lang="ru-RU" sz="3600" dirty="0" smtClean="0"/>
              <a:t> Осуществление мониторинговой деятельности </a:t>
            </a:r>
          </a:p>
        </p:txBody>
      </p:sp>
      <p:pic>
        <p:nvPicPr>
          <p:cNvPr id="7" name="Рисунок 6" descr="C:\Users\chistykova-o\Desktop\Брендбук ИРО\1 вариант\Лого ИРО N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7" y="152400"/>
            <a:ext cx="1274226" cy="122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343400"/>
            <a:ext cx="2286000" cy="22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64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1" y="152400"/>
            <a:ext cx="8305800" cy="1447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Работа с обращениями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600" dirty="0" smtClean="0"/>
              <a:t> Консультирование по телефону, электронной почте, «</a:t>
            </a:r>
            <a:r>
              <a:rPr lang="ru-RU" sz="3600" dirty="0"/>
              <a:t>г</a:t>
            </a:r>
            <a:r>
              <a:rPr lang="ru-RU" sz="3600" dirty="0" smtClean="0"/>
              <a:t>орячей линии» </a:t>
            </a:r>
          </a:p>
          <a:p>
            <a:pPr algn="ctr">
              <a:defRPr/>
            </a:pPr>
            <a:r>
              <a:rPr lang="ru-RU" sz="3600" dirty="0"/>
              <a:t> </a:t>
            </a:r>
            <a:r>
              <a:rPr lang="ru-RU" sz="3600" dirty="0" smtClean="0"/>
              <a:t>Выполнение заданий координатора -</a:t>
            </a:r>
            <a:r>
              <a:rPr lang="ru-RU" altLang="ru-RU" sz="3600" dirty="0" smtClean="0">
                <a:solidFill>
                  <a:srgbClr val="000000"/>
                </a:solidFill>
              </a:rPr>
              <a:t>министерства </a:t>
            </a:r>
            <a:r>
              <a:rPr lang="ru-RU" altLang="ru-RU" sz="3600" dirty="0">
                <a:solidFill>
                  <a:srgbClr val="000000"/>
                </a:solidFill>
              </a:rPr>
              <a:t>образования </a:t>
            </a:r>
            <a:r>
              <a:rPr lang="ru-RU" altLang="ru-RU" sz="3600" dirty="0" smtClean="0">
                <a:solidFill>
                  <a:srgbClr val="000000"/>
                </a:solidFill>
              </a:rPr>
              <a:t>ЯО</a:t>
            </a:r>
            <a:endParaRPr lang="ru-RU" sz="3600" dirty="0" smtClean="0"/>
          </a:p>
        </p:txBody>
      </p:sp>
      <p:pic>
        <p:nvPicPr>
          <p:cNvPr id="7" name="Рисунок 6" descr="C:\Users\chistykova-o\Desktop\Брендбук ИРО\1 вариант\Лого ИРО N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7" y="152400"/>
            <a:ext cx="1274226" cy="122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2286000" cy="22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57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1" y="152400"/>
            <a:ext cx="8305800" cy="122120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Методическое обеспечение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600" dirty="0" smtClean="0"/>
              <a:t> Создание методических пособий, сборников методических материалов, подготовка методических рекомендаций</a:t>
            </a:r>
          </a:p>
          <a:p>
            <a:pPr algn="ctr">
              <a:defRPr/>
            </a:pPr>
            <a:r>
              <a:rPr lang="ru-RU" sz="3600" dirty="0"/>
              <a:t> </a:t>
            </a:r>
            <a:r>
              <a:rPr lang="ru-RU" sz="3600" dirty="0" smtClean="0"/>
              <a:t>Сопровождение деятельности              базовых площадок доп. образования</a:t>
            </a:r>
          </a:p>
          <a:p>
            <a:pPr algn="ctr">
              <a:defRPr/>
            </a:pPr>
            <a:endParaRPr lang="ru-RU" sz="3600" dirty="0" smtClean="0"/>
          </a:p>
        </p:txBody>
      </p:sp>
      <p:pic>
        <p:nvPicPr>
          <p:cNvPr id="7" name="Рисунок 6" descr="C:\Users\chistykova-o\Desktop\Брендбук ИРО\1 вариант\Лого ИРО N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7" y="152400"/>
            <a:ext cx="1274226" cy="122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4267200"/>
            <a:ext cx="2286000" cy="22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1" y="152400"/>
            <a:ext cx="8305800" cy="122120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Ведение групп                                                       в социальных сетях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sz="3600" dirty="0" smtClean="0"/>
              <a:t> Сообщество </a:t>
            </a:r>
            <a:r>
              <a:rPr lang="ru-RU" sz="3600" dirty="0"/>
              <a:t>в сети </a:t>
            </a:r>
            <a:r>
              <a:rPr lang="ru-RU" sz="3600" dirty="0" err="1" smtClean="0"/>
              <a:t>ВКонтакте</a:t>
            </a:r>
            <a:r>
              <a:rPr lang="ru-RU" sz="3600" dirty="0" smtClean="0"/>
              <a:t>     «Региональный модельный центр Ярославской области»</a:t>
            </a:r>
          </a:p>
          <a:p>
            <a:pPr algn="ctr">
              <a:defRPr/>
            </a:pPr>
            <a:r>
              <a:rPr lang="ru-RU" sz="3600" dirty="0"/>
              <a:t> </a:t>
            </a:r>
            <a:r>
              <a:rPr lang="ru-RU" sz="3600" dirty="0" smtClean="0"/>
              <a:t>Чат в ИКОП «СФЕРУМ»                   «Руководители МОЦ»</a:t>
            </a:r>
          </a:p>
        </p:txBody>
      </p:sp>
      <p:pic>
        <p:nvPicPr>
          <p:cNvPr id="7" name="Рисунок 6" descr="C:\Users\chistykova-o\Desktop\Брендбук ИРО\1 вариант\Лого ИРО N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7" y="152400"/>
            <a:ext cx="1274226" cy="122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43400"/>
            <a:ext cx="2286000" cy="22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03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42999" y="152400"/>
            <a:ext cx="7848601" cy="122120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" name="Picture 2" descr="http://www.iro.yar.ru/fileadmin/_processed_/d/a/csm_moc1_1ea91896b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52400"/>
            <a:ext cx="5218982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iro.yar.ru/fileadmin/_processed_/9/6/csm_moc2_9dbc8657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790" y="3556000"/>
            <a:ext cx="49530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7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152400"/>
            <a:ext cx="7162799" cy="99060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Задачи муниципальных опорных центров (МОЦ)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304800" y="1366971"/>
            <a:ext cx="8610600" cy="5033829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altLang="ru-RU" sz="3200" dirty="0"/>
              <a:t> о</a:t>
            </a:r>
            <a:r>
              <a:rPr lang="ru-RU" altLang="ru-RU" sz="3200" dirty="0" smtClean="0"/>
              <a:t>беспечение функционирования муниципальной модели взаимодействия участников образовательных отношений в сфере дополнительного образования детей;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3200" dirty="0" smtClean="0"/>
              <a:t> осуществление организационного, информационного, экспертно-консультационного, учебно-методического сопровождения и мониторинг развития муниципальной системы дополнительного образования детей;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ru-RU" altLang="ru-RU" sz="3200" dirty="0" smtClean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ru-RU" altLang="ru-RU" sz="3200" dirty="0" smtClean="0"/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endParaRPr lang="ru-RU" altLang="ru-RU" sz="3200" dirty="0" smtClean="0"/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endParaRPr lang="ru-RU" altLang="ru-RU" sz="3200" dirty="0" smtClean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ru-RU" altLang="ru-RU" sz="3200" dirty="0" smtClean="0"/>
          </a:p>
        </p:txBody>
      </p:sp>
      <p:pic>
        <p:nvPicPr>
          <p:cNvPr id="6" name="Рисунок 5" descr="C:\Users\chistykova-o\Desktop\Брендбук ИРО\1 вариант\Лого ИРО N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3" y="173525"/>
            <a:ext cx="1196827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869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0" y="228600"/>
            <a:ext cx="7162799" cy="12192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Задачи муниципальных опорных центров (МОЦ) 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304800" y="1366971"/>
            <a:ext cx="8610600" cy="5033829"/>
          </a:xfrm>
        </p:spPr>
        <p:txBody>
          <a:bodyPr rtlCol="0">
            <a:noAutofit/>
          </a:bodyPr>
          <a:lstStyle/>
          <a:p>
            <a:pPr>
              <a:lnSpc>
                <a:spcPct val="100000"/>
              </a:lnSpc>
              <a:defRPr/>
            </a:pPr>
            <a:r>
              <a:rPr lang="ru-RU" altLang="ru-RU" sz="3200" dirty="0"/>
              <a:t> о</a:t>
            </a:r>
            <a:r>
              <a:rPr lang="ru-RU" altLang="ru-RU" sz="3200" dirty="0" smtClean="0"/>
              <a:t>беспечение функционирования общедоступного навигатора в муниципальной системе;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3200" dirty="0" smtClean="0"/>
              <a:t> организационное, методическое и аналитическое сопровождение работы муниципальных организаций дополнительного образования;</a:t>
            </a:r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3200" dirty="0"/>
              <a:t> </a:t>
            </a:r>
            <a:r>
              <a:rPr lang="ru-RU" altLang="ru-RU" sz="3200" dirty="0" smtClean="0"/>
              <a:t>осуществление деятельности по предоставлению консультационных и методических услуг, просвещение родителей.</a:t>
            </a:r>
          </a:p>
          <a:p>
            <a:pPr marL="0" indent="0">
              <a:lnSpc>
                <a:spcPct val="100000"/>
              </a:lnSpc>
              <a:buNone/>
              <a:defRPr/>
            </a:pPr>
            <a:endParaRPr lang="ru-RU" altLang="ru-RU" sz="3200" dirty="0" smtClean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ru-RU" altLang="ru-RU" sz="3200" dirty="0" smtClean="0"/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endParaRPr lang="ru-RU" altLang="ru-RU" sz="3200" dirty="0" smtClean="0"/>
          </a:p>
          <a:p>
            <a:pPr eaLnBrk="1" fontAlgn="auto" hangingPunct="1">
              <a:lnSpc>
                <a:spcPct val="100000"/>
              </a:lnSpc>
              <a:spcAft>
                <a:spcPts val="0"/>
              </a:spcAft>
              <a:buFontTx/>
              <a:buChar char="-"/>
              <a:defRPr/>
            </a:pPr>
            <a:endParaRPr lang="ru-RU" altLang="ru-RU" sz="3200" dirty="0" smtClean="0"/>
          </a:p>
          <a:p>
            <a:pPr marL="0" indent="0" eaLnBrk="1" fontAlgn="auto" hangingPunct="1">
              <a:lnSpc>
                <a:spcPct val="100000"/>
              </a:lnSpc>
              <a:spcAft>
                <a:spcPts val="0"/>
              </a:spcAft>
              <a:buNone/>
              <a:defRPr/>
            </a:pPr>
            <a:endParaRPr lang="ru-RU" altLang="ru-RU" sz="3200" dirty="0" smtClean="0"/>
          </a:p>
        </p:txBody>
      </p:sp>
      <p:pic>
        <p:nvPicPr>
          <p:cNvPr id="6" name="Рисунок 5" descr="C:\Users\chistykova-o\Desktop\Брендбук ИРО\1 вариант\Лого ИРО N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80" y="152400"/>
            <a:ext cx="1290640" cy="12145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915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1" y="152400"/>
            <a:ext cx="69342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Работа МОЦ                                               с обращениями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724400"/>
          </a:xfrm>
        </p:spPr>
        <p:txBody>
          <a:bodyPr rtlCol="0">
            <a:noAutofit/>
          </a:bodyPr>
          <a:lstStyle/>
          <a:p>
            <a:pPr algn="ctr">
              <a:defRPr/>
            </a:pPr>
            <a:r>
              <a:rPr lang="ru-RU" altLang="ru-RU" sz="3200" dirty="0" smtClean="0"/>
              <a:t> </a:t>
            </a:r>
            <a:r>
              <a:rPr lang="ru-RU" altLang="ru-RU" sz="3600" dirty="0" smtClean="0"/>
              <a:t>Консультации </a:t>
            </a:r>
            <a:r>
              <a:rPr lang="ru-RU" altLang="ru-RU" sz="3600" dirty="0"/>
              <a:t>для образовательных </a:t>
            </a:r>
            <a:r>
              <a:rPr lang="ru-RU" altLang="ru-RU" sz="3600" dirty="0" smtClean="0"/>
              <a:t>организаций по вопросам оказания услуг, работы с сертификатами доп. образования</a:t>
            </a:r>
          </a:p>
          <a:p>
            <a:pPr marL="0" indent="0" algn="ctr">
              <a:buNone/>
              <a:defRPr/>
            </a:pPr>
            <a:endParaRPr lang="ru-RU" altLang="ru-RU" sz="3600" dirty="0" smtClean="0"/>
          </a:p>
          <a:p>
            <a:pPr algn="ctr">
              <a:defRPr/>
            </a:pPr>
            <a:r>
              <a:rPr lang="ru-RU" altLang="ru-RU" sz="3600" dirty="0"/>
              <a:t> </a:t>
            </a:r>
            <a:r>
              <a:rPr lang="ru-RU" altLang="ru-RU" sz="3600" dirty="0" smtClean="0"/>
              <a:t>Консультации для родителей                                (лиц их заменяющих) по вопросам организации дополнительного образования детей</a:t>
            </a:r>
          </a:p>
          <a:p>
            <a:pPr>
              <a:defRPr/>
            </a:pPr>
            <a:endParaRPr lang="ru-RU" altLang="ru-RU" sz="36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200" dirty="0"/>
              <a:t>	</a:t>
            </a:r>
          </a:p>
        </p:txBody>
      </p:sp>
      <p:pic>
        <p:nvPicPr>
          <p:cNvPr id="6" name="Рисунок 5" descr="C:\Users\chistykova-o\Desktop\Брендбук ИРО\1 вариант\Лого ИРО N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9389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48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1" y="152400"/>
            <a:ext cx="8382000" cy="1447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Деятельность регионального модельного центра ЯО (РМЦ)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228599" y="1600200"/>
            <a:ext cx="8763001" cy="5105400"/>
          </a:xfrm>
        </p:spPr>
        <p:txBody>
          <a:bodyPr rtlCol="0">
            <a:noAutofit/>
          </a:bodyPr>
          <a:lstStyle/>
          <a:p>
            <a:pPr marL="0" indent="0" algn="ctr" eaLnBrk="1" hangingPunct="1">
              <a:buNone/>
              <a:defRPr/>
            </a:pPr>
            <a:endParaRPr lang="ru-RU" sz="3200" dirty="0" smtClean="0"/>
          </a:p>
          <a:p>
            <a:pPr marL="0" indent="0" algn="ctr" eaLnBrk="1" hangingPunct="1">
              <a:buNone/>
              <a:defRPr/>
            </a:pPr>
            <a:endParaRPr lang="ru-RU" sz="3200" dirty="0"/>
          </a:p>
          <a:p>
            <a:pPr marL="0" indent="0" algn="ctr" eaLnBrk="1" hangingPunct="1">
              <a:buNone/>
              <a:defRPr/>
            </a:pPr>
            <a:endParaRPr lang="ru-RU" sz="3200" dirty="0" smtClean="0"/>
          </a:p>
          <a:p>
            <a:pPr marL="0" indent="0" algn="ctr" eaLnBrk="1" hangingPunct="1">
              <a:buNone/>
              <a:defRPr/>
            </a:pPr>
            <a:endParaRPr lang="ru-RU" sz="3200" dirty="0"/>
          </a:p>
          <a:p>
            <a:pPr marL="0" indent="0" algn="ctr" eaLnBrk="1" hangingPunct="1">
              <a:buNone/>
              <a:defRPr/>
            </a:pPr>
            <a:r>
              <a:rPr lang="ru-RU" sz="3200" dirty="0" smtClean="0"/>
              <a:t>РМЦ </a:t>
            </a:r>
            <a:r>
              <a:rPr lang="ru-RU" sz="3200" dirty="0"/>
              <a:t>д</a:t>
            </a:r>
            <a:r>
              <a:rPr lang="ru-RU" sz="3200" dirty="0" smtClean="0"/>
              <a:t>ействует на основании           Постановления правительства ЯО                           от 06.04.2018 г. № 235-п                                                    «О создании регионального модельного             центра дополнительного образования детей»</a:t>
            </a:r>
            <a:endParaRPr lang="ru-RU" sz="32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3200" dirty="0"/>
          </a:p>
        </p:txBody>
      </p:sp>
      <p:pic>
        <p:nvPicPr>
          <p:cNvPr id="7" name="Рисунок 6" descr="C:\Users\chistykova-o\Desktop\Брендбук ИРО\1 вариант\Лого ИРО N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75" y="150398"/>
            <a:ext cx="1274226" cy="122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0"/>
            <a:ext cx="2273300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6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1" y="152400"/>
            <a:ext cx="69342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Работа МОЦ                                               с обращениями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 rtlCol="0">
            <a:noAutofit/>
          </a:bodyPr>
          <a:lstStyle/>
          <a:p>
            <a:pPr marL="0" indent="0" algn="ctr">
              <a:buNone/>
              <a:defRPr/>
            </a:pPr>
            <a:endParaRPr lang="ru-RU" altLang="ru-RU" sz="3200" dirty="0" smtClean="0"/>
          </a:p>
          <a:p>
            <a:r>
              <a:rPr lang="ru-RU" sz="3200" dirty="0" smtClean="0"/>
              <a:t> </a:t>
            </a:r>
            <a:r>
              <a:rPr lang="ru-RU" sz="2800" dirty="0" smtClean="0"/>
              <a:t>Если </a:t>
            </a:r>
            <a:r>
              <a:rPr lang="ru-RU" sz="2800" dirty="0"/>
              <a:t>вопрос не может быть решён сотрудниками МОЦ самостоятельно, есть возможность задать вопрос в группе социальной сети </a:t>
            </a:r>
            <a:r>
              <a:rPr lang="en-US" sz="2800" dirty="0"/>
              <a:t>Telegram </a:t>
            </a:r>
            <a:r>
              <a:rPr lang="ru-RU" sz="2800" dirty="0"/>
              <a:t>«ПФДО Ярославль», ссылка для приглашения в группу: </a:t>
            </a:r>
            <a:r>
              <a:rPr lang="ru-RU" sz="2800" u="sng" dirty="0">
                <a:hlinkClick r:id="rId2"/>
              </a:rPr>
              <a:t>https://t.me/+</a:t>
            </a:r>
            <a:r>
              <a:rPr lang="ru-RU" sz="2800" u="sng" dirty="0" smtClean="0">
                <a:hlinkClick r:id="rId2"/>
              </a:rPr>
              <a:t>0IrBqpNTVhpkNWZi</a:t>
            </a:r>
            <a:endParaRPr lang="ru-RU" sz="2800" u="sng" dirty="0" smtClean="0"/>
          </a:p>
          <a:p>
            <a:pPr marL="0" indent="0">
              <a:buNone/>
            </a:pPr>
            <a:endParaRPr lang="ru-RU" sz="2800" dirty="0"/>
          </a:p>
          <a:p>
            <a:r>
              <a:rPr lang="ru-RU" sz="2800" dirty="0"/>
              <a:t> С</a:t>
            </a:r>
            <a:r>
              <a:rPr lang="ru-RU" sz="2800" dirty="0" smtClean="0"/>
              <a:t>уществует </a:t>
            </a:r>
            <a:r>
              <a:rPr lang="ru-RU" sz="2800" dirty="0"/>
              <a:t>возможность написать вопрос в службу технической поддержки в ОФИС ЦМ (для этого необходимо нажать на спасательный круг в правом нижнем углу вашего личного кабинета на Портале). </a:t>
            </a:r>
            <a:r>
              <a:rPr lang="ru-RU" sz="2800" dirty="0" smtClean="0"/>
              <a:t>Опишите </a:t>
            </a:r>
            <a:r>
              <a:rPr lang="ru-RU" sz="2800" dirty="0"/>
              <a:t>вопрос подробно, при наличии прикрепите скриншоты полного экрана, описывающие его.</a:t>
            </a:r>
          </a:p>
          <a:p>
            <a:pPr marL="0" indent="0" algn="ctr">
              <a:buNone/>
              <a:defRPr/>
            </a:pPr>
            <a:endParaRPr lang="ru-RU" altLang="ru-RU" sz="3200" dirty="0" smtClean="0"/>
          </a:p>
          <a:p>
            <a:pPr>
              <a:defRPr/>
            </a:pPr>
            <a:endParaRPr lang="ru-RU" altLang="ru-RU" sz="32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200" dirty="0"/>
              <a:t>	</a:t>
            </a:r>
          </a:p>
        </p:txBody>
      </p:sp>
      <p:pic>
        <p:nvPicPr>
          <p:cNvPr id="6" name="Рисунок 5" descr="C:\Users\chistykova-o\Desktop\Брендбук ИРО\1 вариант\Лого ИРО NE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9389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935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1" y="152400"/>
            <a:ext cx="6934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Рекомендуемые источники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029200"/>
          </a:xfrm>
        </p:spPr>
        <p:txBody>
          <a:bodyPr rtlCol="0">
            <a:noAutofit/>
          </a:bodyPr>
          <a:lstStyle/>
          <a:p>
            <a:r>
              <a:rPr lang="ru-RU" sz="2800" dirty="0" smtClean="0"/>
              <a:t> Постановление </a:t>
            </a:r>
            <a:r>
              <a:rPr lang="ru-RU" sz="2800" dirty="0"/>
              <a:t>правительства №527-п 17.07.2018 (в </a:t>
            </a:r>
            <a:r>
              <a:rPr lang="ru-RU" sz="2800" dirty="0" smtClean="0"/>
              <a:t>ред. </a:t>
            </a:r>
            <a:r>
              <a:rPr lang="ru-RU" sz="2800" dirty="0"/>
              <a:t>постановления Правительства области от 24.04.2024 г. № 1081-п) Концепция персонифицированного дополнительного образования детей в Ярославской </a:t>
            </a:r>
            <a:r>
              <a:rPr lang="ru-RU" sz="2800" dirty="0" smtClean="0"/>
              <a:t>области, ссылка: </a:t>
            </a:r>
            <a:r>
              <a:rPr lang="ru-RU" sz="2800" u="sng" dirty="0">
                <a:hlinkClick r:id="rId2"/>
              </a:rPr>
              <a:t>http://www.iro.yar.ru/fileadmin/iro/rmc-dop/2024/2024-10-24_1081-p.pdf</a:t>
            </a:r>
            <a:r>
              <a:rPr lang="ru-RU" sz="2800" dirty="0"/>
              <a:t> </a:t>
            </a:r>
          </a:p>
          <a:p>
            <a:r>
              <a:rPr lang="ru-RU" sz="2800" dirty="0" smtClean="0"/>
              <a:t> Правила </a:t>
            </a:r>
            <a:r>
              <a:rPr lang="ru-RU" sz="2800" dirty="0"/>
              <a:t>персонифицированного финансирования дополнительного образования детей в Ярославской области, утверждённые приказом департамента образования Ярославской области от 07.08.2018 г. № 19-п; </a:t>
            </a:r>
            <a:r>
              <a:rPr lang="ru-RU" sz="2800" dirty="0" smtClean="0"/>
              <a:t>документ доступен по ссылке</a:t>
            </a:r>
            <a:r>
              <a:rPr lang="ru-RU" sz="2800" dirty="0"/>
              <a:t>: </a:t>
            </a:r>
            <a:r>
              <a:rPr lang="ru-RU" sz="2800" u="sng" dirty="0">
                <a:hlinkClick r:id="rId3"/>
              </a:rPr>
              <a:t>http://www.iro.yar.ru/fileadmin/iro/RMCentr/Pravila-PFDO-i-prikaz.pdf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  <a:defRPr/>
            </a:pPr>
            <a:endParaRPr lang="ru-RU" altLang="ru-RU" sz="3200" dirty="0" smtClean="0"/>
          </a:p>
          <a:p>
            <a:pPr>
              <a:defRPr/>
            </a:pPr>
            <a:endParaRPr lang="ru-RU" altLang="ru-RU" sz="32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200" dirty="0"/>
              <a:t>	</a:t>
            </a:r>
          </a:p>
        </p:txBody>
      </p:sp>
      <p:pic>
        <p:nvPicPr>
          <p:cNvPr id="6" name="Рисунок 5" descr="C:\Users\chistykova-o\Desktop\Брендбук ИРО\1 вариант\Лого ИРО NEW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985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1" y="152400"/>
            <a:ext cx="6934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Рекомендуемые источники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152400" y="1447800"/>
            <a:ext cx="8839200" cy="5029200"/>
          </a:xfrm>
        </p:spPr>
        <p:txBody>
          <a:bodyPr rtlCol="0">
            <a:noAutofit/>
          </a:bodyPr>
          <a:lstStyle/>
          <a:p>
            <a:r>
              <a:rPr lang="ru-RU" sz="2800" dirty="0" smtClean="0"/>
              <a:t> </a:t>
            </a:r>
            <a:r>
              <a:rPr lang="ru-RU" sz="2800" dirty="0"/>
              <a:t>правовые акты, регламентирующие вопросы персонифицированного дополнительного образования в муниципалитетах, доступны по ссылке: </a:t>
            </a:r>
            <a:r>
              <a:rPr lang="ru-RU" sz="2800" u="sng" dirty="0">
                <a:hlinkClick r:id="rId2"/>
              </a:rPr>
              <a:t>https://yar.pfdo.ru/app/documents</a:t>
            </a:r>
            <a:endParaRPr lang="ru-RU" sz="2800" dirty="0"/>
          </a:p>
          <a:p>
            <a:r>
              <a:rPr lang="ru-RU" sz="2800" dirty="0" smtClean="0"/>
              <a:t> инструкции </a:t>
            </a:r>
            <a:r>
              <a:rPr lang="ru-RU" sz="2800" dirty="0"/>
              <a:t>по работе на Портале персонифицированного дополнительного образования Ярославской области, доступны по ссылке: </a:t>
            </a:r>
            <a:r>
              <a:rPr lang="ru-RU" sz="2800" u="sng" dirty="0">
                <a:hlinkClick r:id="rId3"/>
              </a:rPr>
              <a:t>https://</a:t>
            </a:r>
            <a:r>
              <a:rPr lang="ru-RU" sz="2800" u="sng" dirty="0" smtClean="0">
                <a:hlinkClick r:id="rId3"/>
              </a:rPr>
              <a:t>yar.pfdo.ru/app/faq/instructions</a:t>
            </a:r>
            <a:endParaRPr lang="ru-RU" sz="2800" u="sng" dirty="0" smtClean="0"/>
          </a:p>
          <a:p>
            <a:r>
              <a:rPr lang="ru-RU" sz="2800" dirty="0" smtClean="0"/>
              <a:t> памятка </a:t>
            </a:r>
            <a:r>
              <a:rPr lang="ru-RU" sz="2800" dirty="0"/>
              <a:t>для родителей (лиц их заменяющих), доступна по ссылке: </a:t>
            </a:r>
            <a:r>
              <a:rPr lang="ru-RU" sz="2800" u="sng" dirty="0">
                <a:hlinkClick r:id="rId4"/>
              </a:rPr>
              <a:t>http://www.iro.yar.ru/fileadmin/iro/rmc-dop/2023/2023_informaciya_dlja_rodit.doc</a:t>
            </a:r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  <a:defRPr/>
            </a:pPr>
            <a:endParaRPr lang="ru-RU" altLang="ru-RU" sz="3200" dirty="0" smtClean="0"/>
          </a:p>
          <a:p>
            <a:pPr>
              <a:defRPr/>
            </a:pPr>
            <a:endParaRPr lang="ru-RU" altLang="ru-RU" sz="32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200" dirty="0"/>
              <a:t>	</a:t>
            </a:r>
          </a:p>
        </p:txBody>
      </p:sp>
      <p:pic>
        <p:nvPicPr>
          <p:cNvPr id="6" name="Рисунок 5" descr="C:\Users\chistykova-o\Desktop\Брендбук ИРО\1 вариант\Лого ИРО NEW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19200" cy="1219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4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95401" y="152400"/>
            <a:ext cx="69342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Рекомендуемые источники</a:t>
            </a:r>
            <a:endParaRPr lang="ru-RU" sz="40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5029200"/>
          </a:xfrm>
        </p:spPr>
        <p:txBody>
          <a:bodyPr rtlCol="0">
            <a:noAutofit/>
          </a:bodyPr>
          <a:lstStyle/>
          <a:p>
            <a:r>
              <a:rPr lang="ru-RU" sz="2800" dirty="0" smtClean="0"/>
              <a:t> </a:t>
            </a:r>
            <a:r>
              <a:rPr lang="ru-RU" sz="3200" dirty="0"/>
              <a:t>видеоролики для </a:t>
            </a:r>
            <a:r>
              <a:rPr lang="ru-RU" sz="3200" dirty="0" smtClean="0"/>
              <a:t>родителей </a:t>
            </a:r>
            <a:r>
              <a:rPr lang="ru-RU" sz="3200" dirty="0"/>
              <a:t>по ссылкам: </a:t>
            </a:r>
          </a:p>
          <a:p>
            <a:pPr marL="0" indent="0">
              <a:buNone/>
            </a:pPr>
            <a:r>
              <a:rPr lang="ru-RU" sz="3200" u="sng" dirty="0">
                <a:hlinkClick r:id="rId2"/>
              </a:rPr>
              <a:t>https://disk.yandex.ru/i/AkjckHCeeK2fNA</a:t>
            </a:r>
            <a:endParaRPr lang="ru-RU" sz="3200" dirty="0"/>
          </a:p>
          <a:p>
            <a:pPr marL="0" indent="0">
              <a:buNone/>
            </a:pPr>
            <a:r>
              <a:rPr lang="ru-RU" sz="3200" u="sng" dirty="0">
                <a:hlinkClick r:id="rId3"/>
              </a:rPr>
              <a:t>https://disk.yandex.ru/i/J7DAzeB1Bfak5A</a:t>
            </a:r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err="1" smtClean="0"/>
              <a:t>видеоуроки</a:t>
            </a:r>
            <a:r>
              <a:rPr lang="ru-RU" sz="3200" dirty="0" smtClean="0"/>
              <a:t> </a:t>
            </a:r>
            <a:r>
              <a:rPr lang="ru-RU" sz="3200" dirty="0"/>
              <a:t>по работе на Портале, доступны по ссылке:  </a:t>
            </a:r>
            <a:r>
              <a:rPr lang="ru-RU" sz="3200" u="sng" dirty="0">
                <a:hlinkClick r:id="rId4"/>
              </a:rPr>
              <a:t>https://yar.pfdo.ru/app/faq/lessons</a:t>
            </a:r>
            <a:endParaRPr lang="ru-RU" sz="3200" dirty="0"/>
          </a:p>
          <a:p>
            <a:r>
              <a:rPr lang="ru-RU" sz="3200" dirty="0"/>
              <a:t> </a:t>
            </a:r>
            <a:r>
              <a:rPr lang="ru-RU" sz="3200" dirty="0" smtClean="0"/>
              <a:t>полезные </a:t>
            </a:r>
            <a:r>
              <a:rPr lang="ru-RU" sz="3200" dirty="0"/>
              <a:t>контакты в муниципалитетах, доступны по </a:t>
            </a:r>
            <a:r>
              <a:rPr lang="ru-RU" sz="3200" dirty="0" smtClean="0"/>
              <a:t>ссылке: </a:t>
            </a:r>
            <a:r>
              <a:rPr lang="ru-RU" sz="3200" u="sng" dirty="0" smtClean="0">
                <a:hlinkClick r:id="rId5"/>
              </a:rPr>
              <a:t>https</a:t>
            </a:r>
            <a:r>
              <a:rPr lang="ru-RU" sz="3200" u="sng" dirty="0">
                <a:hlinkClick r:id="rId5"/>
              </a:rPr>
              <a:t>://yar.pfdo.ru/app/faq</a:t>
            </a:r>
            <a:endParaRPr lang="ru-RU" sz="3200" dirty="0"/>
          </a:p>
          <a:p>
            <a:endParaRPr lang="ru-RU" sz="2800" dirty="0"/>
          </a:p>
          <a:p>
            <a:endParaRPr lang="ru-RU" sz="2800" dirty="0"/>
          </a:p>
          <a:p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  <a:defRPr/>
            </a:pPr>
            <a:endParaRPr lang="ru-RU" altLang="ru-RU" sz="3200" dirty="0" smtClean="0"/>
          </a:p>
          <a:p>
            <a:pPr>
              <a:defRPr/>
            </a:pPr>
            <a:endParaRPr lang="ru-RU" altLang="ru-RU" sz="32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altLang="ru-RU" sz="3200" dirty="0"/>
              <a:t>	</a:t>
            </a:r>
          </a:p>
        </p:txBody>
      </p:sp>
      <p:pic>
        <p:nvPicPr>
          <p:cNvPr id="6" name="Рисунок 5" descr="C:\Users\chistykova-o\Desktop\Брендбук ИРО\1 вариант\Лого ИРО NEW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14300"/>
            <a:ext cx="8991600" cy="6743700"/>
          </a:xfrm>
        </p:spPr>
      </p:pic>
    </p:spTree>
    <p:extLst>
      <p:ext uri="{BB962C8B-B14F-4D97-AF65-F5344CB8AC3E}">
        <p14:creationId xmlns:p14="http://schemas.microsoft.com/office/powerpoint/2010/main" val="2964937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Прямоугольник 7"/>
          <p:cNvSpPr>
            <a:spLocks noChangeArrowheads="1"/>
          </p:cNvSpPr>
          <p:nvPr/>
        </p:nvSpPr>
        <p:spPr bwMode="auto">
          <a:xfrm>
            <a:off x="1355724" y="293688"/>
            <a:ext cx="7254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 defTabSz="4572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Государственное автономное учреждение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дополнительного профессионального образования Ярославской области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</a:rPr>
              <a:t>«Институт развития образования»</a:t>
            </a:r>
          </a:p>
        </p:txBody>
      </p:sp>
      <p:sp>
        <p:nvSpPr>
          <p:cNvPr id="19462" name="Объект 5"/>
          <p:cNvSpPr txBox="1">
            <a:spLocks/>
          </p:cNvSpPr>
          <p:nvPr/>
        </p:nvSpPr>
        <p:spPr bwMode="auto">
          <a:xfrm>
            <a:off x="0" y="23622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3600" b="1" dirty="0">
                <a:solidFill>
                  <a:srgbClr val="2F5597"/>
                </a:solidFill>
                <a:latin typeface="Arial" panose="020B0604020202020204" pitchFamily="34" charset="0"/>
              </a:rPr>
              <a:t>Спасибо за внимание!</a:t>
            </a:r>
            <a:r>
              <a:rPr lang="ru-RU" altLang="ru-RU" sz="3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63" name="Прямоугольник 1"/>
          <p:cNvSpPr>
            <a:spLocks noChangeArrowheads="1"/>
          </p:cNvSpPr>
          <p:nvPr/>
        </p:nvSpPr>
        <p:spPr bwMode="auto">
          <a:xfrm>
            <a:off x="685800" y="3886201"/>
            <a:ext cx="73914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5143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8572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2001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5430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0002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4574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146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71850" indent="-17145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Контакты: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ru-RU" altLang="ru-RU" sz="18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Шляхтина Наталья Владимировна, руководитель ЦНППМПР ЯО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тел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8(4852) </a:t>
            </a: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23-05-97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None/>
            </a:pPr>
            <a:endParaRPr lang="ru-RU" altLang="ru-RU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</a:pP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Жибарева 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Лариса Александровна, </a:t>
            </a: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старший 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методист </a:t>
            </a: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             </a:t>
            </a:r>
            <a:r>
              <a:rPr lang="ru-RU" altLang="ru-RU" sz="1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тел</a:t>
            </a:r>
            <a:r>
              <a:rPr lang="ru-RU" alt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 8(4852) 23-09-65</a:t>
            </a:r>
          </a:p>
        </p:txBody>
      </p:sp>
      <p:pic>
        <p:nvPicPr>
          <p:cNvPr id="8" name="Рисунок 7" descr="C:\Users\chistykova-o\Desktop\Брендбук ИРО\1 вариант\Лого ИРО N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8006"/>
            <a:ext cx="1371600" cy="1309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252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7391400" cy="89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sz="36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Деятельность регионального модельного центра ЯО (РМЦ)</a:t>
            </a:r>
            <a:endParaRPr lang="ru-RU" altLang="ru-RU" sz="3600" b="1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79388" y="1514475"/>
            <a:ext cx="8583612" cy="48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altLang="ru-RU" sz="32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 smtClean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Координатором деятельности </a:t>
            </a:r>
            <a:r>
              <a:rPr lang="ru-RU" altLang="ru-RU" sz="3200" dirty="0" smtClean="0">
                <a:solidFill>
                  <a:srgbClr val="000000"/>
                </a:solidFill>
                <a:latin typeface="+mn-lt"/>
              </a:rPr>
              <a:t>регионального модельного центра является министерство образования Ярославской </a:t>
            </a:r>
            <a:r>
              <a:rPr lang="ru-RU" altLang="ru-RU" sz="3200" dirty="0" smtClean="0">
                <a:solidFill>
                  <a:srgbClr val="000000"/>
                </a:solidFill>
                <a:latin typeface="+mn-lt"/>
              </a:rPr>
              <a:t>области </a:t>
            </a:r>
            <a:endParaRPr lang="ru-RU" altLang="ru-RU" sz="3200" dirty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3200" dirty="0" smtClean="0">
                <a:solidFill>
                  <a:srgbClr val="000000"/>
                </a:solidFill>
                <a:latin typeface="+mn-lt"/>
              </a:rPr>
              <a:t>РМЦ осуществляет деятельность, связанную с выполнением работ, оказанием услуг в соответствии с </a:t>
            </a:r>
            <a:r>
              <a:rPr lang="ru-RU" altLang="ru-RU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государственным </a:t>
            </a:r>
            <a:r>
              <a:rPr lang="ru-RU" altLang="ru-RU" sz="32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заданием</a:t>
            </a:r>
            <a:endParaRPr lang="ru-RU" altLang="ru-RU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C:\Users\chistykova-o\Desktop\Брендбук ИРО\1 вариант\Лого ИРО NE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288"/>
            <a:ext cx="1274226" cy="121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95400"/>
            <a:ext cx="2286000" cy="22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8331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219200" y="457200"/>
            <a:ext cx="7391400" cy="89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Основные формы </a:t>
            </a:r>
          </a:p>
          <a:p>
            <a:pPr algn="ctr" eaLnBrk="1" hangingPunct="1">
              <a:buSzPct val="100000"/>
              <a:defRPr/>
            </a:pP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осуществления деятельности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179388" y="1514475"/>
            <a:ext cx="8583612" cy="484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9pPr>
          </a:lstStyle>
          <a:p>
            <a:pPr marL="0" indent="0"/>
            <a:endParaRPr lang="ru-RU" altLang="ru-RU" sz="32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3200" dirty="0" smtClean="0">
                <a:solidFill>
                  <a:schemeClr val="tx1"/>
                </a:solidFill>
                <a:latin typeface="+mn-lt"/>
              </a:rPr>
              <a:t>Курсы повышения квалификации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3200" dirty="0" smtClean="0">
                <a:solidFill>
                  <a:schemeClr val="tx1"/>
                </a:solidFill>
                <a:latin typeface="+mn-lt"/>
              </a:rPr>
              <a:t>Консультации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3200" dirty="0" smtClean="0">
                <a:solidFill>
                  <a:schemeClr val="tx1"/>
                </a:solidFill>
                <a:latin typeface="+mn-lt"/>
              </a:rPr>
              <a:t>Семинары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3200" dirty="0" err="1" smtClean="0">
                <a:solidFill>
                  <a:schemeClr val="tx1"/>
                </a:solidFill>
                <a:latin typeface="+mn-lt"/>
              </a:rPr>
              <a:t>Вебинары</a:t>
            </a:r>
            <a:endParaRPr lang="ru-RU" altLang="ru-RU" sz="3200" dirty="0" smtClean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3200" dirty="0" smtClean="0">
                <a:solidFill>
                  <a:schemeClr val="tx1"/>
                </a:solidFill>
                <a:latin typeface="+mn-lt"/>
              </a:rPr>
              <a:t>Конференции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3200" dirty="0" smtClean="0">
                <a:solidFill>
                  <a:schemeClr val="tx1"/>
                </a:solidFill>
                <a:latin typeface="+mn-lt"/>
              </a:rPr>
              <a:t>Поддержка деятельности интернет-портала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altLang="ru-RU" sz="3200" dirty="0" smtClean="0">
                <a:solidFill>
                  <a:schemeClr val="tx1"/>
                </a:solidFill>
                <a:latin typeface="+mn-lt"/>
              </a:rPr>
              <a:t>Создание групп в социальных сетях</a:t>
            </a:r>
            <a:endParaRPr lang="ru-RU" altLang="ru-RU" sz="3200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 marL="0" indent="0"/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C:\Users\chistykova-o\Desktop\Брендбук ИРО\1 вариант\Лого ИРО NE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1288"/>
            <a:ext cx="1274226" cy="1212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14600"/>
            <a:ext cx="2067506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2499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600200" y="228599"/>
            <a:ext cx="6934200" cy="104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Курсы повышения квалификации в 2025 году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205039" y="1409701"/>
            <a:ext cx="8557962" cy="495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ППК «Методическое сопровождение региональных конкурсов профессионального мастерства в сфере дополнительного образования детей» (1 квартал)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ППК «Использование педагогических технологий в дополнительном образовании»   (2 квартал)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000000"/>
                </a:solidFill>
                <a:latin typeface="+mn-lt"/>
              </a:rPr>
              <a:t>ППК «Разработка современных дополнительных общеобразовательных программ» (2 и 4 квартал)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0" indent="0"/>
            <a:endParaRPr lang="ru-RU" sz="3200" dirty="0" smtClean="0"/>
          </a:p>
          <a:p>
            <a:pPr marL="0" indent="0"/>
            <a:r>
              <a:rPr lang="ru-RU" sz="3200" dirty="0" smtClean="0"/>
              <a:t>дополнительного образования детей в Ярославской области</a:t>
            </a:r>
          </a:p>
          <a:p>
            <a:pPr marL="0" indent="0"/>
            <a:endParaRPr lang="ru-RU" altLang="ru-RU" sz="3200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  <a:latin typeface="+mn-lt"/>
            </a:endParaRPr>
          </a:p>
          <a:p>
            <a:pPr marL="0" indent="0"/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C:\Users\chistykova-o\Desktop\Брендбук ИРО\1 вариант\Лого ИРО NE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9" y="102214"/>
            <a:ext cx="1213337" cy="1173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0542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600200" y="304800"/>
            <a:ext cx="6553200" cy="97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Семинары и </a:t>
            </a:r>
            <a:r>
              <a:rPr lang="ru-RU" alt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вебинары</a:t>
            </a: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                   в 2025 году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15240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latin typeface="+mn-lt"/>
              </a:rPr>
              <a:t>Вебинар</a:t>
            </a: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 для потенциальных участников конкурса «Сердце отдаю детям» (январь)</a:t>
            </a:r>
          </a:p>
          <a:p>
            <a:pPr marL="0" indent="0"/>
            <a:endParaRPr lang="ru-RU" sz="2800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err="1" smtClean="0">
                <a:solidFill>
                  <a:srgbClr val="000000"/>
                </a:solidFill>
                <a:latin typeface="+mn-lt"/>
              </a:rPr>
              <a:t>Вебинар</a:t>
            </a: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 «Разработка дополнительных общеобразовательных общеразвивающих программ    с учётом традиционных российских духовно-нравственных ценностей» (февраль)</a:t>
            </a:r>
          </a:p>
          <a:p>
            <a:pPr marL="0" indent="0"/>
            <a:endParaRPr lang="ru-RU" sz="2800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Семинар «Дополнительные общеобразовательные программы, реализуемые в центрах «Точка роста», детских технопарках «</a:t>
            </a:r>
            <a:r>
              <a:rPr lang="ru-RU" sz="2800" dirty="0" err="1" smtClean="0">
                <a:solidFill>
                  <a:srgbClr val="000000"/>
                </a:solidFill>
                <a:latin typeface="+mn-lt"/>
              </a:rPr>
              <a:t>Кванториум</a:t>
            </a: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», центрах цифрового образования «</a:t>
            </a:r>
            <a:r>
              <a:rPr lang="en-US" sz="2800" dirty="0" smtClean="0">
                <a:solidFill>
                  <a:srgbClr val="000000"/>
                </a:solidFill>
                <a:latin typeface="+mn-lt"/>
              </a:rPr>
              <a:t>IT-</a:t>
            </a: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куб»: обмен опытом» (март)</a:t>
            </a:r>
          </a:p>
          <a:p>
            <a:pPr marL="0" indent="0"/>
            <a:endParaRPr lang="ru-RU" sz="3200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0" indent="0"/>
            <a:endParaRPr lang="ru-RU" sz="3200" dirty="0" smtClean="0"/>
          </a:p>
          <a:p>
            <a:pPr marL="0" indent="0"/>
            <a:r>
              <a:rPr lang="ru-RU" sz="3200" dirty="0" smtClean="0"/>
              <a:t>дополнительного образования детей в Ярославской области</a:t>
            </a:r>
          </a:p>
          <a:p>
            <a:pPr marL="0" indent="0"/>
            <a:endParaRPr lang="ru-RU" altLang="ru-RU" sz="3200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  <a:latin typeface="+mn-lt"/>
            </a:endParaRPr>
          </a:p>
          <a:p>
            <a:pPr marL="0" indent="0"/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C:\Users\chistykova-o\Desktop\Брендбук ИРО\1 вариант\Лого ИРО NE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9" y="102214"/>
            <a:ext cx="1213337" cy="1173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1055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600200" y="304800"/>
            <a:ext cx="6553200" cy="97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Семинары и </a:t>
            </a:r>
            <a:r>
              <a:rPr lang="ru-RU" alt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вебинары</a:t>
            </a: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                   в 2025 году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15240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Семинар «Реализация дополнительных общеобразовательных общеразвивающих программ    с учётом традиционных российских духовно-нравственных ценностей» (апрель)</a:t>
            </a:r>
          </a:p>
          <a:p>
            <a:pPr marL="0" indent="0"/>
            <a:endParaRPr lang="ru-RU" sz="2800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Семинар «Средства формирования читательской грамотности обучающихся на учебных занятиях» (май)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Семинар «Учебно-методический комплекс для обеспечения деятельности по дополнительной общеобразовательной программе» (сентябрь)</a:t>
            </a:r>
          </a:p>
          <a:p>
            <a:pPr marL="0" indent="0"/>
            <a:endParaRPr lang="ru-RU" sz="3200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0" indent="0"/>
            <a:endParaRPr lang="ru-RU" sz="3200" dirty="0" smtClean="0"/>
          </a:p>
          <a:p>
            <a:pPr marL="0" indent="0"/>
            <a:r>
              <a:rPr lang="ru-RU" sz="3200" dirty="0" smtClean="0"/>
              <a:t>дополнительного образования детей в Ярославской области</a:t>
            </a:r>
          </a:p>
          <a:p>
            <a:pPr marL="0" indent="0"/>
            <a:endParaRPr lang="ru-RU" altLang="ru-RU" sz="3200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  <a:latin typeface="+mn-lt"/>
            </a:endParaRPr>
          </a:p>
          <a:p>
            <a:pPr marL="0" indent="0"/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C:\Users\chistykova-o\Desktop\Брендбук ИРО\1 вариант\Лого ИРО NE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9" y="102214"/>
            <a:ext cx="1213337" cy="1173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96437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/>
          <p:cNvSpPr txBox="1">
            <a:spLocks noChangeArrowheads="1"/>
          </p:cNvSpPr>
          <p:nvPr/>
        </p:nvSpPr>
        <p:spPr bwMode="auto">
          <a:xfrm>
            <a:off x="1600200" y="304800"/>
            <a:ext cx="6553200" cy="97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defRPr/>
            </a:pP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Семинары и </a:t>
            </a:r>
            <a:r>
              <a:rPr lang="ru-RU" altLang="ru-RU" sz="3600" b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вебинары</a:t>
            </a:r>
            <a:r>
              <a:rPr lang="ru-RU" alt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                    в 2025 году</a:t>
            </a: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0" y="15240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chemeClr val="bg1"/>
                </a:solidFill>
                <a:latin typeface="Comic Sans MS" panose="030F0702030302020204" pitchFamily="66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Семинар «Организация массовых мероприятий в учреждениях дополнительного образования детей        с учётом традиционных российских духовно-нравственных ценностей» (октябрь)</a:t>
            </a:r>
          </a:p>
          <a:p>
            <a:pPr marL="0" indent="0"/>
            <a:endParaRPr lang="ru-RU" sz="2800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0000"/>
                </a:solidFill>
                <a:latin typeface="+mn-lt"/>
              </a:rPr>
              <a:t>Семинар по распространению опыта победителей (лауреатов) конкурса «Сердце отдаю детям» (декабрь)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0000"/>
              </a:solidFill>
              <a:latin typeface="+mn-lt"/>
            </a:endParaRPr>
          </a:p>
          <a:p>
            <a:pPr marL="0" indent="0"/>
            <a:endParaRPr lang="ru-RU" sz="3200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0" indent="0"/>
            <a:endParaRPr lang="ru-RU" sz="3200" dirty="0" smtClean="0"/>
          </a:p>
          <a:p>
            <a:pPr marL="0" indent="0"/>
            <a:r>
              <a:rPr lang="ru-RU" sz="3200" dirty="0" smtClean="0"/>
              <a:t>дополнительного образования детей в Ярославской области</a:t>
            </a:r>
          </a:p>
          <a:p>
            <a:pPr marL="0" indent="0"/>
            <a:endParaRPr lang="ru-RU" altLang="ru-RU" sz="3200" dirty="0" smtClean="0">
              <a:solidFill>
                <a:srgbClr val="000000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  <a:latin typeface="+mn-lt"/>
            </a:endParaRPr>
          </a:p>
          <a:p>
            <a:pPr marL="0" indent="0"/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altLang="ru-RU" sz="3200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C:\Users\chistykova-o\Desktop\Брендбук ИРО\1 вариант\Лого ИРО NEW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39" y="102214"/>
            <a:ext cx="1213337" cy="1173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617267"/>
            <a:ext cx="222065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733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5801" y="152400"/>
            <a:ext cx="8305800" cy="14478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Поддержка деятельности               интернет-портала</a:t>
            </a:r>
            <a:endParaRPr lang="ru-RU" sz="36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194" name="Содержимое 1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5105400"/>
          </a:xfrm>
        </p:spPr>
        <p:txBody>
          <a:bodyPr rtlCol="0">
            <a:noAutofit/>
          </a:bodyPr>
          <a:lstStyle/>
          <a:p>
            <a:pPr marL="0" indent="0" algn="ctr">
              <a:buNone/>
              <a:defRPr/>
            </a:pPr>
            <a:r>
              <a:rPr lang="ru-RU" sz="3600" dirty="0" smtClean="0"/>
              <a:t>Сертификация дополнительных общеобразовательных общеразвивающих программ из реестров  сертифицированных и платных</a:t>
            </a:r>
          </a:p>
        </p:txBody>
      </p:sp>
      <p:pic>
        <p:nvPicPr>
          <p:cNvPr id="7" name="Рисунок 6" descr="C:\Users\chistykova-o\Desktop\Брендбук ИРО\1 вариант\Лого ИРО N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77" y="152400"/>
            <a:ext cx="1274226" cy="122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1" y="3810000"/>
            <a:ext cx="2286000" cy="227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85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6808</TotalTime>
  <Words>961</Words>
  <Application>Microsoft Office PowerPoint</Application>
  <PresentationFormat>Экран (4:3)</PresentationFormat>
  <Paragraphs>254</Paragraphs>
  <Slides>25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Microsoft YaHei</vt:lpstr>
      <vt:lpstr>Arial</vt:lpstr>
      <vt:lpstr>Calibri</vt:lpstr>
      <vt:lpstr>Calibri Light</vt:lpstr>
      <vt:lpstr>Comic Sans MS</vt:lpstr>
      <vt:lpstr>Times New Roman</vt:lpstr>
      <vt:lpstr>Тема Office</vt:lpstr>
      <vt:lpstr>Презентация PowerPoint</vt:lpstr>
      <vt:lpstr>Деятельность регионального модельного центра ЯО (РМЦ)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Поддержка деятельности               интернет-портала</vt:lpstr>
      <vt:lpstr>Количество экспертиз                            ДОП по месяцам </vt:lpstr>
      <vt:lpstr>Поддержка деятельности               интернет-портала</vt:lpstr>
      <vt:lpstr>Поддержка деятельности               интернет-портала</vt:lpstr>
      <vt:lpstr>Работа с обращениями</vt:lpstr>
      <vt:lpstr>Методическое обеспечение</vt:lpstr>
      <vt:lpstr>Ведение групп                                                       в социальных сетях</vt:lpstr>
      <vt:lpstr>Презентация PowerPoint</vt:lpstr>
      <vt:lpstr>Задачи муниципальных опорных центров (МОЦ) </vt:lpstr>
      <vt:lpstr>Задачи муниципальных опорных центров (МОЦ) </vt:lpstr>
      <vt:lpstr>Работа МОЦ                                               с обращениями</vt:lpstr>
      <vt:lpstr>Работа МОЦ                                               с обращениями</vt:lpstr>
      <vt:lpstr>Рекомендуемые источники</vt:lpstr>
      <vt:lpstr>Рекомендуемые источники</vt:lpstr>
      <vt:lpstr>Рекомендуемые источники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образовательных практик организаций отдыха детей и их оздоровления  "Смена мечты»</dc:title>
  <dc:creator>Svetlana</dc:creator>
  <cp:lastModifiedBy>Лариса Александровна Жибарева</cp:lastModifiedBy>
  <cp:revision>451</cp:revision>
  <cp:lastPrinted>2024-12-16T07:29:08Z</cp:lastPrinted>
  <dcterms:created xsi:type="dcterms:W3CDTF">2018-10-09T07:17:18Z</dcterms:created>
  <dcterms:modified xsi:type="dcterms:W3CDTF">2025-03-25T11:54:13Z</dcterms:modified>
</cp:coreProperties>
</file>