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5" autoAdjust="0"/>
    <p:restoredTop sz="89936" autoAdjust="0"/>
  </p:normalViewPr>
  <p:slideViewPr>
    <p:cSldViewPr>
      <p:cViewPr varScale="1">
        <p:scale>
          <a:sx n="90" d="100"/>
          <a:sy n="90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Типичные ошибки </a:t>
            </a:r>
          </a:p>
          <a:p>
            <a:pPr algn="ctr">
              <a:buNone/>
            </a:pPr>
            <a:r>
              <a:rPr lang="ru-RU" sz="4800" b="1" dirty="0" smtClean="0"/>
              <a:t>ЕГЭ 2022 года </a:t>
            </a:r>
          </a:p>
          <a:p>
            <a:pPr algn="ctr">
              <a:buNone/>
            </a:pPr>
            <a:r>
              <a:rPr lang="ru-RU" sz="4800" b="1" dirty="0" smtClean="0"/>
              <a:t>по русскому языку</a:t>
            </a:r>
            <a:endParaRPr lang="ru-RU" sz="4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Какие из перечисленных утверждений являются верными? Укажите номера ответов. </a:t>
            </a:r>
          </a:p>
          <a:p>
            <a:pPr marL="514350" indent="-514350">
              <a:buNone/>
            </a:pPr>
            <a:r>
              <a:rPr lang="ru-RU" dirty="0" smtClean="0"/>
              <a:t>1)Предложение </a:t>
            </a:r>
            <a:r>
              <a:rPr lang="ru-RU" dirty="0" smtClean="0"/>
              <a:t>7 поясняет, раскрывает смысл предложения 6. </a:t>
            </a:r>
          </a:p>
          <a:p>
            <a:pPr marL="514350" indent="-514350">
              <a:buNone/>
            </a:pPr>
            <a:r>
              <a:rPr lang="ru-RU" dirty="0" smtClean="0"/>
              <a:t>2) Предложение 10 указывает на следствие того, о чём говорится в предложении 9.</a:t>
            </a:r>
          </a:p>
          <a:p>
            <a:pPr marL="514350" indent="-514350">
              <a:buNone/>
            </a:pPr>
            <a:r>
              <a:rPr lang="ru-RU" dirty="0" smtClean="0"/>
              <a:t> 3) В предложениях 27, 28 представлено рассуждение.</a:t>
            </a:r>
          </a:p>
          <a:p>
            <a:pPr marL="514350" indent="-514350">
              <a:buNone/>
            </a:pPr>
            <a:r>
              <a:rPr lang="ru-RU" dirty="0" smtClean="0"/>
              <a:t>4) В предложении 42 содержатся элементы описания внутреннего состояния героя. </a:t>
            </a:r>
          </a:p>
          <a:p>
            <a:pPr marL="514350" indent="-514350">
              <a:buNone/>
            </a:pPr>
            <a:r>
              <a:rPr lang="ru-RU" dirty="0" smtClean="0"/>
              <a:t>5) В предложениях 43, 44 содержится повествование. Ответ: ___________________________.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</a:t>
            </a:r>
            <a:r>
              <a:rPr lang="ru-RU" b="1" dirty="0" smtClean="0">
                <a:solidFill>
                  <a:schemeClr val="tx1"/>
                </a:solidFill>
              </a:rPr>
              <a:t>23. </a:t>
            </a:r>
            <a:r>
              <a:rPr lang="ru-RU" b="1" dirty="0" smtClean="0">
                <a:solidFill>
                  <a:schemeClr val="tx1"/>
                </a:solidFill>
              </a:rPr>
              <a:t>(Функционально-смысловые типы речи)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900" b="1" dirty="0" smtClean="0"/>
              <a:t>Найдите предложения, в которых тире ставится в соответствии с одним и тем же правилом пунктуации. Запишите номера этих предложений.</a:t>
            </a:r>
          </a:p>
          <a:p>
            <a:pPr>
              <a:buNone/>
            </a:pPr>
            <a:r>
              <a:rPr lang="ru-RU" sz="4000" dirty="0" smtClean="0"/>
              <a:t> (1)Юрий Александрович Бычков – спецкор газеты «Советская культура»</a:t>
            </a:r>
          </a:p>
          <a:p>
            <a:pPr>
              <a:buNone/>
            </a:pPr>
            <a:r>
              <a:rPr lang="ru-RU" sz="4000" dirty="0" smtClean="0"/>
              <a:t>общественный деятель в области сохранения культурного наследия. (2) В 1967</a:t>
            </a:r>
          </a:p>
          <a:p>
            <a:pPr>
              <a:buNone/>
            </a:pPr>
            <a:r>
              <a:rPr lang="ru-RU" sz="4000" dirty="0" smtClean="0"/>
              <a:t>году он оказался в Суздале. (3)Цель командировки – подготовить материал о том,</a:t>
            </a:r>
          </a:p>
          <a:p>
            <a:pPr>
              <a:buNone/>
            </a:pPr>
            <a:r>
              <a:rPr lang="ru-RU" sz="4000" dirty="0" smtClean="0"/>
              <a:t>как живут старинные российские города. (4)Когда материал был собран, Юрий</a:t>
            </a:r>
          </a:p>
          <a:p>
            <a:pPr>
              <a:buNone/>
            </a:pPr>
            <a:r>
              <a:rPr lang="ru-RU" sz="4000" dirty="0" smtClean="0"/>
              <a:t>Александрович решил вернуться в Москву не той дорогой, по которой ехал в</a:t>
            </a:r>
          </a:p>
          <a:p>
            <a:pPr>
              <a:buNone/>
            </a:pPr>
            <a:r>
              <a:rPr lang="ru-RU" sz="4000" dirty="0" smtClean="0"/>
              <a:t>Суздаль, а окружным путём – по ярославской трассе. (5)Владимир, Суздаль,</a:t>
            </a:r>
          </a:p>
          <a:p>
            <a:pPr>
              <a:buNone/>
            </a:pPr>
            <a:r>
              <a:rPr lang="ru-RU" sz="4000" dirty="0" smtClean="0"/>
              <a:t>Ярославль, Переславль-Залесский, Ростов Великий, Сергиев Посад, Кострому и</a:t>
            </a:r>
          </a:p>
          <a:p>
            <a:pPr>
              <a:buNone/>
            </a:pPr>
            <a:r>
              <a:rPr lang="ru-RU" sz="4000" dirty="0" smtClean="0"/>
              <a:t>Иваново – эти города посетил во время поездки Бычков. (6)По итогам командировки в газете</a:t>
            </a:r>
          </a:p>
          <a:p>
            <a:pPr>
              <a:buNone/>
            </a:pPr>
            <a:r>
              <a:rPr lang="ru-RU" sz="4000" dirty="0" smtClean="0"/>
              <a:t>«Советская культура» журналист Ю.А. Бычков опубликовал не единственную статью о Суздале, как</a:t>
            </a:r>
          </a:p>
          <a:p>
            <a:pPr>
              <a:buNone/>
            </a:pPr>
            <a:r>
              <a:rPr lang="ru-RU" sz="4000" dirty="0" smtClean="0"/>
              <a:t>планировалось изначально, а серию очерков под общим названием «Золотое кольцо», где</a:t>
            </a:r>
          </a:p>
          <a:p>
            <a:pPr>
              <a:buNone/>
            </a:pPr>
            <a:r>
              <a:rPr lang="ru-RU" sz="4000" dirty="0" smtClean="0"/>
              <a:t>каждому из городов посвятил отдельный материал. (7) В Москве он увидел, как блестят на солнце</a:t>
            </a:r>
          </a:p>
          <a:p>
            <a:pPr>
              <a:buNone/>
            </a:pPr>
            <a:r>
              <a:rPr lang="ru-RU" sz="4000" dirty="0" smtClean="0"/>
              <a:t>купола в Кремле, вспомнил очертания маршрута, по которому проехал, и о том, как блестела рожь</a:t>
            </a:r>
          </a:p>
          <a:p>
            <a:pPr>
              <a:buNone/>
            </a:pPr>
            <a:r>
              <a:rPr lang="ru-RU" sz="4000" dirty="0" smtClean="0"/>
              <a:t>вдоль дорог, – так и родилось сочетание «Золотое кольцо». </a:t>
            </a:r>
          </a:p>
          <a:p>
            <a:pPr>
              <a:buNone/>
            </a:pPr>
            <a:r>
              <a:rPr lang="ru-RU" sz="4000" dirty="0" smtClean="0"/>
              <a:t>Ответ: ___________________________. 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</a:t>
            </a:r>
            <a:r>
              <a:rPr lang="ru-RU" b="1" dirty="0" smtClean="0">
                <a:solidFill>
                  <a:schemeClr val="tx1"/>
                </a:solidFill>
              </a:rPr>
              <a:t>21. </a:t>
            </a:r>
            <a:r>
              <a:rPr lang="ru-RU" b="1" dirty="0" smtClean="0">
                <a:solidFill>
                  <a:schemeClr val="tx1"/>
                </a:solidFill>
              </a:rPr>
              <a:t>(Пунктуационный анализ)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Расставьте знаки препинания: укажите все цифры, на месте которых в предложении должны стоять запятые. </a:t>
            </a:r>
          </a:p>
          <a:p>
            <a:pPr>
              <a:buNone/>
            </a:pPr>
            <a:r>
              <a:rPr lang="ru-RU" dirty="0" smtClean="0"/>
              <a:t>В 1878 году (1) показанная на VI передвижной выставке (2) картина «Московский дворик» принесла В.Д. Поленову славу (3) явив рождение в русской живописи нового жанра (4) названного «интимным» пейзажем.</a:t>
            </a:r>
          </a:p>
          <a:p>
            <a:pPr>
              <a:buNone/>
            </a:pPr>
            <a:r>
              <a:rPr lang="ru-RU" dirty="0" smtClean="0"/>
              <a:t> Ответ: ___________________________.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>
                <a:solidFill>
                  <a:schemeClr val="tx1"/>
                </a:solidFill>
              </a:rPr>
              <a:t>Задание </a:t>
            </a:r>
            <a:r>
              <a:rPr lang="ru-RU" sz="2700" b="1" dirty="0" smtClean="0">
                <a:solidFill>
                  <a:schemeClr val="tx1"/>
                </a:solidFill>
              </a:rPr>
              <a:t>17. </a:t>
            </a:r>
            <a:r>
              <a:rPr lang="ru-RU" sz="2700" b="1" dirty="0" smtClean="0">
                <a:solidFill>
                  <a:schemeClr val="tx1"/>
                </a:solidFill>
              </a:rPr>
              <a:t>Знаки препинания в предложении с обособленными членами (определениями, обстоятельствами, приложениями, дополнениями)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Расставьте все недостающие знаки препинания: укажите все цифры, на месте которых в предложениях должны стоять запятые. </a:t>
            </a:r>
          </a:p>
          <a:p>
            <a:pPr>
              <a:buNone/>
            </a:pPr>
            <a:r>
              <a:rPr lang="ru-RU" dirty="0" smtClean="0"/>
              <a:t>Тогда (1) быть может (2) нас спасут Ирония и жалость к людям, Которым мы простим их суд, А сами судьями не будем. Но (3) ты (4) наверно (5) не продашь И не отвергнешь (6) друг весенний (7) Трудолюбивый опыт наш В пылу повальных отречений. (Д.С. Самойлов) Ответ: ___________________________.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tx1"/>
                </a:solidFill>
              </a:rPr>
              <a:t>Задание </a:t>
            </a:r>
            <a:r>
              <a:rPr lang="ru-RU" sz="3100" b="1" dirty="0" smtClean="0">
                <a:solidFill>
                  <a:schemeClr val="tx1"/>
                </a:solidFill>
              </a:rPr>
              <a:t>18.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</a:rPr>
              <a:t>Знаки препинания в предложениях со словами и конструкциями, грамматически не связанными с членами 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06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1 задание</a:t>
            </a:r>
            <a:r>
              <a:rPr lang="ru-RU" dirty="0" smtClean="0"/>
              <a:t>. Информационная обработка письменных текстов различных стилей и жанров</a:t>
            </a:r>
          </a:p>
          <a:p>
            <a:pPr>
              <a:buNone/>
            </a:pPr>
            <a:r>
              <a:rPr lang="ru-RU" b="1" dirty="0" smtClean="0"/>
              <a:t>2 задание</a:t>
            </a:r>
            <a:r>
              <a:rPr lang="ru-RU" dirty="0" smtClean="0"/>
              <a:t>. Средства связи предложений в тексте. Отбор языковых средств в тексте в зависимости от темы, цели, адресата и ситуации общения</a:t>
            </a:r>
          </a:p>
          <a:p>
            <a:pPr>
              <a:buNone/>
            </a:pPr>
            <a:r>
              <a:rPr lang="ru-RU" b="1" dirty="0" smtClean="0"/>
              <a:t>3 задание</a:t>
            </a:r>
            <a:r>
              <a:rPr lang="ru-RU" dirty="0" smtClean="0"/>
              <a:t>. Лексическое значение слова</a:t>
            </a:r>
          </a:p>
          <a:p>
            <a:pPr>
              <a:buNone/>
            </a:pPr>
            <a:r>
              <a:rPr lang="ru-RU" b="1" dirty="0" smtClean="0"/>
              <a:t>4 задание</a:t>
            </a:r>
            <a:r>
              <a:rPr lang="ru-RU" dirty="0" smtClean="0"/>
              <a:t>. Орфоэпические нормы (постановка ударения)</a:t>
            </a:r>
          </a:p>
          <a:p>
            <a:pPr>
              <a:buNone/>
            </a:pPr>
            <a:r>
              <a:rPr lang="ru-RU" b="1" dirty="0" smtClean="0"/>
              <a:t>5 задание</a:t>
            </a:r>
            <a:r>
              <a:rPr lang="ru-RU" dirty="0" smtClean="0"/>
              <a:t>. Лексические нормы (употребление слова в соответствии с точным лексическим значением и требованием лексической сочетаемости)</a:t>
            </a:r>
          </a:p>
          <a:p>
            <a:pPr>
              <a:buNone/>
            </a:pPr>
            <a:r>
              <a:rPr lang="ru-RU" b="1" dirty="0" smtClean="0"/>
              <a:t>6 задание</a:t>
            </a:r>
            <a:r>
              <a:rPr lang="ru-RU" dirty="0" smtClean="0"/>
              <a:t>. Лексические нормы</a:t>
            </a:r>
          </a:p>
          <a:p>
            <a:pPr>
              <a:buNone/>
            </a:pPr>
            <a:r>
              <a:rPr lang="ru-RU" b="1" dirty="0" smtClean="0"/>
              <a:t>13 задание</a:t>
            </a:r>
            <a:r>
              <a:rPr lang="ru-RU" dirty="0" smtClean="0"/>
              <a:t>. Правописание НЕ и НИ </a:t>
            </a:r>
          </a:p>
          <a:p>
            <a:pPr>
              <a:buNone/>
            </a:pPr>
            <a:r>
              <a:rPr lang="ru-RU" b="1" dirty="0" smtClean="0"/>
              <a:t>19 задание</a:t>
            </a:r>
            <a:r>
              <a:rPr lang="ru-RU" dirty="0" smtClean="0"/>
              <a:t>. Знаки препинания в сложноподчиненном предложении</a:t>
            </a:r>
          </a:p>
          <a:p>
            <a:pPr>
              <a:buNone/>
            </a:pPr>
            <a:r>
              <a:rPr lang="ru-RU" b="1" dirty="0" smtClean="0"/>
              <a:t>24 задание</a:t>
            </a:r>
            <a:r>
              <a:rPr lang="ru-RU" dirty="0" smtClean="0"/>
              <a:t>. Лексическое значение слова. Синонимы. Антонимы. Омонимы. Фразеологические обороты. Группы слов по происхождению и употреблению</a:t>
            </a:r>
          </a:p>
          <a:p>
            <a:pPr>
              <a:buNone/>
            </a:pPr>
            <a:r>
              <a:rPr lang="ru-RU" b="1" dirty="0" smtClean="0"/>
              <a:t>25 задание</a:t>
            </a:r>
            <a:r>
              <a:rPr lang="ru-RU" dirty="0" smtClean="0"/>
              <a:t>. Средства связи предложений в тексте </a:t>
            </a:r>
          </a:p>
          <a:p>
            <a:pPr>
              <a:buNone/>
            </a:pPr>
            <a:r>
              <a:rPr lang="ru-RU" b="1" dirty="0" smtClean="0"/>
              <a:t>26 задание</a:t>
            </a:r>
            <a:r>
              <a:rPr lang="ru-RU" dirty="0" smtClean="0"/>
              <a:t>. Речь. Языковые средства выразительности</a:t>
            </a:r>
          </a:p>
          <a:p>
            <a:pPr>
              <a:buNone/>
            </a:pPr>
            <a:r>
              <a:rPr lang="ru-RU" b="1" dirty="0" smtClean="0"/>
              <a:t>27 задание</a:t>
            </a:r>
            <a:r>
              <a:rPr lang="ru-RU" dirty="0" smtClean="0"/>
              <a:t>. Сочинение. Информационная обработка текста. Употребление языковых средств в зависимости от речевой ситуации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>
                <a:solidFill>
                  <a:schemeClr val="tx1"/>
                </a:solidFill>
              </a:rPr>
              <a:t>Успешно освоенные умения, навыки, виды деятельности (в среднем выполнены более чем </a:t>
            </a:r>
            <a:br>
              <a:rPr lang="ru-RU" sz="2700" b="1" dirty="0" smtClean="0">
                <a:solidFill>
                  <a:schemeClr val="tx1"/>
                </a:solidFill>
              </a:rPr>
            </a:br>
            <a:r>
              <a:rPr lang="ru-RU" sz="2700" b="1" dirty="0" smtClean="0">
                <a:solidFill>
                  <a:schemeClr val="tx1"/>
                </a:solidFill>
              </a:rPr>
              <a:t>70-80% участников ЕГЭ)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владение нормами современного русского литературного языка – орфоэпическими (постановка ударения), лексическими и в целом речевыми, грамматическими (морфологическими и синтаксическими); знание основных правил русской орфографии и пунктуации и умение применять их в практической деятельности (задания 4–21; задание 27, критерии К6–К11);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Объекты контроля в ЕГЭ по русскому языку 2022 г. :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) владение умением анализировать текст с точки зрения наличия в нем явной и скрытой, основной и второстепенной информации (задания 1–3, 22–25);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Объекты контроля в ЕГЭ по русскому языку 2022 г. :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3) владение </a:t>
            </a:r>
            <a:r>
              <a:rPr lang="ru-RU" dirty="0" smtClean="0"/>
              <a:t>умениями </a:t>
            </a:r>
            <a:r>
              <a:rPr lang="ru-RU" dirty="0" smtClean="0"/>
              <a:t>осуществлять</a:t>
            </a:r>
          </a:p>
          <a:p>
            <a:pPr lvl="0">
              <a:buNone/>
            </a:pPr>
            <a:r>
              <a:rPr lang="ru-RU" dirty="0" smtClean="0"/>
              <a:t>информационную </a:t>
            </a:r>
            <a:r>
              <a:rPr lang="ru-RU" dirty="0" smtClean="0"/>
              <a:t>обработку </a:t>
            </a:r>
            <a:r>
              <a:rPr lang="ru-RU" dirty="0" smtClean="0"/>
              <a:t>письменных</a:t>
            </a:r>
          </a:p>
          <a:p>
            <a:pPr lvl="0">
              <a:buNone/>
            </a:pPr>
            <a:r>
              <a:rPr lang="ru-RU" dirty="0" smtClean="0"/>
              <a:t>текстов </a:t>
            </a:r>
            <a:r>
              <a:rPr lang="ru-RU" dirty="0" smtClean="0"/>
              <a:t>различных стилей и жанров </a:t>
            </a:r>
            <a:r>
              <a:rPr lang="ru-RU" dirty="0" smtClean="0"/>
              <a:t>и</a:t>
            </a:r>
          </a:p>
          <a:p>
            <a:pPr lvl="0">
              <a:buNone/>
            </a:pPr>
            <a:r>
              <a:rPr lang="ru-RU" dirty="0" smtClean="0"/>
              <a:t>создавать </a:t>
            </a:r>
            <a:r>
              <a:rPr lang="ru-RU" dirty="0" smtClean="0"/>
              <a:t>сочинение по прочитанному </a:t>
            </a:r>
            <a:r>
              <a:rPr lang="ru-RU" dirty="0" smtClean="0"/>
              <a:t>тексту</a:t>
            </a:r>
          </a:p>
          <a:p>
            <a:pPr lvl="0">
              <a:buNone/>
            </a:pPr>
            <a:r>
              <a:rPr lang="ru-RU" dirty="0" smtClean="0"/>
              <a:t>(задания </a:t>
            </a:r>
            <a:r>
              <a:rPr lang="ru-RU" dirty="0" smtClean="0"/>
              <a:t>1, 26; задание 27, критерии К1–К5, К12);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Объекты контроля в ЕГЭ по русскому языку 2022 г. :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)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представлений об изобразительно-выразительных возможностях русского языка (задания 1, 24, 26).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Объекты контроля в ЕГЭ по русскому языку 2022 г. :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None/>
            </a:pPr>
            <a:r>
              <a:rPr lang="ru-RU" sz="4800" b="1" dirty="0" smtClean="0"/>
              <a:t>Задания с наименьшими процентами выполнения (менее 60%):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Укажите варианты ответов, в которых в обоих словах одного ряда пропущена одна и та же буква. Запишите номера ответов.</a:t>
            </a:r>
          </a:p>
          <a:p>
            <a:pPr>
              <a:buNone/>
            </a:pPr>
            <a:r>
              <a:rPr lang="ru-RU" dirty="0" smtClean="0"/>
              <a:t> 1) </a:t>
            </a:r>
            <a:r>
              <a:rPr lang="ru-RU" dirty="0" err="1" smtClean="0"/>
              <a:t>затм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подароч</a:t>
            </a:r>
            <a:r>
              <a:rPr lang="ru-RU" dirty="0" smtClean="0"/>
              <a:t>..к</a:t>
            </a:r>
          </a:p>
          <a:p>
            <a:pPr>
              <a:buNone/>
            </a:pPr>
            <a:r>
              <a:rPr lang="ru-RU" dirty="0" smtClean="0"/>
              <a:t> 2) </a:t>
            </a:r>
            <a:r>
              <a:rPr lang="ru-RU" dirty="0" err="1" smtClean="0"/>
              <a:t>усидч</a:t>
            </a:r>
            <a:r>
              <a:rPr lang="ru-RU" dirty="0" smtClean="0"/>
              <a:t>..вый, </a:t>
            </a:r>
            <a:r>
              <a:rPr lang="ru-RU" dirty="0" err="1" smtClean="0"/>
              <a:t>ненавид</a:t>
            </a:r>
            <a:r>
              <a:rPr lang="ru-RU" dirty="0" smtClean="0"/>
              <a:t>..ли</a:t>
            </a:r>
          </a:p>
          <a:p>
            <a:pPr>
              <a:buNone/>
            </a:pPr>
            <a:r>
              <a:rPr lang="ru-RU" dirty="0" smtClean="0"/>
              <a:t> 3) </a:t>
            </a:r>
            <a:r>
              <a:rPr lang="ru-RU" dirty="0" err="1" smtClean="0"/>
              <a:t>аплодир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издавн</a:t>
            </a:r>
            <a:r>
              <a:rPr lang="ru-RU" dirty="0" smtClean="0"/>
              <a:t>..</a:t>
            </a:r>
          </a:p>
          <a:p>
            <a:pPr>
              <a:buNone/>
            </a:pPr>
            <a:r>
              <a:rPr lang="ru-RU" dirty="0" smtClean="0"/>
              <a:t> 4) </a:t>
            </a:r>
            <a:r>
              <a:rPr lang="ru-RU" dirty="0" err="1" smtClean="0"/>
              <a:t>никел</a:t>
            </a:r>
            <a:r>
              <a:rPr lang="ru-RU" dirty="0" smtClean="0"/>
              <a:t>..вый, наста..</a:t>
            </a:r>
            <a:r>
              <a:rPr lang="ru-RU" dirty="0" err="1" smtClean="0"/>
              <a:t>вать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5) солом..</a:t>
            </a:r>
            <a:r>
              <a:rPr lang="ru-RU" dirty="0" err="1" smtClean="0"/>
              <a:t>нка</a:t>
            </a:r>
            <a:r>
              <a:rPr lang="ru-RU" dirty="0" smtClean="0"/>
              <a:t>, </a:t>
            </a:r>
            <a:r>
              <a:rPr lang="ru-RU" dirty="0" err="1" smtClean="0"/>
              <a:t>разборч</a:t>
            </a:r>
            <a:r>
              <a:rPr lang="ru-RU" dirty="0" smtClean="0"/>
              <a:t>..вый </a:t>
            </a:r>
          </a:p>
          <a:p>
            <a:pPr>
              <a:buNone/>
            </a:pPr>
            <a:r>
              <a:rPr lang="ru-RU" dirty="0" smtClean="0"/>
              <a:t>Ответ: ___________________________.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Задание </a:t>
            </a:r>
            <a:r>
              <a:rPr lang="ru-RU" sz="3600" b="1" dirty="0" smtClean="0">
                <a:solidFill>
                  <a:schemeClr val="tx1"/>
                </a:solidFill>
              </a:rPr>
              <a:t>11. </a:t>
            </a:r>
            <a:r>
              <a:rPr lang="ru-RU" sz="3600" b="1" dirty="0" smtClean="0">
                <a:solidFill>
                  <a:schemeClr val="tx1"/>
                </a:solidFill>
              </a:rPr>
              <a:t>(Правописание суффиксов различных частей речи (кроме -Н-/-НН-))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Расставьте знаки препинания. Укажите предложения, в которых нужно поставить ОДНУ запятую. Запишите номера этих предложений. </a:t>
            </a:r>
          </a:p>
          <a:p>
            <a:pPr marL="514350" indent="-514350">
              <a:buAutoNum type="arabicParenR"/>
            </a:pPr>
            <a:r>
              <a:rPr lang="ru-RU" dirty="0" smtClean="0"/>
              <a:t>Во всём мире любители музыки П.И. Чайковского восхищаются как операми композитора так и его симфоническими произведениями. </a:t>
            </a:r>
          </a:p>
          <a:p>
            <a:pPr marL="514350" indent="-514350">
              <a:buAutoNum type="arabicParenR"/>
            </a:pPr>
            <a:r>
              <a:rPr lang="ru-RU" dirty="0" smtClean="0"/>
              <a:t>2) Точный простой и живописный язык произведений М.М. Пришвина надолго запоминается читателям.</a:t>
            </a:r>
          </a:p>
          <a:p>
            <a:pPr marL="514350" indent="-514350">
              <a:buAutoNum type="arabicParenR"/>
            </a:pPr>
            <a:r>
              <a:rPr lang="ru-RU" dirty="0" smtClean="0"/>
              <a:t> 3) Кое-где при дороге попадается угрюмая ракита или молодая берёзка с мелкими клейкими листьями. </a:t>
            </a:r>
          </a:p>
          <a:p>
            <a:pPr marL="514350" indent="-514350">
              <a:buAutoNum type="arabicParenR"/>
            </a:pPr>
            <a:r>
              <a:rPr lang="ru-RU" dirty="0" smtClean="0"/>
              <a:t>4) В преемственности традиций народных мастеров и верности стилистике древнейшего промысла и содержится секрет успеха и популярности гжельской керамики в наше время. </a:t>
            </a:r>
          </a:p>
          <a:p>
            <a:pPr marL="514350" indent="-514350">
              <a:buAutoNum type="arabicParenR"/>
            </a:pPr>
            <a:r>
              <a:rPr lang="ru-RU" dirty="0" smtClean="0"/>
              <a:t>5) Лес тихо отдыхает от жгучего дневного солнца и степь обдаёт путника накопившимися за день цветочными запахами. </a:t>
            </a:r>
          </a:p>
          <a:p>
            <a:pPr marL="514350" indent="-514350">
              <a:buNone/>
            </a:pPr>
            <a:r>
              <a:rPr lang="ru-RU" dirty="0" smtClean="0"/>
              <a:t>Ответ: ___________________________.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200" b="1" dirty="0" smtClean="0">
                <a:solidFill>
                  <a:schemeClr val="tx1"/>
                </a:solidFill>
              </a:rPr>
              <a:t>Задание </a:t>
            </a:r>
            <a:r>
              <a:rPr lang="ru-RU" sz="2200" b="1" dirty="0" smtClean="0">
                <a:solidFill>
                  <a:schemeClr val="tx1"/>
                </a:solidFill>
              </a:rPr>
              <a:t>16. (Знаки </a:t>
            </a:r>
            <a:r>
              <a:rPr lang="ru-RU" sz="2200" b="1" dirty="0" smtClean="0">
                <a:solidFill>
                  <a:schemeClr val="tx1"/>
                </a:solidFill>
              </a:rPr>
              <a:t>препинания в простом осложненном предложении (с однородными членами). Пунктуация в сложносочиненном предложении и простом предложении с однородными членами)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19256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Укажите варианты ответов, в которых в обоих словах одного ряда пропущена одна и та же буква. Запишите номера ответов. </a:t>
            </a:r>
          </a:p>
          <a:p>
            <a:pPr marL="514350" indent="-514350">
              <a:buNone/>
            </a:pPr>
            <a:r>
              <a:rPr lang="ru-RU" dirty="0" smtClean="0"/>
              <a:t>1) </a:t>
            </a:r>
            <a:r>
              <a:rPr lang="ru-RU" dirty="0" err="1" smtClean="0"/>
              <a:t>намаж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накле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2) </a:t>
            </a:r>
            <a:r>
              <a:rPr lang="ru-RU" dirty="0" err="1" smtClean="0"/>
              <a:t>рассмотр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оконч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3) </a:t>
            </a:r>
            <a:r>
              <a:rPr lang="ru-RU" dirty="0" err="1" smtClean="0"/>
              <a:t>подремл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определя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4) </a:t>
            </a:r>
            <a:r>
              <a:rPr lang="ru-RU" dirty="0" err="1" smtClean="0"/>
              <a:t>подпрыгн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невид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r>
              <a:rPr lang="ru-RU" dirty="0" smtClean="0"/>
              <a:t>5) кол..</a:t>
            </a:r>
            <a:r>
              <a:rPr lang="ru-RU" dirty="0" err="1" smtClean="0"/>
              <a:t>щийся</a:t>
            </a:r>
            <a:r>
              <a:rPr lang="ru-RU" dirty="0" smtClean="0"/>
              <a:t> (предмет), (льды) та..т </a:t>
            </a:r>
          </a:p>
          <a:p>
            <a:pPr marL="514350" indent="-514350">
              <a:buNone/>
            </a:pPr>
            <a:r>
              <a:rPr lang="ru-RU" dirty="0" smtClean="0"/>
              <a:t>Ответ: ___________________________.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Задание </a:t>
            </a:r>
            <a:r>
              <a:rPr lang="ru-RU" sz="3600" b="1" dirty="0" smtClean="0">
                <a:solidFill>
                  <a:schemeClr val="tx1"/>
                </a:solidFill>
              </a:rPr>
              <a:t>12. </a:t>
            </a:r>
            <a:r>
              <a:rPr lang="ru-RU" sz="3600" b="1" dirty="0" smtClean="0">
                <a:solidFill>
                  <a:schemeClr val="tx1"/>
                </a:solidFill>
              </a:rPr>
              <a:t>(Правописание личных окончаний глаголов и суффиксов причастий)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1068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Объекты контроля в ЕГЭ по русскому языку 2022 г. : </vt:lpstr>
      <vt:lpstr>Объекты контроля в ЕГЭ по русскому языку 2022 г. : </vt:lpstr>
      <vt:lpstr>Объекты контроля в ЕГЭ по русскому языку 2022 г. : </vt:lpstr>
      <vt:lpstr>Объекты контроля в ЕГЭ по русскому языку 2022 г. : </vt:lpstr>
      <vt:lpstr>Слайд 6</vt:lpstr>
      <vt:lpstr> Задание 11. (Правописание суффиксов различных частей речи (кроме -Н-/-НН-)) </vt:lpstr>
      <vt:lpstr>  Задание 16. (Знаки препинания в простом осложненном предложении (с однородными членами). Пунктуация в сложносочиненном предложении и простом предложении с однородными членами) </vt:lpstr>
      <vt:lpstr>Задание 12. (Правописание личных окончаний глаголов и суффиксов причастий)</vt:lpstr>
      <vt:lpstr>Задание 23. (Функционально-смысловые типы речи)</vt:lpstr>
      <vt:lpstr>Задание 21. (Пунктуационный анализ)</vt:lpstr>
      <vt:lpstr>  Задание 17. Знаки препинания в предложении с обособленными членами (определениями, обстоятельствами, приложениями, дополнениями) </vt:lpstr>
      <vt:lpstr>  Задание 18. Знаки препинания в предложениях со словами и конструкциями, грамматически не связанными с членами предложения </vt:lpstr>
      <vt:lpstr>  Успешно освоенные умения, навыки, виды деятельности (в среднем выполнены более чем  70-80% участников ЕГЭ)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28</cp:revision>
  <dcterms:created xsi:type="dcterms:W3CDTF">2022-12-15T15:25:03Z</dcterms:created>
  <dcterms:modified xsi:type="dcterms:W3CDTF">2022-12-15T18:33:15Z</dcterms:modified>
</cp:coreProperties>
</file>