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9" r:id="rId4"/>
    <p:sldId id="284" r:id="rId5"/>
    <p:sldId id="270" r:id="rId6"/>
    <p:sldId id="269" r:id="rId7"/>
    <p:sldId id="277" r:id="rId8"/>
    <p:sldId id="279" r:id="rId9"/>
    <p:sldId id="280" r:id="rId10"/>
    <p:sldId id="281" r:id="rId11"/>
    <p:sldId id="285" r:id="rId12"/>
    <p:sldId id="286" r:id="rId13"/>
    <p:sldId id="27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00C64-786C-4F60-91EB-A446A116335F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3267-3F42-460E-8BF8-4BDED4143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568952" cy="581155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Дополнительные образовательные программы по художественно-эстетическому развитию</a:t>
            </a:r>
            <a:r>
              <a:rPr lang="ru-RU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latin typeface="+mn-lt"/>
                <a:ea typeface="+mn-ea"/>
                <a:cs typeface="+mn-cs"/>
              </a:rPr>
              <a:t/>
            </a:r>
            <a:br>
              <a:rPr lang="ru-RU" sz="3600" b="1" dirty="0"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latin typeface="+mn-lt"/>
                <a:ea typeface="+mn-ea"/>
                <a:cs typeface="+mn-cs"/>
              </a:rPr>
              <a:t>               </a:t>
            </a:r>
            <a:r>
              <a:rPr lang="ru-RU" sz="16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Мешкова</a:t>
            </a:r>
            <a: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О.Ю., старший воспитатель</a:t>
            </a:r>
            <a:b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МБДОУ ДС №5 «Умка»</a:t>
            </a:r>
            <a:endParaRPr lang="ru-RU" sz="36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lotip_ds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4786322"/>
            <a:ext cx="1645924" cy="1645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968" y="764704"/>
            <a:ext cx="7173440" cy="7200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Направления в работе</a:t>
            </a: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556792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1. Формирование </a:t>
            </a:r>
            <a:r>
              <a:rPr lang="ru-RU" sz="2000" dirty="0"/>
              <a:t>восприятия детьми музыкального искусства через осознание его драматургии, подводить детей к тонкому чувствованию музыки, умению передавать в жестах, движениях, манерах эпоху создания музыки, ее стиль.</a:t>
            </a:r>
          </a:p>
          <a:p>
            <a:pPr lvl="0"/>
            <a:r>
              <a:rPr lang="ru-RU" sz="2000" dirty="0" smtClean="0"/>
              <a:t>2. Выполнение </a:t>
            </a:r>
            <a:r>
              <a:rPr lang="ru-RU" sz="2000" dirty="0"/>
              <a:t>детьми творческих заданий, использование знакомых .-танцевальных элементов в различных сочетаниях, создание новых танцевальных «па».</a:t>
            </a:r>
          </a:p>
          <a:p>
            <a:pPr lvl="0"/>
            <a:r>
              <a:rPr lang="ru-RU" sz="2000" dirty="0" smtClean="0"/>
              <a:t>3.Совершенствование </a:t>
            </a:r>
            <a:r>
              <a:rPr lang="ru-RU" sz="2000" dirty="0"/>
              <a:t>навыков основных движений, выполняемых на музыку различных музыкальных размеров: 2/4, 3/4, 4/4, 3/8, 6/8, 12/8 (разные виды ходьбы, бега, подскоков, топающего шага, мягкой пружинной ходьбы).</a:t>
            </a:r>
          </a:p>
          <a:p>
            <a:r>
              <a:rPr lang="ru-RU" sz="2000" dirty="0"/>
              <a:t>4. Самостоятельное решение задач пространственного ориентирования</a:t>
            </a:r>
            <a:br>
              <a:rPr lang="ru-RU" sz="2000" dirty="0"/>
            </a:br>
            <a:r>
              <a:rPr lang="ru-RU" sz="2000" dirty="0"/>
              <a:t>в танцах, играх, упражнениях (колонны, шеренги, диагональ, концентрические</a:t>
            </a:r>
            <a:br>
              <a:rPr lang="ru-RU" sz="2000" dirty="0"/>
            </a:br>
            <a:r>
              <a:rPr lang="ru-RU" sz="2000" dirty="0"/>
              <a:t>круги, пары, тройки, цепочки, хороводы).</a:t>
            </a:r>
          </a:p>
        </p:txBody>
      </p:sp>
    </p:spTree>
    <p:extLst>
      <p:ext uri="{BB962C8B-B14F-4D97-AF65-F5344CB8AC3E}">
        <p14:creationId xmlns:p14="http://schemas.microsoft.com/office/powerpoint/2010/main" val="12283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968" y="764704"/>
            <a:ext cx="7173440" cy="72007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IV </a:t>
            </a:r>
            <a:r>
              <a:rPr lang="ru-RU" sz="2400" b="1" dirty="0" smtClean="0"/>
              <a:t>раздел</a:t>
            </a: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556792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/>
              <a:t>Основная задача в работе с детьми седьмого года жизни </a:t>
            </a:r>
            <a:r>
              <a:rPr lang="ru-RU" sz="2400" b="1" dirty="0"/>
              <a:t>(подготовительная к школе группа</a:t>
            </a:r>
            <a:r>
              <a:rPr lang="ru-RU" sz="2400" b="1" dirty="0" smtClean="0"/>
              <a:t>):</a:t>
            </a:r>
            <a:r>
              <a:rPr lang="ru-RU" sz="2400" b="1" dirty="0"/>
              <a:t> </a:t>
            </a:r>
            <a:r>
              <a:rPr lang="ru-RU" sz="2400" dirty="0"/>
              <a:t>привить детям любовь и </a:t>
            </a:r>
            <a:r>
              <a:rPr lang="ru-RU" sz="2400" i="1" dirty="0"/>
              <a:t>желание</a:t>
            </a:r>
            <a:r>
              <a:rPr lang="ru-RU" sz="2400" dirty="0"/>
              <a:t> </a:t>
            </a:r>
            <a:r>
              <a:rPr lang="ru-RU" sz="2400" i="1" dirty="0"/>
              <a:t>к познанию музыкальной драматургии</a:t>
            </a:r>
            <a:r>
              <a:rPr lang="ru-RU" sz="2400" dirty="0"/>
              <a:t>, сформировать у них необходимые навыки в ритмопластике для наиболее полной передачи в движениях содержания музыкального произведения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4478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-99391"/>
            <a:ext cx="7272808" cy="11521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Темы репертуара</a:t>
            </a: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5212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Характер музыки, средства музыкальной выразительности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Музыкальная форма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Комплексы ритмической гимнастики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Танцевальные композиции, игры и упражнения с предметами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Историко-бытовой танец , парные композиции , элементы бального , народного и современного танца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Игровое танцевальное творчество. Инсценирование песен. Постановка ритмопластических спектаклей 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12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96944" cy="7200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Репертуар</a:t>
            </a: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3182" y="1368738"/>
            <a:ext cx="8319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6891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 для младшей группы</a:t>
            </a:r>
          </a:p>
          <a:p>
            <a:pPr marL="342900" marR="16891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 для средней группы</a:t>
            </a:r>
          </a:p>
          <a:p>
            <a:pPr marL="342900" marR="16891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 для старшей группы</a:t>
            </a:r>
          </a:p>
          <a:p>
            <a:pPr marL="342900" marR="16891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 для подготовительной группы</a:t>
            </a:r>
            <a:endParaRPr lang="ru-RU" sz="20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9"/>
            <a:ext cx="9144000" cy="280831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Times New Roman" pitchFamily="18" charset="0"/>
              </a:rPr>
              <a:t>Спасибо за внимание!</a:t>
            </a:r>
            <a:endParaRPr lang="ru-RU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Times New Roman" pitchFamily="18" charset="0"/>
            </a:endParaRPr>
          </a:p>
        </p:txBody>
      </p:sp>
      <p:pic>
        <p:nvPicPr>
          <p:cNvPr id="5" name="Рисунок 4" descr="lotip_ds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3828" y="3212976"/>
            <a:ext cx="3096344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260648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8868" y="364932"/>
            <a:ext cx="867762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Парциальная программа</a:t>
            </a:r>
          </a:p>
          <a:p>
            <a:pPr algn="ctr">
              <a:spcAft>
                <a:spcPts val="225"/>
              </a:spcAft>
            </a:pP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«В мире музыкальной драматургии»</a:t>
            </a:r>
          </a:p>
          <a:p>
            <a:pPr algn="ctr">
              <a:spcAft>
                <a:spcPts val="225"/>
              </a:spcAft>
            </a:pPr>
            <a:r>
              <a:rPr lang="ru-RU" sz="2000" b="1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ru-RU" sz="20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узыкально-ритмическая деятельность с детьми дошкольного возраста </a:t>
            </a:r>
            <a:r>
              <a:rPr lang="ru-RU" sz="2400" dirty="0" err="1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Т.Ф.Коренева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124" y="1831176"/>
            <a:ext cx="8677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/>
              <a:t>Цель программы - </a:t>
            </a:r>
            <a:r>
              <a:rPr lang="ru-RU" sz="2000" dirty="0" smtClean="0"/>
              <a:t>сформировать активное  </a:t>
            </a:r>
            <a:r>
              <a:rPr lang="ru-RU" sz="2000" dirty="0"/>
              <a:t>восприятие музыкального искусства через осознание драматургии музыкального произведения, воспитать интерес и желание к передаче музыкальных образов средствами </a:t>
            </a:r>
            <a:r>
              <a:rPr lang="ru-RU" sz="2000" dirty="0" smtClean="0"/>
              <a:t>ритмопластики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96952"/>
            <a:ext cx="2664296" cy="3965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26126" y="-26478"/>
            <a:ext cx="91440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9552" y="40466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836712"/>
            <a:ext cx="8176422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25"/>
              </a:spcAft>
            </a:pPr>
            <a:r>
              <a:rPr lang="ru-RU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. Развивать </a:t>
            </a: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основы музыкальной культуры.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225"/>
              </a:spcAft>
            </a:pP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. Развивать </a:t>
            </a: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музыкальность, способствовать становлению музыкально-эстетического сознания через воспитание способности чувствовать, эстетически переживать музыку в движениях.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5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Учить детей воспринимать развитие музыкальных образов, передавать их в движениях, согласовывая эти движения с характером музыки, средствами музыкальной выразительности,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5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Развивать музыкальные способности (эмоциональную отзывчивость </a:t>
            </a:r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на музыку</a:t>
            </a: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слуховые представления, музыкально-ритмические чувства).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225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Учить определять музыкальные жанры (танец, марш, песня), виды ритмики (танец, игра, упражнение), понимать простейшие музыкальные понятия (высокие и низкие звуки; быстрый, средний, медленный темп; громкая, умеренно-громкая, тихая музыка и т.д.).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6.  Учить </a:t>
            </a: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изменять движения и направления движения </a:t>
            </a:r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в соответствии с формой </a:t>
            </a:r>
            <a:r>
              <a:rPr lang="ru-RU" sz="2000" dirty="0">
                <a:solidFill>
                  <a:srgbClr val="0A0A0A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музыкального </a:t>
            </a:r>
            <a:r>
              <a:rPr lang="ru-RU" sz="2000" dirty="0" smtClean="0">
                <a:solidFill>
                  <a:srgbClr val="0A0A0A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произведения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5536" y="242781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1408892"/>
            <a:ext cx="8032406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25"/>
              </a:spcAft>
              <a:buFontTx/>
              <a:buChar char="-"/>
            </a:pPr>
            <a:r>
              <a:rPr lang="ru-RU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узыкальный вкус; музыкально-культурный кругозор личности;</a:t>
            </a:r>
          </a:p>
          <a:p>
            <a:pPr marL="285750" indent="-285750">
              <a:spcAft>
                <a:spcPts val="225"/>
              </a:spcAft>
              <a:buFontTx/>
              <a:buChar char="-"/>
            </a:pPr>
            <a:r>
              <a:rPr lang="ru-RU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редставления о том, что основу ритмики составляет музыка, а движения используются как средство более глубокого её восприятия и понимания, совершенствующие умение слушать;</a:t>
            </a:r>
          </a:p>
          <a:p>
            <a:pPr marL="285750" indent="-285750">
              <a:spcAft>
                <a:spcPts val="225"/>
              </a:spcAft>
              <a:buFontTx/>
              <a:buChar char="-"/>
            </a:pPr>
            <a:r>
              <a:rPr lang="ru-RU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мения и способности воплощать художественные образы при помощи выразительных движений; ощущать гармоничную слитность своих движений с музыкой; действовать с воображаемыми предметами; воспроизводить музыкальные образы с помощью мимики и жестов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75656" y="672541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Структура</a:t>
            </a: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программы: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101" y="1318874"/>
            <a:ext cx="7316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019300" y="1509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019300" y="1057263"/>
            <a:ext cx="2167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124745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070" indent="44894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3353" y="1663245"/>
            <a:ext cx="8136902" cy="344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25"/>
              </a:spcAft>
            </a:pPr>
            <a:r>
              <a:rPr lang="ru-RU" sz="2400" b="1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раздел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225"/>
              </a:spcAft>
            </a:pPr>
            <a:r>
              <a:rPr lang="ru-RU" sz="24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Основная задача в работе с детьми четвертого года жизни </a:t>
            </a:r>
            <a:r>
              <a:rPr lang="ru-RU" sz="2400" b="1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(младшая группа) </a:t>
            </a:r>
            <a:r>
              <a:rPr lang="ru-RU" sz="2400" b="1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совершенствовать </a:t>
            </a:r>
            <a:r>
              <a:rPr lang="ru-RU" sz="2400" dirty="0">
                <a:solidFill>
                  <a:srgbClr val="0A0A0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процесс восприятия музыки через обучение основным движениям и танцевальным элементам. К концу учебного года дети должны двигаться в соответствии с характером музыкального произведения, начинать и заканчивать движение вместе с музыкой, ощущая радость от движения под музыку.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792" y="47667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Направления в работе: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96752"/>
            <a:ext cx="8424936" cy="418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Формирование эмоциональной отзывчивости на музыку, желания двигаться в соответствии с ее характером.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Формирование пространственных ориентировок, умения двигаться по одному, парами, врассыпную, друг за другом.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Исполнение основных движений под музыку, изменение их в зависимости от смены музыкальных образов, темпа, регистровой окраски (ходьба, бег, прямой галоп, топающий шаг).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Освоение несложных танцевальных элементов по одному (по показу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в парах («пружинки», «прыжки», «носочек», «пяточка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притопы»,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топотушки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движения руками).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968" y="764704"/>
            <a:ext cx="7173440" cy="7200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II раздел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988840"/>
            <a:ext cx="756084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/>
              <a:t>Основная задача в работе с детьми пятого года жизни </a:t>
            </a:r>
            <a:r>
              <a:rPr lang="ru-RU" sz="2400" b="1" dirty="0"/>
              <a:t>(средняя группа</a:t>
            </a:r>
            <a:r>
              <a:rPr lang="ru-RU" sz="2400" b="1" dirty="0" smtClean="0"/>
              <a:t>):</a:t>
            </a:r>
            <a:r>
              <a:rPr lang="ru-RU" sz="2400" b="1" dirty="0"/>
              <a:t> </a:t>
            </a:r>
            <a:r>
              <a:rPr lang="ru-RU" sz="2400" dirty="0"/>
              <a:t>научить детей ощущать себя, свои движения в слиянии с музыкой, «петь музыку телом»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968" y="980728"/>
            <a:ext cx="7173440" cy="504056"/>
          </a:xfrm>
        </p:spPr>
        <p:txBody>
          <a:bodyPr>
            <a:noAutofit/>
          </a:bodyPr>
          <a:lstStyle/>
          <a:p>
            <a:r>
              <a:rPr lang="ru-RU" sz="2400" b="1" dirty="0"/>
              <a:t>Направления в работе: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181" y="1639645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1.Совершенствование </a:t>
            </a:r>
            <a:r>
              <a:rPr lang="ru-RU" sz="2400" dirty="0"/>
              <a:t>музыкального восприятия. Учить вслушиваться в мелодию, запоминать ее, двигаться, напевая про себя, следовать за развертывающимся содержанием музыки, чувствовать логическое завершение музыкальной мысли (устремление к тонике).</a:t>
            </a:r>
          </a:p>
          <a:p>
            <a:pPr lvl="0"/>
            <a:r>
              <a:rPr lang="ru-RU" sz="2400" dirty="0" smtClean="0"/>
              <a:t>2.Совершенствование </a:t>
            </a:r>
            <a:r>
              <a:rPr lang="ru-RU" sz="2400" dirty="0"/>
              <a:t>качества исполняемых основных движений: культура движения, пластика, музыкальность (ходьба, бег, подскоки, высокий шаг, топающий шаг, прямой галоп).</a:t>
            </a:r>
          </a:p>
          <a:p>
            <a:r>
              <a:rPr lang="ru-RU" sz="2400" dirty="0"/>
              <a:t>3.Обучение танцевальным движениям: простым, сложным (сложнопараллельным и </a:t>
            </a:r>
            <a:r>
              <a:rPr lang="ru-RU" sz="2400" dirty="0" err="1"/>
              <a:t>сложнопоследовательным</a:t>
            </a:r>
            <a:r>
              <a:rPr lang="ru-RU" sz="2400" dirty="0"/>
              <a:t>).</a:t>
            </a:r>
          </a:p>
          <a:p>
            <a:r>
              <a:rPr lang="ru-RU" sz="2400" dirty="0"/>
              <a:t>4. Совершенствование пространственных ориентировок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968" y="764704"/>
            <a:ext cx="7173440" cy="7200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II</a:t>
            </a:r>
            <a:r>
              <a:rPr lang="en-US" sz="2400" b="1" dirty="0" smtClean="0"/>
              <a:t>I</a:t>
            </a:r>
            <a:r>
              <a:rPr lang="ru-RU" sz="2400" b="1" dirty="0" smtClean="0"/>
              <a:t> </a:t>
            </a:r>
            <a:r>
              <a:rPr lang="ru-RU" sz="2400" b="1" dirty="0" smtClean="0"/>
              <a:t>раздел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98884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Основная задача в работе с детьми шестого года жизни </a:t>
            </a:r>
            <a:r>
              <a:rPr lang="ru-RU" sz="2400" b="1" dirty="0"/>
              <a:t>(старшая группа</a:t>
            </a:r>
            <a:r>
              <a:rPr lang="ru-RU" sz="2400" b="1" dirty="0" smtClean="0"/>
              <a:t>)</a:t>
            </a:r>
            <a:r>
              <a:rPr lang="ru-RU" sz="2400" b="1" dirty="0"/>
              <a:t>:</a:t>
            </a:r>
            <a:r>
              <a:rPr lang="ru-RU" sz="2400" b="1" dirty="0"/>
              <a:t> </a:t>
            </a:r>
            <a:r>
              <a:rPr lang="ru-RU" sz="2400" dirty="0"/>
              <a:t>подвести детей к </a:t>
            </a:r>
            <a:r>
              <a:rPr lang="ru-RU" sz="2400" i="1" dirty="0" smtClean="0"/>
              <a:t>творчеству </a:t>
            </a:r>
            <a:r>
              <a:rPr lang="ru-RU" sz="2400" dirty="0" smtClean="0"/>
              <a:t>; к </a:t>
            </a:r>
            <a:r>
              <a:rPr lang="ru-RU" sz="2400" dirty="0"/>
              <a:t>умению выражать свои чувства, вызванные музыкой, самостоятельными композиционными решениями в танцах и играх, включая и основные, и образные, и имитационные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12556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521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Тема Office</vt:lpstr>
      <vt:lpstr> Дополнительные образовательные программы по художественно-эстетическому развитию                   Мешкова О.Ю., старший воспитатель      МБДОУ ДС №5 «Умка»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раздел </vt:lpstr>
      <vt:lpstr>Направления в работе:  </vt:lpstr>
      <vt:lpstr>III раздел </vt:lpstr>
      <vt:lpstr>Направления в работе</vt:lpstr>
      <vt:lpstr>IV раздел</vt:lpstr>
      <vt:lpstr>Темы репертуара</vt:lpstr>
      <vt:lpstr>Репертуар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образовательное учреждение  детский сад №5 «Умка»</dc:title>
  <cp:lastModifiedBy>User2</cp:lastModifiedBy>
  <cp:revision>94</cp:revision>
  <cp:lastPrinted>2022-09-28T13:34:10Z</cp:lastPrinted>
  <dcterms:modified xsi:type="dcterms:W3CDTF">2022-09-28T13:45:42Z</dcterms:modified>
</cp:coreProperties>
</file>