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4" r:id="rId1"/>
  </p:sldMasterIdLst>
  <p:notesMasterIdLst>
    <p:notesMasterId r:id="rId54"/>
  </p:notesMasterIdLst>
  <p:sldIdLst>
    <p:sldId id="256" r:id="rId2"/>
    <p:sldId id="436" r:id="rId3"/>
    <p:sldId id="437" r:id="rId4"/>
    <p:sldId id="438" r:id="rId5"/>
    <p:sldId id="440" r:id="rId6"/>
    <p:sldId id="441" r:id="rId7"/>
    <p:sldId id="442" r:id="rId8"/>
    <p:sldId id="443" r:id="rId9"/>
    <p:sldId id="46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61" r:id="rId22"/>
    <p:sldId id="462" r:id="rId23"/>
    <p:sldId id="463" r:id="rId24"/>
    <p:sldId id="412" r:id="rId25"/>
    <p:sldId id="312" r:id="rId26"/>
    <p:sldId id="413" r:id="rId27"/>
    <p:sldId id="415" r:id="rId28"/>
    <p:sldId id="314" r:id="rId29"/>
    <p:sldId id="416" r:id="rId30"/>
    <p:sldId id="423" r:id="rId31"/>
    <p:sldId id="424" r:id="rId32"/>
    <p:sldId id="425" r:id="rId33"/>
    <p:sldId id="465" r:id="rId34"/>
    <p:sldId id="428" r:id="rId35"/>
    <p:sldId id="429" r:id="rId36"/>
    <p:sldId id="430" r:id="rId37"/>
    <p:sldId id="431" r:id="rId38"/>
    <p:sldId id="432" r:id="rId39"/>
    <p:sldId id="433" r:id="rId40"/>
    <p:sldId id="466" r:id="rId41"/>
    <p:sldId id="468" r:id="rId42"/>
    <p:sldId id="467" r:id="rId43"/>
    <p:sldId id="469" r:id="rId44"/>
    <p:sldId id="470" r:id="rId45"/>
    <p:sldId id="471" r:id="rId46"/>
    <p:sldId id="434" r:id="rId47"/>
    <p:sldId id="435" r:id="rId48"/>
    <p:sldId id="311" r:id="rId49"/>
    <p:sldId id="422" r:id="rId50"/>
    <p:sldId id="418" r:id="rId51"/>
    <p:sldId id="419" r:id="rId52"/>
    <p:sldId id="370" r:id="rId5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0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916B-0962-4D7E-9181-67854962FCF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23768-1CAE-4D5F-9366-3745D21D2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23768-1CAE-4D5F-9366-3745D21D22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5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6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0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82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0971" y="2053732"/>
            <a:ext cx="3527108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12979" y="2196084"/>
            <a:ext cx="3970019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6935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25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585"/>
              </a:lnSpc>
            </a:pPr>
            <a:r>
              <a:rPr lang="ru-RU" spc="11" smtClean="0"/>
              <a:t>©</a:t>
            </a:r>
            <a:r>
              <a:rPr lang="ru-RU" spc="23" smtClean="0"/>
              <a:t> </a:t>
            </a:r>
            <a:r>
              <a:rPr lang="ru-RU" smtClean="0"/>
              <a:t>АО</a:t>
            </a:r>
            <a:r>
              <a:rPr lang="ru-RU" spc="-4" smtClean="0"/>
              <a:t> </a:t>
            </a:r>
            <a:r>
              <a:rPr lang="ru-RU" smtClean="0"/>
              <a:t>«Издательство</a:t>
            </a:r>
            <a:r>
              <a:rPr lang="ru-RU" spc="15" smtClean="0"/>
              <a:t> </a:t>
            </a:r>
            <a:r>
              <a:rPr lang="ru-RU" spc="4" smtClean="0"/>
              <a:t>"Просвещение"»,</a:t>
            </a:r>
            <a:r>
              <a:rPr lang="ru-RU" spc="-4" smtClean="0"/>
              <a:t> </a:t>
            </a:r>
            <a:r>
              <a:rPr lang="ru-RU" spc="-8" smtClean="0"/>
              <a:t>2021</a:t>
            </a:r>
            <a:endParaRPr lang="ru-RU" spc="-8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1439">
              <a:lnSpc>
                <a:spcPts val="930"/>
              </a:lnSpc>
            </a:pPr>
            <a:fld id="{81D60167-4931-47E6-BA6A-407CBD079E47}" type="slidenum">
              <a:rPr lang="ru-RU" smtClean="0"/>
              <a:pPr marL="81439">
                <a:lnSpc>
                  <a:spcPts val="93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22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4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7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9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3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6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7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1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0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8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jp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622664" cy="31283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BankGothic RUSS" pitchFamily="34" charset="0"/>
              </a:rPr>
              <a:t>«</a:t>
            </a:r>
            <a:r>
              <a:rPr lang="ru-RU" sz="2800" dirty="0">
                <a:latin typeface="BankGothic RUSS" pitchFamily="34" charset="0"/>
              </a:rPr>
              <a:t>Содержательный анализ выполнения обучающимися заданий контрольно-измерительных материалов ГИА в форме </a:t>
            </a:r>
            <a:r>
              <a:rPr lang="ru-RU" sz="2800" dirty="0" smtClean="0">
                <a:latin typeface="BankGothic RUSS" pitchFamily="34" charset="0"/>
              </a:rPr>
              <a:t>ОГЭ И </a:t>
            </a:r>
            <a:r>
              <a:rPr lang="ru-RU" sz="2800" dirty="0" smtClean="0">
                <a:latin typeface="BankGothic RUSS" pitchFamily="34" charset="0"/>
              </a:rPr>
              <a:t>ЕГЭ </a:t>
            </a:r>
            <a:r>
              <a:rPr lang="ru-RU" sz="2800" dirty="0">
                <a:latin typeface="BankGothic RUSS" pitchFamily="34" charset="0"/>
              </a:rPr>
              <a:t>по </a:t>
            </a:r>
            <a:r>
              <a:rPr lang="ru-RU" sz="2800" dirty="0" smtClean="0">
                <a:latin typeface="BankGothic RUSS" pitchFamily="34" charset="0"/>
              </a:rPr>
              <a:t>биологии</a:t>
            </a:r>
            <a:r>
              <a:rPr lang="ru-RU" sz="2800" dirty="0">
                <a:latin typeface="BankGothic RUSS" pitchFamily="34" charset="0"/>
              </a:rPr>
              <a:t>   в 2022 году, выявление типичных затруднений в освоении обучающимися элементов содержания, умений и видов деятельности</a:t>
            </a:r>
            <a:r>
              <a:rPr lang="ru-RU" sz="2800" dirty="0" smtClean="0">
                <a:latin typeface="BankGothic RUSS" pitchFamily="34" charset="0"/>
              </a:rPr>
              <a:t>»</a:t>
            </a:r>
            <a:endParaRPr lang="ru-RU" sz="2800" dirty="0">
              <a:latin typeface="BankGothic RUS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501008"/>
            <a:ext cx="4267165" cy="2773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85211" y="5404484"/>
            <a:ext cx="3178969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ответ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</a:t>
            </a:r>
            <a:r>
              <a:rPr sz="1200" b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слова или словосочетания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5211" y="5585079"/>
            <a:ext cx="142684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оценивается</a:t>
            </a:r>
            <a:r>
              <a:rPr sz="1200" b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5119" y="1428369"/>
            <a:ext cx="609838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latin typeface="Calibri"/>
                <a:cs typeface="Calibri"/>
              </a:rPr>
              <a:t>Знать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признаки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биологических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объектов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на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разных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уровнях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организации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живого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96942" y="428135"/>
            <a:ext cx="6984321" cy="671338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371951" algn="l"/>
                <a:tab pos="691039" algn="l"/>
                <a:tab pos="2671763" algn="l"/>
              </a:tabLst>
            </a:pPr>
            <a:r>
              <a:rPr b="0" dirty="0">
                <a:latin typeface="Times New Roman"/>
                <a:cs typeface="Times New Roman"/>
              </a:rPr>
              <a:t>	</a:t>
            </a:r>
            <a:r>
              <a:rPr spc="-4" dirty="0"/>
              <a:t>Задание</a:t>
            </a:r>
            <a:r>
              <a:rPr spc="8" dirty="0"/>
              <a:t> </a:t>
            </a:r>
            <a:r>
              <a:rPr spc="-4" dirty="0"/>
              <a:t>части</a:t>
            </a:r>
            <a:r>
              <a:rPr spc="8" dirty="0"/>
              <a:t> </a:t>
            </a:r>
            <a:r>
              <a:rPr dirty="0"/>
              <a:t>1	</a:t>
            </a:r>
            <a:r>
              <a:rPr spc="-4" dirty="0"/>
              <a:t>линии</a:t>
            </a:r>
            <a:r>
              <a:rPr spc="-45" dirty="0"/>
              <a:t> </a:t>
            </a:r>
            <a:r>
              <a:rPr dirty="0"/>
              <a:t>1</a:t>
            </a:r>
          </a:p>
        </p:txBody>
      </p:sp>
      <p:sp>
        <p:nvSpPr>
          <p:cNvPr id="7" name="object 7"/>
          <p:cNvSpPr/>
          <p:nvPr/>
        </p:nvSpPr>
        <p:spPr>
          <a:xfrm>
            <a:off x="5035187" y="2029364"/>
            <a:ext cx="3977640" cy="2562701"/>
          </a:xfrm>
          <a:custGeom>
            <a:avLst/>
            <a:gdLst/>
            <a:ahLst/>
            <a:cxnLst/>
            <a:rect l="l" t="t" r="r" b="b"/>
            <a:pathLst>
              <a:path w="5303520" h="3416935">
                <a:moveTo>
                  <a:pt x="0" y="0"/>
                </a:moveTo>
                <a:lnTo>
                  <a:pt x="5303302" y="0"/>
                </a:lnTo>
                <a:lnTo>
                  <a:pt x="5303302" y="3416320"/>
                </a:lnTo>
                <a:lnTo>
                  <a:pt x="0" y="341632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5103768" y="2045590"/>
            <a:ext cx="3774281" cy="249542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2424" indent="-342424">
              <a:lnSpc>
                <a:spcPts val="1594"/>
              </a:lnSpc>
              <a:spcBef>
                <a:spcPts val="75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94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Рассматриваем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детали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рисунка.</a:t>
            </a:r>
            <a:endParaRPr sz="1350">
              <a:latin typeface="Calibri"/>
              <a:cs typeface="Calibri"/>
            </a:endParaRPr>
          </a:p>
          <a:p>
            <a:pPr marL="342424" marR="3810" indent="-342424">
              <a:lnSpc>
                <a:spcPct val="101099"/>
              </a:lnSpc>
              <a:spcBef>
                <a:spcPts val="19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Вспоминаем перечень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свойств </a:t>
            </a:r>
            <a:r>
              <a:rPr sz="1350" spc="-4" dirty="0">
                <a:latin typeface="Calibri"/>
                <a:cs typeface="Calibri"/>
              </a:rPr>
              <a:t>живого,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который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изучали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теме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«Биология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как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наука».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83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</a:t>
            </a:r>
            <a:r>
              <a:rPr sz="1350" spc="307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название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наиболее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подходящего</a:t>
            </a:r>
            <a:endParaRPr sz="1350">
              <a:latin typeface="Calibri"/>
              <a:cs typeface="Calibri"/>
            </a:endParaRPr>
          </a:p>
          <a:p>
            <a:pPr marL="342900">
              <a:lnSpc>
                <a:spcPts val="1594"/>
              </a:lnSpc>
              <a:spcBef>
                <a:spcPts val="34"/>
              </a:spcBef>
            </a:pPr>
            <a:r>
              <a:rPr sz="1350" dirty="0">
                <a:latin typeface="Calibri"/>
                <a:cs typeface="Calibri"/>
              </a:rPr>
              <a:t>свойства.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94"/>
              </a:lnSpc>
              <a:buAutoNum type="arabicPeriod" startAt="5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Проверяем, относится ли данное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свойство к</a:t>
            </a:r>
            <a:endParaRPr sz="1350">
              <a:latin typeface="Calibri"/>
              <a:cs typeface="Calibri"/>
            </a:endParaRPr>
          </a:p>
          <a:p>
            <a:pPr marL="342900" marR="220980">
              <a:lnSpc>
                <a:spcPct val="99400"/>
              </a:lnSpc>
              <a:spcBef>
                <a:spcPts val="45"/>
              </a:spcBef>
            </a:pPr>
            <a:r>
              <a:rPr sz="1350" spc="-4" dirty="0">
                <a:latin typeface="Calibri"/>
                <a:cs typeface="Calibri"/>
              </a:rPr>
              <a:t>живым системам </a:t>
            </a:r>
            <a:r>
              <a:rPr sz="1350" b="1" spc="-4" dirty="0">
                <a:latin typeface="Calibri"/>
                <a:cs typeface="Calibri"/>
              </a:rPr>
              <a:t>разных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уровней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организации,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например,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характерно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ли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оно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для </a:t>
            </a:r>
            <a:r>
              <a:rPr sz="1350" spc="-8" dirty="0">
                <a:latin typeface="Calibri"/>
                <a:cs typeface="Calibri"/>
              </a:rPr>
              <a:t>клеток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человека?</a:t>
            </a:r>
            <a:endParaRPr sz="1350">
              <a:latin typeface="Calibri"/>
              <a:cs typeface="Calibri"/>
            </a:endParaRPr>
          </a:p>
          <a:p>
            <a:pPr marL="342424" marR="97631" indent="-342424">
              <a:lnSpc>
                <a:spcPts val="1568"/>
              </a:lnSpc>
              <a:spcBef>
                <a:spcPts val="135"/>
              </a:spcBef>
              <a:buAutoNum type="arabicPeriod" startAt="6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 </a:t>
            </a:r>
            <a:r>
              <a:rPr sz="1350" dirty="0">
                <a:latin typeface="Calibri"/>
                <a:cs typeface="Calibri"/>
              </a:rPr>
              <a:t>в </a:t>
            </a:r>
            <a:r>
              <a:rPr sz="1350" spc="-4" dirty="0">
                <a:latin typeface="Calibri"/>
                <a:cs typeface="Calibri"/>
              </a:rPr>
              <a:t>виде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слова </a:t>
            </a:r>
            <a:r>
              <a:rPr sz="1350" dirty="0">
                <a:latin typeface="Calibri"/>
                <a:cs typeface="Calibri"/>
              </a:rPr>
              <a:t>без </a:t>
            </a:r>
            <a:r>
              <a:rPr sz="1350" spc="-4" dirty="0">
                <a:latin typeface="Calibri"/>
                <a:cs typeface="Calibri"/>
              </a:rPr>
              <a:t>пробелов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между</a:t>
            </a:r>
            <a:r>
              <a:rPr sz="1350" spc="-4" dirty="0">
                <a:latin typeface="Calibri"/>
                <a:cs typeface="Calibri"/>
              </a:rPr>
              <a:t> буквами,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3822" y="4728591"/>
            <a:ext cx="3668078" cy="10098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234"/>
              </a:lnSpc>
              <a:spcBef>
                <a:spcPts val="75"/>
              </a:spcBef>
            </a:pPr>
            <a:r>
              <a:rPr sz="1050" spc="-11" dirty="0">
                <a:latin typeface="Microsoft Sans Serif"/>
                <a:cs typeface="Microsoft Sans Serif"/>
              </a:rPr>
              <a:t>Типичные</a:t>
            </a:r>
            <a:r>
              <a:rPr sz="1050" spc="-23" dirty="0">
                <a:latin typeface="Microsoft Sans Serif"/>
                <a:cs typeface="Microsoft Sans Serif"/>
              </a:rPr>
              <a:t> </a:t>
            </a:r>
            <a:r>
              <a:rPr sz="1050" spc="-11" dirty="0">
                <a:latin typeface="Microsoft Sans Serif"/>
                <a:cs typeface="Microsoft Sans Serif"/>
              </a:rPr>
              <a:t>ошибки:</a:t>
            </a:r>
            <a:endParaRPr sz="1050">
              <a:latin typeface="Microsoft Sans Serif"/>
              <a:cs typeface="Microsoft Sans Serif"/>
            </a:endParaRPr>
          </a:p>
          <a:p>
            <a:pPr marL="9525" marR="466725">
              <a:lnSpc>
                <a:spcPts val="1275"/>
              </a:lnSpc>
              <a:buAutoNum type="arabicPeriod"/>
              <a:tabLst>
                <a:tab pos="157639" algn="l"/>
              </a:tabLst>
            </a:pPr>
            <a:r>
              <a:rPr sz="1050" spc="-11" dirty="0">
                <a:latin typeface="Microsoft Sans Serif"/>
                <a:cs typeface="Microsoft Sans Serif"/>
              </a:rPr>
              <a:t>Убегание,</a:t>
            </a:r>
            <a:r>
              <a:rPr sz="1050" spc="8" dirty="0">
                <a:latin typeface="Microsoft Sans Serif"/>
                <a:cs typeface="Microsoft Sans Serif"/>
              </a:rPr>
              <a:t> </a:t>
            </a:r>
            <a:r>
              <a:rPr sz="1050" spc="-15" dirty="0">
                <a:latin typeface="Microsoft Sans Serif"/>
                <a:cs typeface="Microsoft Sans Serif"/>
              </a:rPr>
              <a:t>рефлекс</a:t>
            </a:r>
            <a:r>
              <a:rPr sz="1050" spc="11" dirty="0">
                <a:latin typeface="Microsoft Sans Serif"/>
                <a:cs typeface="Microsoft Sans Serif"/>
              </a:rPr>
              <a:t> </a:t>
            </a:r>
            <a:r>
              <a:rPr sz="1050" spc="-4" dirty="0">
                <a:latin typeface="Microsoft Sans Serif"/>
                <a:cs typeface="Microsoft Sans Serif"/>
              </a:rPr>
              <a:t>(не</a:t>
            </a:r>
            <a:r>
              <a:rPr sz="1050" spc="8" dirty="0">
                <a:latin typeface="Microsoft Sans Serif"/>
                <a:cs typeface="Microsoft Sans Serif"/>
              </a:rPr>
              <a:t> ОБЩИЕ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8" dirty="0">
                <a:latin typeface="Microsoft Sans Serif"/>
                <a:cs typeface="Microsoft Sans Serif"/>
              </a:rPr>
              <a:t>свойства</a:t>
            </a:r>
            <a:r>
              <a:rPr sz="1050" spc="8" dirty="0">
                <a:latin typeface="Microsoft Sans Serif"/>
                <a:cs typeface="Microsoft Sans Serif"/>
              </a:rPr>
              <a:t> </a:t>
            </a:r>
            <a:r>
              <a:rPr sz="1050" spc="-19" dirty="0">
                <a:latin typeface="Microsoft Sans Serif"/>
                <a:cs typeface="Microsoft Sans Serif"/>
              </a:rPr>
              <a:t>живого, </a:t>
            </a:r>
            <a:r>
              <a:rPr sz="1050" spc="-266" dirty="0">
                <a:latin typeface="Microsoft Sans Serif"/>
                <a:cs typeface="Microsoft Sans Serif"/>
              </a:rPr>
              <a:t> </a:t>
            </a:r>
            <a:r>
              <a:rPr sz="1050" spc="-8" dirty="0">
                <a:latin typeface="Microsoft Sans Serif"/>
                <a:cs typeface="Microsoft Sans Serif"/>
              </a:rPr>
              <a:t>например,</a:t>
            </a:r>
            <a:r>
              <a:rPr sz="1050" spc="4" dirty="0">
                <a:latin typeface="Microsoft Sans Serif"/>
                <a:cs typeface="Microsoft Sans Serif"/>
              </a:rPr>
              <a:t> </a:t>
            </a:r>
            <a:r>
              <a:rPr sz="1050" spc="-26" dirty="0">
                <a:latin typeface="Microsoft Sans Serif"/>
                <a:cs typeface="Microsoft Sans Serif"/>
              </a:rPr>
              <a:t>клетки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15" dirty="0">
                <a:latin typeface="Microsoft Sans Serif"/>
                <a:cs typeface="Microsoft Sans Serif"/>
              </a:rPr>
              <a:t>человека</a:t>
            </a:r>
            <a:r>
              <a:rPr sz="1050" spc="4" dirty="0">
                <a:latin typeface="Microsoft Sans Serif"/>
                <a:cs typeface="Microsoft Sans Serif"/>
              </a:rPr>
              <a:t> </a:t>
            </a:r>
            <a:r>
              <a:rPr sz="1050" spc="-4" dirty="0">
                <a:latin typeface="Microsoft Sans Serif"/>
                <a:cs typeface="Microsoft Sans Serif"/>
              </a:rPr>
              <a:t>не</a:t>
            </a:r>
            <a:r>
              <a:rPr sz="1050" spc="8" dirty="0">
                <a:latin typeface="Microsoft Sans Serif"/>
                <a:cs typeface="Microsoft Sans Serif"/>
              </a:rPr>
              <a:t> </a:t>
            </a:r>
            <a:r>
              <a:rPr sz="1050" spc="-11" dirty="0">
                <a:latin typeface="Microsoft Sans Serif"/>
                <a:cs typeface="Microsoft Sans Serif"/>
              </a:rPr>
              <a:t>могут</a:t>
            </a:r>
            <a:r>
              <a:rPr sz="1050" spc="8" dirty="0">
                <a:latin typeface="Microsoft Sans Serif"/>
                <a:cs typeface="Microsoft Sans Serif"/>
              </a:rPr>
              <a:t> </a:t>
            </a:r>
            <a:r>
              <a:rPr sz="1050" spc="-11" dirty="0">
                <a:latin typeface="Microsoft Sans Serif"/>
                <a:cs typeface="Microsoft Sans Serif"/>
              </a:rPr>
              <a:t>убегать)</a:t>
            </a:r>
            <a:endParaRPr sz="1050">
              <a:latin typeface="Microsoft Sans Serif"/>
              <a:cs typeface="Microsoft Sans Serif"/>
            </a:endParaRPr>
          </a:p>
          <a:p>
            <a:pPr marL="157163" indent="-148114">
              <a:lnSpc>
                <a:spcPts val="1219"/>
              </a:lnSpc>
              <a:buAutoNum type="arabicPeriod"/>
              <a:tabLst>
                <a:tab pos="157639" algn="l"/>
              </a:tabLst>
            </a:pPr>
            <a:r>
              <a:rPr sz="1050" spc="-19" dirty="0">
                <a:latin typeface="Microsoft Sans Serif"/>
                <a:cs typeface="Microsoft Sans Serif"/>
              </a:rPr>
              <a:t>Движение</a:t>
            </a:r>
            <a:r>
              <a:rPr sz="1050" spc="8" dirty="0">
                <a:latin typeface="Microsoft Sans Serif"/>
                <a:cs typeface="Microsoft Sans Serif"/>
              </a:rPr>
              <a:t> </a:t>
            </a:r>
            <a:r>
              <a:rPr sz="1050" spc="-4" dirty="0">
                <a:latin typeface="Microsoft Sans Serif"/>
                <a:cs typeface="Microsoft Sans Serif"/>
              </a:rPr>
              <a:t>(в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11" dirty="0">
                <a:latin typeface="Microsoft Sans Serif"/>
                <a:cs typeface="Microsoft Sans Serif"/>
              </a:rPr>
              <a:t>задании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11" dirty="0">
                <a:latin typeface="Microsoft Sans Serif"/>
                <a:cs typeface="Microsoft Sans Serif"/>
              </a:rPr>
              <a:t>это</a:t>
            </a:r>
            <a:r>
              <a:rPr sz="1050" spc="8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слово</a:t>
            </a:r>
            <a:r>
              <a:rPr sz="1050" spc="11" dirty="0">
                <a:latin typeface="Microsoft Sans Serif"/>
                <a:cs typeface="Microsoft Sans Serif"/>
              </a:rPr>
              <a:t> </a:t>
            </a:r>
            <a:r>
              <a:rPr sz="1050" spc="-19" dirty="0">
                <a:latin typeface="Microsoft Sans Serif"/>
                <a:cs typeface="Microsoft Sans Serif"/>
              </a:rPr>
              <a:t>несколько</a:t>
            </a:r>
            <a:r>
              <a:rPr sz="1050" spc="8" dirty="0">
                <a:latin typeface="Microsoft Sans Serif"/>
                <a:cs typeface="Microsoft Sans Serif"/>
              </a:rPr>
              <a:t> </a:t>
            </a:r>
            <a:r>
              <a:rPr sz="1050" spc="-23" dirty="0">
                <a:latin typeface="Microsoft Sans Serif"/>
                <a:cs typeface="Microsoft Sans Serif"/>
              </a:rPr>
              <a:t>раз</a:t>
            </a:r>
            <a:endParaRPr sz="1050">
              <a:latin typeface="Microsoft Sans Serif"/>
              <a:cs typeface="Microsoft Sans Serif"/>
            </a:endParaRPr>
          </a:p>
          <a:p>
            <a:pPr marL="9525">
              <a:spcBef>
                <a:spcPts val="90"/>
              </a:spcBef>
            </a:pPr>
            <a:r>
              <a:rPr sz="1050" spc="-11" dirty="0">
                <a:latin typeface="Microsoft Sans Serif"/>
                <a:cs typeface="Microsoft Sans Serif"/>
              </a:rPr>
              <a:t>использовано</a:t>
            </a:r>
            <a:r>
              <a:rPr sz="1050" spc="8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для</a:t>
            </a:r>
            <a:r>
              <a:rPr sz="1050" spc="19" dirty="0">
                <a:latin typeface="Microsoft Sans Serif"/>
                <a:cs typeface="Microsoft Sans Serif"/>
              </a:rPr>
              <a:t> </a:t>
            </a:r>
            <a:r>
              <a:rPr sz="1050" spc="-4" dirty="0">
                <a:latin typeface="Microsoft Sans Serif"/>
                <a:cs typeface="Microsoft Sans Serif"/>
              </a:rPr>
              <a:t>описания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-11" dirty="0">
                <a:latin typeface="Microsoft Sans Serif"/>
                <a:cs typeface="Microsoft Sans Serif"/>
              </a:rPr>
              <a:t>происходящего</a:t>
            </a:r>
            <a:r>
              <a:rPr sz="1050" spc="11" dirty="0">
                <a:latin typeface="Microsoft Sans Serif"/>
                <a:cs typeface="Microsoft Sans Serif"/>
              </a:rPr>
              <a:t> </a:t>
            </a:r>
            <a:r>
              <a:rPr sz="1050" spc="-8" dirty="0">
                <a:latin typeface="Microsoft Sans Serif"/>
                <a:cs typeface="Microsoft Sans Serif"/>
              </a:rPr>
              <a:t>процесса)</a:t>
            </a:r>
            <a:endParaRPr sz="1050">
              <a:latin typeface="Microsoft Sans Serif"/>
              <a:cs typeface="Microsoft Sans Serif"/>
            </a:endParaRPr>
          </a:p>
          <a:p>
            <a:pPr marL="9525">
              <a:spcBef>
                <a:spcPts val="30"/>
              </a:spcBef>
            </a:pPr>
            <a:r>
              <a:rPr sz="1200" dirty="0">
                <a:latin typeface="Calibri"/>
                <a:cs typeface="Calibri"/>
              </a:rPr>
              <a:t>2.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Изменение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(свойственно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не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spc="-11" dirty="0">
                <a:latin typeface="Calibri"/>
                <a:cs typeface="Calibri"/>
              </a:rPr>
              <a:t>только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живым </a:t>
            </a:r>
            <a:r>
              <a:rPr sz="1200" dirty="0">
                <a:latin typeface="Calibri"/>
                <a:cs typeface="Calibri"/>
              </a:rPr>
              <a:t>объектам)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123" y="1771291"/>
            <a:ext cx="4427722" cy="26911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3810" y="4393310"/>
            <a:ext cx="4050983" cy="966451"/>
          </a:xfrm>
          <a:prstGeom prst="rect">
            <a:avLst/>
          </a:prstGeom>
        </p:spPr>
        <p:txBody>
          <a:bodyPr vert="horz" wrap="square" lIns="0" tIns="75724" rIns="0" bIns="0" rtlCol="0">
            <a:spAutoFit/>
          </a:bodyPr>
          <a:lstStyle/>
          <a:p>
            <a:pPr marL="720566">
              <a:spcBef>
                <a:spcPts val="596"/>
              </a:spcBef>
            </a:pPr>
            <a:r>
              <a:rPr sz="1350" spc="-4" dirty="0">
                <a:latin typeface="Calibri"/>
                <a:cs typeface="Calibri"/>
              </a:rPr>
              <a:t>Ответ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по</a:t>
            </a:r>
            <a:r>
              <a:rPr sz="1350" spc="-4" dirty="0">
                <a:latin typeface="Calibri"/>
                <a:cs typeface="Calibri"/>
              </a:rPr>
              <a:t> критериям: </a:t>
            </a:r>
            <a:r>
              <a:rPr sz="1350" b="1" spc="-4" dirty="0">
                <a:latin typeface="Calibri"/>
                <a:cs typeface="Calibri"/>
              </a:rPr>
              <a:t>раздражимость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594"/>
              </a:lnSpc>
              <a:spcBef>
                <a:spcPts val="521"/>
              </a:spcBef>
            </a:pPr>
            <a:r>
              <a:rPr sz="1350" spc="-4" dirty="0">
                <a:latin typeface="Calibri"/>
                <a:cs typeface="Calibri"/>
              </a:rPr>
              <a:t>КЭС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2.2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- </a:t>
            </a:r>
            <a:r>
              <a:rPr sz="1350" spc="-11" dirty="0">
                <a:latin typeface="Calibri"/>
                <a:cs typeface="Calibri"/>
              </a:rPr>
              <a:t>раздел</a:t>
            </a:r>
            <a:r>
              <a:rPr sz="1350" spc="-4" dirty="0">
                <a:latin typeface="Calibri"/>
                <a:cs typeface="Calibri"/>
              </a:rPr>
              <a:t> признаки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организмов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594"/>
              </a:lnSpc>
            </a:pPr>
            <a:r>
              <a:rPr sz="1350" spc="-11" dirty="0">
                <a:latin typeface="Calibri"/>
                <a:cs typeface="Calibri"/>
              </a:rPr>
              <a:t>КТ</a:t>
            </a:r>
            <a:r>
              <a:rPr sz="1350" spc="-4" dirty="0">
                <a:latin typeface="Calibri"/>
                <a:cs typeface="Calibri"/>
              </a:rPr>
              <a:t> 1.1.1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–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знать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признаки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живых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организмов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растений,</a:t>
            </a:r>
            <a:endParaRPr sz="1350">
              <a:latin typeface="Calibri"/>
              <a:cs typeface="Calibri"/>
            </a:endParaRPr>
          </a:p>
          <a:p>
            <a:pPr marL="9525">
              <a:spcBef>
                <a:spcPts val="38"/>
              </a:spcBef>
            </a:pPr>
            <a:r>
              <a:rPr sz="1350" spc="-4" dirty="0">
                <a:latin typeface="Calibri"/>
                <a:cs typeface="Calibri"/>
              </a:rPr>
              <a:t>животных,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грибов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бактерий)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5191" y="4948435"/>
            <a:ext cx="559730" cy="5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2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71435" y="5457063"/>
            <a:ext cx="317754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 ответ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 последовательности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5374" y="1515237"/>
            <a:ext cx="609838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latin typeface="Calibri"/>
                <a:cs typeface="Calibri"/>
              </a:rPr>
              <a:t>Знать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признаки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биологических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объектов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на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разных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уровнях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организации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живого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8822" y="375104"/>
            <a:ext cx="6840306" cy="671338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371951" algn="l"/>
                <a:tab pos="714851" algn="l"/>
              </a:tabLst>
            </a:pPr>
            <a:r>
              <a:rPr spc="-4" dirty="0" err="1" smtClean="0"/>
              <a:t>Задание</a:t>
            </a:r>
            <a:r>
              <a:rPr spc="-8" dirty="0" smtClean="0"/>
              <a:t> </a:t>
            </a:r>
            <a:r>
              <a:rPr spc="-4" dirty="0"/>
              <a:t>части</a:t>
            </a:r>
            <a:r>
              <a:rPr spc="-4" dirty="0"/>
              <a:t> </a:t>
            </a:r>
            <a:r>
              <a:rPr dirty="0"/>
              <a:t>1</a:t>
            </a:r>
            <a:r>
              <a:rPr spc="-4" dirty="0"/>
              <a:t> </a:t>
            </a:r>
            <a:r>
              <a:rPr spc="-4" dirty="0"/>
              <a:t>линии</a:t>
            </a:r>
            <a:r>
              <a:rPr spc="-4" dirty="0"/>
              <a:t> </a:t>
            </a:r>
            <a:r>
              <a:rPr dirty="0"/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31755" y="5130927"/>
            <a:ext cx="2609374" cy="330379"/>
          </a:xfrm>
          <a:prstGeom prst="rect">
            <a:avLst/>
          </a:prstGeom>
        </p:spPr>
        <p:txBody>
          <a:bodyPr vert="horz" wrap="square" lIns="0" tIns="22384" rIns="0" bIns="0" rtlCol="0">
            <a:spAutoFit/>
          </a:bodyPr>
          <a:lstStyle/>
          <a:p>
            <a:pPr marL="9525" marR="3810">
              <a:lnSpc>
                <a:spcPts val="1185"/>
              </a:lnSpc>
              <a:spcBef>
                <a:spcPts val="176"/>
              </a:spcBef>
            </a:pPr>
            <a:r>
              <a:rPr sz="1050" spc="-11" dirty="0">
                <a:latin typeface="Microsoft Sans Serif"/>
                <a:cs typeface="Microsoft Sans Serif"/>
              </a:rPr>
              <a:t>Незнание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23" dirty="0">
                <a:latin typeface="Microsoft Sans Serif"/>
                <a:cs typeface="Microsoft Sans Serif"/>
              </a:rPr>
              <a:t>конкретного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11" dirty="0">
                <a:latin typeface="Microsoft Sans Serif"/>
                <a:cs typeface="Microsoft Sans Serif"/>
              </a:rPr>
              <a:t>таксона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4" dirty="0">
                <a:latin typeface="Microsoft Sans Serif"/>
                <a:cs typeface="Microsoft Sans Serif"/>
              </a:rPr>
              <a:t>не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15" dirty="0">
                <a:latin typeface="Microsoft Sans Serif"/>
                <a:cs typeface="Microsoft Sans Serif"/>
              </a:rPr>
              <a:t>мешает </a:t>
            </a:r>
            <a:r>
              <a:rPr sz="1050" spc="-270" dirty="0">
                <a:latin typeface="Microsoft Sans Serif"/>
                <a:cs typeface="Microsoft Sans Serif"/>
              </a:rPr>
              <a:t> </a:t>
            </a:r>
            <a:r>
              <a:rPr sz="1050" spc="-8" dirty="0">
                <a:latin typeface="Microsoft Sans Serif"/>
                <a:cs typeface="Microsoft Sans Serif"/>
              </a:rPr>
              <a:t>правильному</a:t>
            </a:r>
            <a:r>
              <a:rPr sz="1050" spc="8" dirty="0">
                <a:latin typeface="Microsoft Sans Serif"/>
                <a:cs typeface="Microsoft Sans Serif"/>
              </a:rPr>
              <a:t> </a:t>
            </a:r>
            <a:r>
              <a:rPr sz="1050" spc="-4" dirty="0">
                <a:latin typeface="Microsoft Sans Serif"/>
                <a:cs typeface="Microsoft Sans Serif"/>
              </a:rPr>
              <a:t>выполнению</a:t>
            </a:r>
            <a:r>
              <a:rPr sz="1050" spc="8" dirty="0">
                <a:latin typeface="Microsoft Sans Serif"/>
                <a:cs typeface="Microsoft Sans Serif"/>
              </a:rPr>
              <a:t> </a:t>
            </a:r>
            <a:r>
              <a:rPr sz="1050" spc="-8" dirty="0">
                <a:latin typeface="Microsoft Sans Serif"/>
                <a:cs typeface="Microsoft Sans Serif"/>
              </a:rPr>
              <a:t>задания!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549" y="1810031"/>
            <a:ext cx="6507113" cy="230026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10260" y="2335101"/>
            <a:ext cx="4094321" cy="2514471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411480" indent="-342900">
              <a:lnSpc>
                <a:spcPts val="1601"/>
              </a:lnSpc>
              <a:spcBef>
                <a:spcPts val="188"/>
              </a:spcBef>
              <a:buAutoNum type="arabicPeriod"/>
              <a:tabLst>
                <a:tab pos="411004" algn="l"/>
                <a:tab pos="41148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endParaRPr sz="1350">
              <a:latin typeface="Calibri"/>
              <a:cs typeface="Calibri"/>
            </a:endParaRPr>
          </a:p>
          <a:p>
            <a:pPr marL="411480" marR="240506" indent="-342900">
              <a:lnSpc>
                <a:spcPts val="1635"/>
              </a:lnSpc>
              <a:spcBef>
                <a:spcPts val="26"/>
              </a:spcBef>
              <a:buAutoNum type="arabicPeriod"/>
              <a:tabLst>
                <a:tab pos="411004" algn="l"/>
                <a:tab pos="411480" algn="l"/>
              </a:tabLst>
            </a:pPr>
            <a:r>
              <a:rPr sz="1350" spc="-11" dirty="0">
                <a:latin typeface="Calibri"/>
                <a:cs typeface="Calibri"/>
              </a:rPr>
              <a:t>Определяем,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наибольшего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или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наименьшего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таксона </a:t>
            </a:r>
            <a:r>
              <a:rPr sz="1350" spc="-11" dirty="0">
                <a:latin typeface="Calibri"/>
                <a:cs typeface="Calibri"/>
              </a:rPr>
              <a:t>следует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начинать.</a:t>
            </a:r>
            <a:endParaRPr sz="1350">
              <a:latin typeface="Calibri"/>
              <a:cs typeface="Calibri"/>
            </a:endParaRPr>
          </a:p>
          <a:p>
            <a:pPr marL="411480" marR="678656" indent="-342900">
              <a:lnSpc>
                <a:spcPts val="1583"/>
              </a:lnSpc>
              <a:spcBef>
                <a:spcPts val="64"/>
              </a:spcBef>
              <a:buAutoNum type="arabicPeriod"/>
              <a:tabLst>
                <a:tab pos="411004" algn="l"/>
                <a:tab pos="411480" algn="l"/>
              </a:tabLst>
            </a:pPr>
            <a:r>
              <a:rPr sz="1350" spc="-4" dirty="0">
                <a:latin typeface="Calibri"/>
                <a:cs typeface="Calibri"/>
              </a:rPr>
              <a:t>Ориентируемся </a:t>
            </a:r>
            <a:r>
              <a:rPr sz="1350" dirty="0">
                <a:latin typeface="Calibri"/>
                <a:cs typeface="Calibri"/>
              </a:rPr>
              <a:t>на </a:t>
            </a:r>
            <a:r>
              <a:rPr sz="1350" spc="-4" dirty="0">
                <a:latin typeface="Calibri"/>
                <a:cs typeface="Calibri"/>
              </a:rPr>
              <a:t>выученную иерархию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таксонов.</a:t>
            </a:r>
            <a:endParaRPr sz="1350">
              <a:latin typeface="Calibri"/>
              <a:cs typeface="Calibri"/>
            </a:endParaRPr>
          </a:p>
          <a:p>
            <a:pPr marL="282893" indent="-214313">
              <a:lnSpc>
                <a:spcPts val="1125"/>
              </a:lnSpc>
              <a:buFont typeface="Verdana"/>
              <a:buChar char="•"/>
              <a:tabLst>
                <a:tab pos="282416" algn="l"/>
                <a:tab pos="282893" algn="l"/>
              </a:tabLst>
            </a:pPr>
            <a:r>
              <a:rPr sz="1350" spc="-4" dirty="0">
                <a:latin typeface="Calibri"/>
                <a:cs typeface="Calibri"/>
              </a:rPr>
              <a:t>Вид</a:t>
            </a:r>
            <a:endParaRPr sz="1350">
              <a:latin typeface="Calibri"/>
              <a:cs typeface="Calibri"/>
            </a:endParaRPr>
          </a:p>
          <a:p>
            <a:pPr marL="282893" indent="-214313">
              <a:lnSpc>
                <a:spcPts val="1304"/>
              </a:lnSpc>
              <a:buFont typeface="Verdana"/>
              <a:buChar char="•"/>
              <a:tabLst>
                <a:tab pos="282416" algn="l"/>
                <a:tab pos="282893" algn="l"/>
              </a:tabLst>
            </a:pPr>
            <a:r>
              <a:rPr sz="1350" spc="-23" dirty="0">
                <a:latin typeface="Calibri"/>
                <a:cs typeface="Calibri"/>
              </a:rPr>
              <a:t>Род</a:t>
            </a:r>
            <a:endParaRPr sz="1350">
              <a:latin typeface="Calibri"/>
              <a:cs typeface="Calibri"/>
            </a:endParaRPr>
          </a:p>
          <a:p>
            <a:pPr marL="282893" indent="-214313">
              <a:lnSpc>
                <a:spcPts val="1313"/>
              </a:lnSpc>
              <a:buFont typeface="Verdana"/>
              <a:buChar char="•"/>
              <a:tabLst>
                <a:tab pos="282416" algn="l"/>
                <a:tab pos="282893" algn="l"/>
              </a:tabLst>
            </a:pPr>
            <a:r>
              <a:rPr sz="1350" spc="-4" dirty="0">
                <a:latin typeface="Calibri"/>
                <a:cs typeface="Calibri"/>
              </a:rPr>
              <a:t>Семейство</a:t>
            </a:r>
            <a:endParaRPr sz="1350">
              <a:latin typeface="Calibri"/>
              <a:cs typeface="Calibri"/>
            </a:endParaRPr>
          </a:p>
          <a:p>
            <a:pPr marL="282893" indent="-214313">
              <a:lnSpc>
                <a:spcPts val="1279"/>
              </a:lnSpc>
              <a:buFont typeface="Verdana"/>
              <a:buChar char="•"/>
              <a:tabLst>
                <a:tab pos="282416" algn="l"/>
                <a:tab pos="282893" algn="l"/>
              </a:tabLst>
            </a:pPr>
            <a:r>
              <a:rPr sz="1350" spc="-4" dirty="0">
                <a:latin typeface="Calibri"/>
                <a:cs typeface="Calibri"/>
              </a:rPr>
              <a:t>Отряд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(Порядок)</a:t>
            </a:r>
            <a:endParaRPr sz="1350">
              <a:latin typeface="Calibri"/>
              <a:cs typeface="Calibri"/>
            </a:endParaRPr>
          </a:p>
          <a:p>
            <a:pPr marL="282893" indent="-214313">
              <a:lnSpc>
                <a:spcPts val="1279"/>
              </a:lnSpc>
              <a:buFont typeface="Verdana"/>
              <a:buChar char="•"/>
              <a:tabLst>
                <a:tab pos="282416" algn="l"/>
                <a:tab pos="282893" algn="l"/>
              </a:tabLst>
            </a:pPr>
            <a:r>
              <a:rPr sz="1350" spc="-8" dirty="0">
                <a:latin typeface="Calibri"/>
                <a:cs typeface="Calibri"/>
              </a:rPr>
              <a:t>Класс</a:t>
            </a:r>
            <a:endParaRPr sz="1350">
              <a:latin typeface="Calibri"/>
              <a:cs typeface="Calibri"/>
            </a:endParaRPr>
          </a:p>
          <a:p>
            <a:pPr marL="282893" indent="-214313">
              <a:lnSpc>
                <a:spcPts val="1313"/>
              </a:lnSpc>
              <a:buFont typeface="Verdana"/>
              <a:buChar char="•"/>
              <a:tabLst>
                <a:tab pos="282416" algn="l"/>
                <a:tab pos="282893" algn="l"/>
              </a:tabLst>
            </a:pPr>
            <a:r>
              <a:rPr sz="1350" spc="-34" dirty="0">
                <a:latin typeface="Calibri"/>
                <a:cs typeface="Calibri"/>
              </a:rPr>
              <a:t>Тип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19" dirty="0">
                <a:latin typeface="Calibri"/>
                <a:cs typeface="Calibri"/>
              </a:rPr>
              <a:t>(Отдел)</a:t>
            </a:r>
            <a:endParaRPr sz="1350">
              <a:latin typeface="Calibri"/>
              <a:cs typeface="Calibri"/>
            </a:endParaRPr>
          </a:p>
          <a:p>
            <a:pPr marL="282893" indent="-214313">
              <a:lnSpc>
                <a:spcPts val="1485"/>
              </a:lnSpc>
              <a:buFont typeface="Verdana"/>
              <a:buChar char="•"/>
              <a:tabLst>
                <a:tab pos="282416" algn="l"/>
                <a:tab pos="282893" algn="l"/>
              </a:tabLst>
            </a:pPr>
            <a:r>
              <a:rPr sz="1350" spc="-4" dirty="0">
                <a:latin typeface="Calibri"/>
                <a:cs typeface="Calibri"/>
              </a:rPr>
              <a:t>Царство</a:t>
            </a:r>
            <a:endParaRPr sz="1350">
              <a:latin typeface="Calibri"/>
              <a:cs typeface="Calibri"/>
            </a:endParaRPr>
          </a:p>
          <a:p>
            <a:pPr marL="68580">
              <a:spcBef>
                <a:spcPts val="630"/>
              </a:spcBef>
              <a:tabLst>
                <a:tab pos="394335" algn="l"/>
              </a:tabLst>
            </a:pPr>
            <a:r>
              <a:rPr sz="1350" dirty="0">
                <a:latin typeface="Calibri"/>
                <a:cs typeface="Calibri"/>
              </a:rPr>
              <a:t>4.	</a:t>
            </a:r>
            <a:r>
              <a:rPr sz="1350" spc="-4" dirty="0">
                <a:latin typeface="Calibri"/>
                <a:cs typeface="Calibri"/>
              </a:rPr>
              <a:t>Записываем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цифрами,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701" y="4290442"/>
            <a:ext cx="3939540" cy="10370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594"/>
              </a:lnSpc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КЭС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3.3,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3.4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- </a:t>
            </a:r>
            <a:r>
              <a:rPr sz="1350" spc="-11" dirty="0">
                <a:latin typeface="Calibri"/>
                <a:cs typeface="Calibri"/>
              </a:rPr>
              <a:t>раздел</a:t>
            </a:r>
            <a:r>
              <a:rPr sz="1350" spc="-4" dirty="0">
                <a:latin typeface="Calibri"/>
                <a:cs typeface="Calibri"/>
              </a:rPr>
              <a:t> «Система,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многообразие…»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594"/>
              </a:lnSpc>
            </a:pPr>
            <a:r>
              <a:rPr sz="1350" spc="-4" dirty="0">
                <a:latin typeface="Calibri"/>
                <a:cs typeface="Calibri"/>
              </a:rPr>
              <a:t>3.3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Растения.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3.4 Животные</a:t>
            </a:r>
            <a:endParaRPr sz="1350">
              <a:latin typeface="Calibri"/>
              <a:cs typeface="Calibri"/>
            </a:endParaRPr>
          </a:p>
          <a:p>
            <a:pPr marL="9525" marR="3810">
              <a:lnSpc>
                <a:spcPct val="99400"/>
              </a:lnSpc>
              <a:spcBef>
                <a:spcPts val="45"/>
              </a:spcBef>
            </a:pPr>
            <a:r>
              <a:rPr sz="1350" spc="-11" dirty="0">
                <a:latin typeface="Calibri"/>
                <a:cs typeface="Calibri"/>
              </a:rPr>
              <a:t>КТ </a:t>
            </a:r>
            <a:r>
              <a:rPr sz="1350" spc="-4" dirty="0">
                <a:latin typeface="Calibri"/>
                <a:cs typeface="Calibri"/>
              </a:rPr>
              <a:t>2.6 </a:t>
            </a:r>
            <a:r>
              <a:rPr sz="1350" dirty="0">
                <a:latin typeface="Calibri"/>
                <a:cs typeface="Calibri"/>
              </a:rPr>
              <a:t>– </a:t>
            </a:r>
            <a:r>
              <a:rPr sz="1350" b="1" i="1" spc="-4" dirty="0">
                <a:latin typeface="Calibri"/>
                <a:cs typeface="Calibri"/>
              </a:rPr>
              <a:t>определять </a:t>
            </a:r>
            <a:r>
              <a:rPr sz="1350" spc="-4" dirty="0">
                <a:latin typeface="Calibri"/>
                <a:cs typeface="Calibri"/>
              </a:rPr>
              <a:t>принадлежность биологических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объектов </a:t>
            </a:r>
            <a:r>
              <a:rPr sz="1350" dirty="0">
                <a:latin typeface="Calibri"/>
                <a:cs typeface="Calibri"/>
              </a:rPr>
              <a:t>к </a:t>
            </a:r>
            <a:r>
              <a:rPr sz="1350" spc="-8" dirty="0">
                <a:latin typeface="Calibri"/>
                <a:cs typeface="Calibri"/>
              </a:rPr>
              <a:t>определённой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систематической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группе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(классификация)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2203" y="5044212"/>
            <a:ext cx="450893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6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000" y="5469956"/>
            <a:ext cx="616744" cy="275749"/>
          </a:xfrm>
          <a:custGeom>
            <a:avLst/>
            <a:gdLst/>
            <a:ahLst/>
            <a:cxnLst/>
            <a:rect l="l" t="t" r="r" b="b"/>
            <a:pathLst>
              <a:path w="822325" h="367665">
                <a:moveTo>
                  <a:pt x="822000" y="0"/>
                </a:moveTo>
                <a:lnTo>
                  <a:pt x="0" y="0"/>
                </a:lnTo>
                <a:lnTo>
                  <a:pt x="0" y="367200"/>
                </a:lnTo>
                <a:lnTo>
                  <a:pt x="822000" y="367200"/>
                </a:lnTo>
                <a:lnTo>
                  <a:pt x="822000" y="0"/>
                </a:lnTo>
                <a:close/>
              </a:path>
            </a:pathLst>
          </a:custGeom>
          <a:solidFill>
            <a:srgbClr val="EFF4F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584626" y="5521909"/>
            <a:ext cx="12239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6"/>
              </a:lnSpc>
            </a:pPr>
            <a:r>
              <a:rPr sz="1050" spc="-191" dirty="0">
                <a:solidFill>
                  <a:srgbClr val="898989"/>
                </a:solidFill>
                <a:latin typeface="Verdana"/>
                <a:cs typeface="Verdana"/>
              </a:rPr>
              <a:t>13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0208" y="231180"/>
            <a:ext cx="7555706" cy="1158170"/>
          </a:xfrm>
          <a:prstGeom prst="rect">
            <a:avLst/>
          </a:prstGeom>
        </p:spPr>
        <p:txBody>
          <a:bodyPr vert="horz" wrap="square" lIns="0" tIns="47149" rIns="0" bIns="0" rtlCol="0" anchor="ctr">
            <a:spAutoFit/>
          </a:bodyPr>
          <a:lstStyle/>
          <a:p>
            <a:pPr marL="9525">
              <a:spcBef>
                <a:spcPts val="371"/>
              </a:spcBef>
              <a:tabLst>
                <a:tab pos="371951" algn="l"/>
                <a:tab pos="714851" algn="l"/>
              </a:tabLst>
            </a:pPr>
            <a:r>
              <a:rPr b="0" dirty="0">
                <a:latin typeface="Times New Roman"/>
                <a:cs typeface="Times New Roman"/>
              </a:rPr>
              <a:t>	</a:t>
            </a:r>
            <a:r>
              <a:rPr spc="-4" dirty="0"/>
              <a:t>Задание части </a:t>
            </a:r>
            <a:r>
              <a:rPr dirty="0"/>
              <a:t>1 </a:t>
            </a:r>
            <a:r>
              <a:rPr spc="-4" dirty="0"/>
              <a:t>линии </a:t>
            </a:r>
            <a:r>
              <a:rPr dirty="0"/>
              <a:t>4</a:t>
            </a:r>
          </a:p>
          <a:p>
            <a:pPr marL="714851" marR="3810">
              <a:lnSpc>
                <a:spcPts val="1583"/>
              </a:lnSpc>
              <a:spcBef>
                <a:spcPts val="278"/>
              </a:spcBef>
            </a:pPr>
            <a:r>
              <a:rPr sz="1350" spc="-8" dirty="0">
                <a:solidFill>
                  <a:srgbClr val="000000"/>
                </a:solidFill>
              </a:rPr>
              <a:t>Обладать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приёмами</a:t>
            </a:r>
            <a:r>
              <a:rPr sz="1350" spc="8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работы</a:t>
            </a:r>
            <a:r>
              <a:rPr sz="1350" spc="11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с</a:t>
            </a:r>
            <a:r>
              <a:rPr sz="1350" spc="8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информацией</a:t>
            </a:r>
            <a:r>
              <a:rPr sz="1350" spc="8" dirty="0">
                <a:solidFill>
                  <a:srgbClr val="000000"/>
                </a:solidFill>
              </a:rPr>
              <a:t> </a:t>
            </a:r>
            <a:r>
              <a:rPr sz="1350" spc="-8" dirty="0">
                <a:solidFill>
                  <a:srgbClr val="000000"/>
                </a:solidFill>
              </a:rPr>
              <a:t>биологического</a:t>
            </a:r>
            <a:r>
              <a:rPr sz="1350" dirty="0">
                <a:solidFill>
                  <a:srgbClr val="000000"/>
                </a:solidFill>
              </a:rPr>
              <a:t> </a:t>
            </a:r>
            <a:r>
              <a:rPr sz="1350" spc="-11" dirty="0">
                <a:solidFill>
                  <a:srgbClr val="000000"/>
                </a:solidFill>
              </a:rPr>
              <a:t>содержания,</a:t>
            </a:r>
            <a:r>
              <a:rPr sz="1350" spc="8" dirty="0">
                <a:solidFill>
                  <a:srgbClr val="000000"/>
                </a:solidFill>
              </a:rPr>
              <a:t> </a:t>
            </a:r>
            <a:r>
              <a:rPr sz="1350" spc="-8" dirty="0">
                <a:solidFill>
                  <a:srgbClr val="000000"/>
                </a:solidFill>
              </a:rPr>
              <a:t>представленной </a:t>
            </a:r>
            <a:r>
              <a:rPr sz="1350" spc="-296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в</a:t>
            </a:r>
            <a:r>
              <a:rPr sz="1350" spc="-4" dirty="0">
                <a:solidFill>
                  <a:srgbClr val="000000"/>
                </a:solidFill>
              </a:rPr>
              <a:t> </a:t>
            </a:r>
            <a:r>
              <a:rPr sz="1350" spc="-8" dirty="0">
                <a:solidFill>
                  <a:srgbClr val="000000"/>
                </a:solidFill>
              </a:rPr>
              <a:t>графической</a:t>
            </a:r>
            <a:r>
              <a:rPr sz="1350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форме</a:t>
            </a:r>
            <a:endParaRPr sz="1350" dirty="0"/>
          </a:p>
        </p:txBody>
      </p:sp>
      <p:sp>
        <p:nvSpPr>
          <p:cNvPr id="5" name="object 5"/>
          <p:cNvSpPr/>
          <p:nvPr/>
        </p:nvSpPr>
        <p:spPr>
          <a:xfrm>
            <a:off x="5043093" y="2173986"/>
            <a:ext cx="3977640" cy="2146935"/>
          </a:xfrm>
          <a:custGeom>
            <a:avLst/>
            <a:gdLst/>
            <a:ahLst/>
            <a:cxnLst/>
            <a:rect l="l" t="t" r="r" b="b"/>
            <a:pathLst>
              <a:path w="5303520" h="2862579">
                <a:moveTo>
                  <a:pt x="0" y="0"/>
                </a:moveTo>
                <a:lnTo>
                  <a:pt x="5303302" y="0"/>
                </a:lnTo>
                <a:lnTo>
                  <a:pt x="5303302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5111674" y="2189607"/>
            <a:ext cx="3699986" cy="20774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2424" indent="-342424">
              <a:lnSpc>
                <a:spcPts val="1594"/>
              </a:lnSpc>
              <a:spcBef>
                <a:spcPts val="75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94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spc="-11" dirty="0">
                <a:latin typeface="Calibri"/>
                <a:cs typeface="Calibri"/>
              </a:rPr>
              <a:t>Определяем,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какой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теме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посвящено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задание.</a:t>
            </a:r>
            <a:endParaRPr sz="1350">
              <a:latin typeface="Calibri"/>
              <a:cs typeface="Calibri"/>
            </a:endParaRPr>
          </a:p>
          <a:p>
            <a:pPr marL="342424" marR="93821" indent="-342424">
              <a:lnSpc>
                <a:spcPct val="102200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spc="-8" dirty="0">
                <a:latin typeface="Calibri"/>
                <a:cs typeface="Calibri"/>
              </a:rPr>
              <a:t>Подчеркиваем</a:t>
            </a:r>
            <a:r>
              <a:rPr sz="1350" dirty="0">
                <a:latin typeface="Calibri"/>
                <a:cs typeface="Calibri"/>
              </a:rPr>
              <a:t> в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вопросе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задания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ключевые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понятия,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определяющие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смысл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вопроса.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68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Анализируем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таблицу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/график/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диаграмму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94"/>
              </a:lnSpc>
              <a:spcBef>
                <a:spcPts val="34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ВСЕ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тезисы-ответы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94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Исключаем те</a:t>
            </a:r>
            <a:r>
              <a:rPr sz="1350" u="sng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из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них,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которые</a:t>
            </a:r>
            <a:r>
              <a:rPr sz="1350" u="sng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</a:t>
            </a:r>
            <a:r>
              <a:rPr sz="1350" u="sng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следуют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из</a:t>
            </a:r>
            <a:endParaRPr sz="1350">
              <a:latin typeface="Calibri"/>
              <a:cs typeface="Calibri"/>
            </a:endParaRPr>
          </a:p>
          <a:p>
            <a:pPr marL="342900">
              <a:spcBef>
                <a:spcPts val="38"/>
              </a:spcBef>
            </a:pPr>
            <a:r>
              <a:rPr sz="1350" spc="-8" dirty="0">
                <a:latin typeface="Calibri"/>
                <a:cs typeface="Calibri"/>
              </a:rPr>
              <a:t>таблицы </a:t>
            </a:r>
            <a:r>
              <a:rPr sz="1350" spc="-4" dirty="0">
                <a:latin typeface="Calibri"/>
                <a:cs typeface="Calibri"/>
              </a:rPr>
              <a:t>/графика/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диаграммы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94"/>
              </a:lnSpc>
              <a:spcBef>
                <a:spcPts val="38"/>
              </a:spcBef>
              <a:buAutoNum type="arabicPeriod" startAt="7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Выбираем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2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верные позиции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ответа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94"/>
              </a:lnSpc>
              <a:buAutoNum type="arabicPeriod" startAt="7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цифрами,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3949" y="4647819"/>
            <a:ext cx="3456623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7163" indent="-147638">
              <a:spcBef>
                <a:spcPts val="75"/>
              </a:spcBef>
              <a:buSzPct val="87500"/>
              <a:buFont typeface="Microsoft Sans Serif"/>
              <a:buAutoNum type="arabicPeriod"/>
              <a:tabLst>
                <a:tab pos="157163" algn="l"/>
              </a:tabLst>
            </a:pPr>
            <a:r>
              <a:rPr sz="1200" dirty="0">
                <a:latin typeface="Calibri"/>
                <a:cs typeface="Calibri"/>
              </a:rPr>
              <a:t>При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определении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верных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ответов</a:t>
            </a:r>
            <a:endParaRPr sz="1200">
              <a:latin typeface="Calibri"/>
              <a:cs typeface="Calibri"/>
            </a:endParaRPr>
          </a:p>
          <a:p>
            <a:pPr marL="9525" marR="358616">
              <a:lnSpc>
                <a:spcPts val="1425"/>
              </a:lnSpc>
              <a:spcBef>
                <a:spcPts val="60"/>
              </a:spcBef>
            </a:pPr>
            <a:r>
              <a:rPr sz="1200" dirty="0">
                <a:latin typeface="Calibri"/>
                <a:cs typeface="Calibri"/>
              </a:rPr>
              <a:t>НЕ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опираемся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на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собственные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гипотезы! </a:t>
            </a:r>
            <a:r>
              <a:rPr sz="1200" spc="-4" dirty="0">
                <a:latin typeface="Calibri"/>
                <a:cs typeface="Calibri"/>
              </a:rPr>
              <a:t> Отталкиваемся</a:t>
            </a:r>
            <a:r>
              <a:rPr sz="1200" spc="-11" dirty="0">
                <a:latin typeface="Calibri"/>
                <a:cs typeface="Calibri"/>
              </a:rPr>
              <a:t> только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от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информации,</a:t>
            </a:r>
            <a:r>
              <a:rPr sz="1200" spc="-8" dirty="0">
                <a:latin typeface="Calibri"/>
                <a:cs typeface="Calibri"/>
              </a:rPr>
              <a:t> которая</a:t>
            </a:r>
            <a:endParaRPr sz="1200">
              <a:latin typeface="Calibri"/>
              <a:cs typeface="Calibri"/>
            </a:endParaRPr>
          </a:p>
          <a:p>
            <a:pPr marL="9525">
              <a:lnSpc>
                <a:spcPts val="1433"/>
              </a:lnSpc>
              <a:spcBef>
                <a:spcPts val="4"/>
              </a:spcBef>
            </a:pPr>
            <a:r>
              <a:rPr sz="1200" spc="-8" dirty="0">
                <a:latin typeface="Calibri"/>
                <a:cs typeface="Calibri"/>
              </a:rPr>
              <a:t>представлена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таблице,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на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графике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или диаграмме!</a:t>
            </a:r>
            <a:endParaRPr sz="1200">
              <a:latin typeface="Calibri"/>
              <a:cs typeface="Calibri"/>
            </a:endParaRPr>
          </a:p>
          <a:p>
            <a:pPr marL="9525" marR="18574">
              <a:lnSpc>
                <a:spcPts val="1425"/>
              </a:lnSpc>
              <a:spcBef>
                <a:spcPts val="53"/>
              </a:spcBef>
              <a:buAutoNum type="arabicPeriod" startAt="2"/>
              <a:tabLst>
                <a:tab pos="159544" algn="l"/>
              </a:tabLst>
            </a:pPr>
            <a:r>
              <a:rPr sz="1200" dirty="0">
                <a:latin typeface="Calibri"/>
                <a:cs typeface="Calibri"/>
              </a:rPr>
              <a:t>Помним, </a:t>
            </a:r>
            <a:r>
              <a:rPr sz="1200" spc="-8" dirty="0">
                <a:latin typeface="Calibri"/>
                <a:cs typeface="Calibri"/>
              </a:rPr>
              <a:t>что </a:t>
            </a:r>
            <a:r>
              <a:rPr sz="1200" spc="-4" dirty="0">
                <a:latin typeface="Calibri"/>
                <a:cs typeface="Calibri"/>
              </a:rPr>
              <a:t>ответов </a:t>
            </a:r>
            <a:r>
              <a:rPr sz="1200" spc="-11" dirty="0">
                <a:latin typeface="Calibri"/>
                <a:cs typeface="Calibri"/>
              </a:rPr>
              <a:t>только </a:t>
            </a:r>
            <a:r>
              <a:rPr sz="1200" dirty="0">
                <a:latin typeface="Calibri"/>
                <a:cs typeface="Calibri"/>
              </a:rPr>
              <a:t>2, </a:t>
            </a:r>
            <a:r>
              <a:rPr sz="1200" spc="-8" dirty="0">
                <a:latin typeface="Calibri"/>
                <a:cs typeface="Calibri"/>
              </a:rPr>
              <a:t>даже </a:t>
            </a:r>
            <a:r>
              <a:rPr sz="1200" spc="-4" dirty="0">
                <a:latin typeface="Calibri"/>
                <a:cs typeface="Calibri"/>
              </a:rPr>
              <a:t>если </a:t>
            </a:r>
            <a:r>
              <a:rPr sz="1200" spc="-8" dirty="0">
                <a:latin typeface="Calibri"/>
                <a:cs typeface="Calibri"/>
              </a:rPr>
              <a:t>кажется, </a:t>
            </a:r>
            <a:r>
              <a:rPr sz="1200" spc="-263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что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их </a:t>
            </a:r>
            <a:r>
              <a:rPr sz="1200" spc="-8" dirty="0">
                <a:latin typeface="Calibri"/>
                <a:cs typeface="Calibri"/>
              </a:rPr>
              <a:t>больше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4139" y="1749878"/>
            <a:ext cx="4469130" cy="3858101"/>
            <a:chOff x="272185" y="1190170"/>
            <a:chExt cx="5958840" cy="514413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185" y="1190170"/>
              <a:ext cx="5958375" cy="514370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70104" y="4716823"/>
              <a:ext cx="2125980" cy="0"/>
            </a:xfrm>
            <a:custGeom>
              <a:avLst/>
              <a:gdLst/>
              <a:ahLst/>
              <a:cxnLst/>
              <a:rect l="l" t="t" r="r" b="b"/>
              <a:pathLst>
                <a:path w="2125979">
                  <a:moveTo>
                    <a:pt x="0" y="0"/>
                  </a:moveTo>
                  <a:lnTo>
                    <a:pt x="2125363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4030" y="5685663"/>
            <a:ext cx="4993957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baseline="2777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1125" spc="17" baseline="277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125" spc="-17" baseline="2777" dirty="0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sz="1125" spc="11" baseline="277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125" spc="-326" baseline="2777" dirty="0">
                <a:solidFill>
                  <a:srgbClr val="A6A6A6"/>
                </a:solidFill>
                <a:latin typeface="Calibri"/>
                <a:cs typeface="Calibri"/>
              </a:rPr>
              <a:t>«И</a:t>
            </a:r>
            <a:r>
              <a:rPr sz="1200" b="1" spc="-217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125" spc="-326" baseline="2777" dirty="0">
                <a:solidFill>
                  <a:srgbClr val="A6A6A6"/>
                </a:solidFill>
                <a:latin typeface="Calibri"/>
                <a:cs typeface="Calibri"/>
              </a:rPr>
              <a:t>з</a:t>
            </a:r>
            <a:r>
              <a:rPr sz="1200" b="1" spc="-217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125" spc="-326" baseline="2777" dirty="0">
                <a:solidFill>
                  <a:srgbClr val="A6A6A6"/>
                </a:solidFill>
                <a:latin typeface="Calibri"/>
                <a:cs typeface="Calibri"/>
              </a:rPr>
              <a:t>да</a:t>
            </a:r>
            <a:r>
              <a:rPr sz="1200" b="1" spc="-217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125" spc="-326" baseline="2777" dirty="0">
                <a:solidFill>
                  <a:srgbClr val="A6A6A6"/>
                </a:solidFill>
                <a:latin typeface="Calibri"/>
                <a:cs typeface="Calibri"/>
              </a:rPr>
              <a:t>те</a:t>
            </a:r>
            <a:r>
              <a:rPr sz="1200" b="1" spc="-217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125" spc="-326" baseline="2777" dirty="0">
                <a:solidFill>
                  <a:srgbClr val="A6A6A6"/>
                </a:solidFill>
                <a:latin typeface="Calibri"/>
                <a:cs typeface="Calibri"/>
              </a:rPr>
              <a:t>ль</a:t>
            </a:r>
            <a:r>
              <a:rPr sz="1200" b="1" spc="-217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125" spc="-326" baseline="2777" dirty="0">
                <a:solidFill>
                  <a:srgbClr val="A6A6A6"/>
                </a:solidFill>
                <a:latin typeface="Calibri"/>
                <a:cs typeface="Calibri"/>
              </a:rPr>
              <a:t>ст</a:t>
            </a:r>
            <a:r>
              <a:rPr sz="1200" b="1" spc="-217" dirty="0">
                <a:solidFill>
                  <a:srgbClr val="C00000"/>
                </a:solidFill>
                <a:latin typeface="Calibri"/>
                <a:cs typeface="Calibri"/>
              </a:rPr>
              <a:t>й</a:t>
            </a:r>
            <a:r>
              <a:rPr sz="1125" spc="-326" baseline="2777" dirty="0">
                <a:solidFill>
                  <a:srgbClr val="A6A6A6"/>
                </a:solidFill>
                <a:latin typeface="Calibri"/>
                <a:cs typeface="Calibri"/>
              </a:rPr>
              <a:t>во</a:t>
            </a:r>
            <a:r>
              <a:rPr sz="1125" spc="-113" baseline="277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b="1" spc="-229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125" spc="-343" baseline="2777" dirty="0">
                <a:solidFill>
                  <a:srgbClr val="A6A6A6"/>
                </a:solidFill>
                <a:latin typeface="Calibri"/>
                <a:cs typeface="Calibri"/>
              </a:rPr>
              <a:t>«П</a:t>
            </a:r>
            <a:r>
              <a:rPr sz="1200" b="1" spc="-229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125" spc="-343" baseline="2777" dirty="0">
                <a:solidFill>
                  <a:srgbClr val="A6A6A6"/>
                </a:solidFill>
                <a:latin typeface="Calibri"/>
                <a:cs typeface="Calibri"/>
              </a:rPr>
              <a:t>р</a:t>
            </a:r>
            <a:r>
              <a:rPr sz="1200" b="1" spc="-229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125" spc="-343" baseline="2777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1200" b="1" spc="-229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125" spc="-343" baseline="2777" dirty="0">
                <a:solidFill>
                  <a:srgbClr val="A6A6A6"/>
                </a:solidFill>
                <a:latin typeface="Calibri"/>
                <a:cs typeface="Calibri"/>
              </a:rPr>
              <a:t>св</a:t>
            </a:r>
            <a:r>
              <a:rPr sz="1200" b="1" spc="-229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125" spc="-343" baseline="2777" dirty="0">
                <a:solidFill>
                  <a:srgbClr val="A6A6A6"/>
                </a:solidFill>
                <a:latin typeface="Calibri"/>
                <a:cs typeface="Calibri"/>
              </a:rPr>
              <a:t>ещ</a:t>
            </a:r>
            <a:r>
              <a:rPr sz="1200" b="1" spc="-229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125" spc="-343" baseline="2777" dirty="0">
                <a:solidFill>
                  <a:srgbClr val="A6A6A6"/>
                </a:solidFill>
                <a:latin typeface="Calibri"/>
                <a:cs typeface="Calibri"/>
              </a:rPr>
              <a:t>ен</a:t>
            </a:r>
            <a:r>
              <a:rPr sz="1200" b="1" spc="-229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125" spc="-343" baseline="2777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1200" b="1" spc="-229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125" spc="-343" baseline="2777" dirty="0">
                <a:solidFill>
                  <a:srgbClr val="A6A6A6"/>
                </a:solidFill>
                <a:latin typeface="Calibri"/>
                <a:cs typeface="Calibri"/>
              </a:rPr>
              <a:t>е»</a:t>
            </a:r>
            <a:r>
              <a:rPr sz="1200" b="1" spc="-229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125" spc="-343" baseline="2777" dirty="0">
                <a:solidFill>
                  <a:srgbClr val="A6A6A6"/>
                </a:solidFill>
                <a:latin typeface="Calibri"/>
                <a:cs typeface="Calibri"/>
              </a:rPr>
              <a:t>,</a:t>
            </a:r>
            <a:r>
              <a:rPr sz="1125" spc="11" baseline="277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125" spc="-309" baseline="2777" dirty="0">
                <a:solidFill>
                  <a:srgbClr val="A6A6A6"/>
                </a:solidFill>
                <a:latin typeface="Calibri"/>
                <a:cs typeface="Calibri"/>
              </a:rPr>
              <a:t>2</a:t>
            </a:r>
            <a:r>
              <a:rPr sz="1200" b="1" spc="-206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125" spc="-309" baseline="2777" dirty="0">
                <a:solidFill>
                  <a:srgbClr val="A6A6A6"/>
                </a:solidFill>
                <a:latin typeface="Calibri"/>
                <a:cs typeface="Calibri"/>
              </a:rPr>
              <a:t>02</a:t>
            </a:r>
            <a:r>
              <a:rPr sz="1200" b="1" spc="-206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125" spc="-309" baseline="2777" dirty="0">
                <a:solidFill>
                  <a:srgbClr val="A6A6A6"/>
                </a:solidFill>
                <a:latin typeface="Calibri"/>
                <a:cs typeface="Calibri"/>
              </a:rPr>
              <a:t>2</a:t>
            </a:r>
            <a:r>
              <a:rPr sz="1125" spc="-56" baseline="277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оследовательности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</a:t>
            </a:r>
            <a:r>
              <a:rPr sz="1200" b="1" spc="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оценивается</a:t>
            </a:r>
            <a:r>
              <a:rPr sz="1200" b="1" spc="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 2</a:t>
            </a:r>
            <a:r>
              <a:rPr sz="1200" b="1" spc="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балла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5771" y="4812216"/>
            <a:ext cx="559730" cy="5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7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000" y="5469956"/>
            <a:ext cx="616744" cy="209673"/>
          </a:xfrm>
          <a:prstGeom prst="rect">
            <a:avLst/>
          </a:prstGeom>
          <a:solidFill>
            <a:srgbClr val="EFF4F6"/>
          </a:solidFill>
        </p:spPr>
        <p:txBody>
          <a:bodyPr vert="horz" wrap="square" lIns="0" tIns="47625" rIns="0" bIns="0" rtlCol="0">
            <a:spAutoFit/>
          </a:bodyPr>
          <a:lstStyle/>
          <a:p>
            <a:pPr marR="39052" algn="ctr">
              <a:spcBef>
                <a:spcPts val="375"/>
              </a:spcBef>
            </a:pPr>
            <a:r>
              <a:rPr sz="1050" spc="-139" dirty="0">
                <a:solidFill>
                  <a:srgbClr val="898989"/>
                </a:solidFill>
                <a:latin typeface="Verdana"/>
                <a:cs typeface="Verdana"/>
              </a:rPr>
              <a:t>14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1435" y="5457063"/>
            <a:ext cx="317754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 ответ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 последовательности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80" y="5681091"/>
            <a:ext cx="2917508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750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750" spc="11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50" spc="-11" dirty="0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sz="750" spc="8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50" spc="-4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750" spc="8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50" spc="-135" dirty="0">
                <a:solidFill>
                  <a:srgbClr val="A6A6A6"/>
                </a:solidFill>
                <a:latin typeface="Calibri"/>
                <a:cs typeface="Calibri"/>
              </a:rPr>
              <a:t>«Просвещен</a:t>
            </a:r>
            <a:r>
              <a:rPr b="1" spc="-203" baseline="156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750" spc="-135" dirty="0">
                <a:solidFill>
                  <a:srgbClr val="A6A6A6"/>
                </a:solidFill>
                <a:latin typeface="Calibri"/>
                <a:cs typeface="Calibri"/>
              </a:rPr>
              <a:t>ие</a:t>
            </a:r>
            <a:r>
              <a:rPr b="1" spc="-203" baseline="15625" dirty="0">
                <a:solidFill>
                  <a:srgbClr val="C00000"/>
                </a:solidFill>
                <a:latin typeface="Calibri"/>
                <a:cs typeface="Calibri"/>
              </a:rPr>
              <a:t>ц</a:t>
            </a:r>
            <a:r>
              <a:rPr sz="750" spc="-135" dirty="0">
                <a:solidFill>
                  <a:srgbClr val="A6A6A6"/>
                </a:solidFill>
                <a:latin typeface="Calibri"/>
                <a:cs typeface="Calibri"/>
              </a:rPr>
              <a:t>»,</a:t>
            </a:r>
            <a:r>
              <a:rPr b="1" spc="-203" baseline="1562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750" spc="-135" dirty="0">
                <a:solidFill>
                  <a:srgbClr val="A6A6A6"/>
                </a:solidFill>
                <a:latin typeface="Calibri"/>
                <a:cs typeface="Calibri"/>
              </a:rPr>
              <a:t>2</a:t>
            </a:r>
            <a:r>
              <a:rPr b="1" spc="-203" baseline="1562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750" spc="-135" dirty="0">
                <a:solidFill>
                  <a:srgbClr val="A6A6A6"/>
                </a:solidFill>
                <a:latin typeface="Calibri"/>
                <a:cs typeface="Calibri"/>
              </a:rPr>
              <a:t>02</a:t>
            </a:r>
            <a:r>
              <a:rPr b="1" spc="-203" baseline="1562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750" spc="-135" dirty="0">
                <a:solidFill>
                  <a:srgbClr val="A6A6A6"/>
                </a:solidFill>
                <a:latin typeface="Calibri"/>
                <a:cs typeface="Calibri"/>
              </a:rPr>
              <a:t>2</a:t>
            </a:r>
            <a:r>
              <a:rPr sz="750" spc="-131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b="1" spc="-5" baseline="15625" dirty="0">
                <a:solidFill>
                  <a:srgbClr val="C00000"/>
                </a:solidFill>
                <a:latin typeface="Calibri"/>
                <a:cs typeface="Calibri"/>
              </a:rPr>
              <a:t>вается</a:t>
            </a:r>
            <a:r>
              <a:rPr b="1" spc="11" baseline="156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baseline="1562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b="1" spc="5" baseline="156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baseline="15625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b="1" spc="11" baseline="156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5" baseline="15625" dirty="0">
                <a:solidFill>
                  <a:srgbClr val="C00000"/>
                </a:solidFill>
                <a:latin typeface="Calibri"/>
                <a:cs typeface="Calibri"/>
              </a:rPr>
              <a:t>балла</a:t>
            </a:r>
            <a:endParaRPr baseline="15625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8419" y="442508"/>
            <a:ext cx="7152015" cy="671338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371951" algn="l"/>
                <a:tab pos="714851" algn="l"/>
              </a:tabLst>
            </a:pPr>
            <a:r>
              <a:rPr b="0" u="heavy" dirty="0">
                <a:uFill>
                  <a:solidFill>
                    <a:srgbClr val="2D2B8D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4" dirty="0"/>
              <a:t>Задание</a:t>
            </a:r>
            <a:r>
              <a:rPr spc="-8" dirty="0"/>
              <a:t> </a:t>
            </a:r>
            <a:r>
              <a:rPr spc="-4" dirty="0"/>
              <a:t>части</a:t>
            </a:r>
            <a:r>
              <a:rPr spc="-4" dirty="0"/>
              <a:t> </a:t>
            </a:r>
            <a:r>
              <a:rPr dirty="0"/>
              <a:t>1</a:t>
            </a:r>
            <a:r>
              <a:rPr spc="-4" dirty="0"/>
              <a:t> </a:t>
            </a:r>
            <a:r>
              <a:rPr spc="-4" dirty="0"/>
              <a:t>линии</a:t>
            </a:r>
            <a:r>
              <a:rPr spc="-4" dirty="0"/>
              <a:t> </a:t>
            </a:r>
            <a:r>
              <a:rPr dirty="0"/>
              <a:t>5</a:t>
            </a:r>
          </a:p>
        </p:txBody>
      </p:sp>
      <p:sp>
        <p:nvSpPr>
          <p:cNvPr id="6" name="object 6"/>
          <p:cNvSpPr/>
          <p:nvPr/>
        </p:nvSpPr>
        <p:spPr>
          <a:xfrm>
            <a:off x="5760658" y="2074211"/>
            <a:ext cx="3212783" cy="1731645"/>
          </a:xfrm>
          <a:custGeom>
            <a:avLst/>
            <a:gdLst/>
            <a:ahLst/>
            <a:cxnLst/>
            <a:rect l="l" t="t" r="r" b="b"/>
            <a:pathLst>
              <a:path w="4283709" h="2308860">
                <a:moveTo>
                  <a:pt x="0" y="0"/>
                </a:moveTo>
                <a:lnTo>
                  <a:pt x="4283233" y="0"/>
                </a:lnTo>
                <a:lnTo>
                  <a:pt x="4283233" y="2308324"/>
                </a:lnTo>
                <a:lnTo>
                  <a:pt x="0" y="23083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1385942" y="1428750"/>
            <a:ext cx="7458075" cy="23507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75" b="1" spc="-11" dirty="0">
                <a:latin typeface="Arial"/>
                <a:cs typeface="Arial"/>
              </a:rPr>
              <a:t>Умение</a:t>
            </a:r>
            <a:r>
              <a:rPr sz="1275" b="1" spc="4" dirty="0">
                <a:latin typeface="Arial"/>
                <a:cs typeface="Arial"/>
              </a:rPr>
              <a:t> </a:t>
            </a:r>
            <a:r>
              <a:rPr sz="1275" b="1" spc="-4" dirty="0">
                <a:latin typeface="Arial"/>
                <a:cs typeface="Arial"/>
              </a:rPr>
              <a:t>определять</a:t>
            </a:r>
            <a:r>
              <a:rPr sz="1275" b="1" spc="8" dirty="0">
                <a:latin typeface="Arial"/>
                <a:cs typeface="Arial"/>
              </a:rPr>
              <a:t> </a:t>
            </a:r>
            <a:r>
              <a:rPr sz="1275" b="1" spc="-8" dirty="0">
                <a:latin typeface="Arial"/>
                <a:cs typeface="Arial"/>
              </a:rPr>
              <a:t>последовательности</a:t>
            </a:r>
            <a:r>
              <a:rPr sz="1275" b="1" spc="8" dirty="0">
                <a:latin typeface="Arial"/>
                <a:cs typeface="Arial"/>
              </a:rPr>
              <a:t> </a:t>
            </a:r>
            <a:r>
              <a:rPr sz="1275" b="1" spc="-8" dirty="0">
                <a:latin typeface="Arial"/>
                <a:cs typeface="Arial"/>
              </a:rPr>
              <a:t>биологических</a:t>
            </a:r>
            <a:r>
              <a:rPr sz="1275" b="1" spc="8" dirty="0">
                <a:latin typeface="Arial"/>
                <a:cs typeface="Arial"/>
              </a:rPr>
              <a:t> </a:t>
            </a:r>
            <a:r>
              <a:rPr sz="1275" b="1" spc="-4" dirty="0">
                <a:latin typeface="Arial"/>
                <a:cs typeface="Arial"/>
              </a:rPr>
              <a:t>процессов,</a:t>
            </a:r>
            <a:r>
              <a:rPr sz="1275" b="1" spc="8" dirty="0">
                <a:latin typeface="Arial"/>
                <a:cs typeface="Arial"/>
              </a:rPr>
              <a:t> </a:t>
            </a:r>
            <a:r>
              <a:rPr sz="1275" b="1" spc="-8" dirty="0">
                <a:latin typeface="Arial"/>
                <a:cs typeface="Arial"/>
              </a:rPr>
              <a:t>явлений,</a:t>
            </a:r>
            <a:r>
              <a:rPr sz="1275" b="1" spc="8" dirty="0">
                <a:latin typeface="Arial"/>
                <a:cs typeface="Arial"/>
              </a:rPr>
              <a:t> </a:t>
            </a:r>
            <a:r>
              <a:rPr sz="1275" b="1" spc="-8" dirty="0">
                <a:latin typeface="Arial"/>
                <a:cs typeface="Arial"/>
              </a:rPr>
              <a:t>объектов</a:t>
            </a:r>
            <a:endParaRPr sz="127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2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63">
              <a:latin typeface="Arial"/>
              <a:cs typeface="Arial"/>
            </a:endParaRPr>
          </a:p>
          <a:p>
            <a:pPr marL="4785836" indent="-343376">
              <a:lnSpc>
                <a:spcPts val="1601"/>
              </a:lnSpc>
              <a:spcBef>
                <a:spcPts val="4"/>
              </a:spcBef>
              <a:buAutoNum type="arabicPeriod"/>
              <a:tabLst>
                <a:tab pos="4785836" algn="l"/>
                <a:tab pos="4786313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endParaRPr sz="1350">
              <a:latin typeface="Calibri"/>
              <a:cs typeface="Calibri"/>
            </a:endParaRPr>
          </a:p>
          <a:p>
            <a:pPr marL="4785836" marR="3810" indent="-342900">
              <a:lnSpc>
                <a:spcPts val="1635"/>
              </a:lnSpc>
              <a:spcBef>
                <a:spcPts val="23"/>
              </a:spcBef>
              <a:buAutoNum type="arabicPeriod"/>
              <a:tabLst>
                <a:tab pos="4785836" algn="l"/>
                <a:tab pos="4786313" algn="l"/>
              </a:tabLst>
            </a:pPr>
            <a:r>
              <a:rPr sz="1350" spc="-11" dirty="0">
                <a:latin typeface="Calibri"/>
                <a:cs typeface="Calibri"/>
              </a:rPr>
              <a:t>Определяем,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какой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теме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посвящено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задание.</a:t>
            </a:r>
            <a:endParaRPr sz="1350">
              <a:latin typeface="Calibri"/>
              <a:cs typeface="Calibri"/>
            </a:endParaRPr>
          </a:p>
          <a:p>
            <a:pPr marL="4785836" marR="164783" indent="-342900">
              <a:lnSpc>
                <a:spcPts val="1583"/>
              </a:lnSpc>
              <a:spcBef>
                <a:spcPts val="68"/>
              </a:spcBef>
              <a:buAutoNum type="arabicPeriod"/>
              <a:tabLst>
                <a:tab pos="4785836" algn="l"/>
                <a:tab pos="4786313" algn="l"/>
              </a:tabLst>
            </a:pPr>
            <a:r>
              <a:rPr sz="1350" spc="-4" dirty="0">
                <a:latin typeface="Calibri"/>
                <a:cs typeface="Calibri"/>
              </a:rPr>
              <a:t>Анализируем </a:t>
            </a:r>
            <a:r>
              <a:rPr sz="1350" spc="-8" dirty="0">
                <a:latin typeface="Calibri"/>
                <a:cs typeface="Calibri"/>
              </a:rPr>
              <a:t>каждый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пункт, 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рассуждаем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логически, </a:t>
            </a:r>
            <a:r>
              <a:rPr sz="1350" spc="-11" dirty="0">
                <a:latin typeface="Calibri"/>
                <a:cs typeface="Calibri"/>
              </a:rPr>
              <a:t>что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за</a:t>
            </a:r>
            <a:r>
              <a:rPr sz="1350" spc="-4" dirty="0">
                <a:latin typeface="Calibri"/>
                <a:cs typeface="Calibri"/>
              </a:rPr>
              <a:t> чем</a:t>
            </a:r>
            <a:endParaRPr sz="1350">
              <a:latin typeface="Calibri"/>
              <a:cs typeface="Calibri"/>
            </a:endParaRPr>
          </a:p>
          <a:p>
            <a:pPr marL="4785836">
              <a:lnSpc>
                <a:spcPts val="1575"/>
              </a:lnSpc>
            </a:pPr>
            <a:r>
              <a:rPr sz="1350" spc="-8" dirty="0">
                <a:latin typeface="Calibri"/>
                <a:cs typeface="Calibri"/>
              </a:rPr>
              <a:t>может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следовать.</a:t>
            </a:r>
            <a:endParaRPr sz="1350">
              <a:latin typeface="Calibri"/>
              <a:cs typeface="Calibri"/>
            </a:endParaRPr>
          </a:p>
          <a:p>
            <a:pPr marL="4785836" marR="584835" indent="-342900">
              <a:lnSpc>
                <a:spcPts val="1635"/>
              </a:lnSpc>
              <a:spcBef>
                <a:spcPts val="23"/>
              </a:spcBef>
              <a:buAutoNum type="arabicPeriod" startAt="4"/>
              <a:tabLst>
                <a:tab pos="4785836" algn="l"/>
                <a:tab pos="4786313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 ответ цифрами,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667" y="1622153"/>
            <a:ext cx="5514991" cy="293189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4721" y="4612767"/>
            <a:ext cx="4521518" cy="843501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</a:pPr>
            <a:r>
              <a:rPr sz="1350" spc="-4" dirty="0">
                <a:latin typeface="Calibri"/>
                <a:cs typeface="Calibri"/>
              </a:rPr>
              <a:t>КЭС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3,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4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Система,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многообразие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эволюция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живой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природы.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Человек</a:t>
            </a:r>
            <a:r>
              <a:rPr sz="1350" dirty="0">
                <a:latin typeface="Calibri"/>
                <a:cs typeface="Calibri"/>
              </a:rPr>
              <a:t> 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его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здоровье.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594"/>
              </a:lnSpc>
            </a:pPr>
            <a:r>
              <a:rPr sz="1350" spc="-11" dirty="0">
                <a:latin typeface="Calibri"/>
                <a:cs typeface="Calibri"/>
              </a:rPr>
              <a:t>КТ</a:t>
            </a:r>
            <a:r>
              <a:rPr sz="1350" spc="-4" dirty="0">
                <a:latin typeface="Calibri"/>
                <a:cs typeface="Calibri"/>
              </a:rPr>
              <a:t> 1.2.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2.2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Знать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сущность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биологических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процессов.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Уметь</a:t>
            </a:r>
            <a:endParaRPr sz="1350">
              <a:latin typeface="Calibri"/>
              <a:cs typeface="Calibri"/>
            </a:endParaRPr>
          </a:p>
          <a:p>
            <a:pPr marL="9525">
              <a:spcBef>
                <a:spcPts val="38"/>
              </a:spcBef>
            </a:pPr>
            <a:r>
              <a:rPr sz="1350" spc="-4" dirty="0">
                <a:latin typeface="Calibri"/>
                <a:cs typeface="Calibri"/>
              </a:rPr>
              <a:t>изучать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биологические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процессы</a:t>
            </a:r>
            <a:r>
              <a:rPr sz="1350" dirty="0">
                <a:latin typeface="Calibri"/>
                <a:cs typeface="Calibri"/>
              </a:rPr>
              <a:t> и</a:t>
            </a:r>
            <a:r>
              <a:rPr sz="1350" spc="-4" dirty="0">
                <a:latin typeface="Calibri"/>
                <a:cs typeface="Calibri"/>
              </a:rPr>
              <a:t> явления.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2042" y="3978022"/>
            <a:ext cx="2924175" cy="1844319"/>
          </a:xfrm>
          <a:prstGeom prst="rect">
            <a:avLst/>
          </a:prstGeom>
        </p:spPr>
        <p:txBody>
          <a:bodyPr vert="horz" wrap="square" lIns="0" tIns="8096" rIns="0" bIns="0" rtlCol="0">
            <a:spAutoFit/>
          </a:bodyPr>
          <a:lstStyle/>
          <a:p>
            <a:pPr marL="9525" marR="280035">
              <a:lnSpc>
                <a:spcPct val="100800"/>
              </a:lnSpc>
              <a:spcBef>
                <a:spcPts val="64"/>
              </a:spcBef>
            </a:pPr>
            <a:r>
              <a:rPr sz="1200" dirty="0">
                <a:latin typeface="Calibri"/>
                <a:cs typeface="Calibri"/>
              </a:rPr>
              <a:t>По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19" dirty="0">
                <a:latin typeface="Calibri"/>
                <a:cs typeface="Calibri"/>
              </a:rPr>
              <a:t>ходу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рассуждения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могут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постепенно </a:t>
            </a:r>
            <a:r>
              <a:rPr sz="1200" spc="-4" dirty="0">
                <a:latin typeface="Calibri"/>
                <a:cs typeface="Calibri"/>
              </a:rPr>
              <a:t> составляться пары позиций,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последовательность которых становится </a:t>
            </a:r>
            <a:r>
              <a:rPr sz="1200" spc="-263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понятна.</a:t>
            </a:r>
            <a:endParaRPr sz="1200">
              <a:latin typeface="Calibri"/>
              <a:cs typeface="Calibri"/>
            </a:endParaRPr>
          </a:p>
          <a:p>
            <a:pPr marL="9525" marR="3810">
              <a:lnSpc>
                <a:spcPts val="1425"/>
              </a:lnSpc>
              <a:spcBef>
                <a:spcPts val="41"/>
              </a:spcBef>
            </a:pPr>
            <a:r>
              <a:rPr sz="1200" dirty="0">
                <a:latin typeface="Calibri"/>
                <a:cs typeface="Calibri"/>
              </a:rPr>
              <a:t>По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мере </a:t>
            </a:r>
            <a:r>
              <a:rPr sz="1200" spc="-4" dirty="0">
                <a:latin typeface="Calibri"/>
                <a:cs typeface="Calibri"/>
              </a:rPr>
              <a:t>прояснения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последовательности </a:t>
            </a:r>
            <a:r>
              <a:rPr sz="1200" dirty="0">
                <a:latin typeface="Calibri"/>
                <a:cs typeface="Calibri"/>
              </a:rPr>
              <a:t>ее </a:t>
            </a:r>
            <a:r>
              <a:rPr sz="1200" spc="-263" dirty="0">
                <a:latin typeface="Calibri"/>
                <a:cs typeface="Calibri"/>
              </a:rPr>
              <a:t> </a:t>
            </a:r>
            <a:r>
              <a:rPr sz="1200" spc="-11" dirty="0">
                <a:latin typeface="Calibri"/>
                <a:cs typeface="Calibri"/>
              </a:rPr>
              <a:t>следует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корректировать.</a:t>
            </a:r>
            <a:endParaRPr sz="1200">
              <a:latin typeface="Calibri"/>
              <a:cs typeface="Calibri"/>
            </a:endParaRPr>
          </a:p>
          <a:p>
            <a:pPr marL="9525">
              <a:lnSpc>
                <a:spcPts val="1384"/>
              </a:lnSpc>
            </a:pPr>
            <a:r>
              <a:rPr sz="1200" spc="-4" dirty="0">
                <a:latin typeface="Calibri"/>
                <a:cs typeface="Calibri"/>
              </a:rPr>
              <a:t>Проверяем:</a:t>
            </a:r>
            <a:endParaRPr sz="1200">
              <a:latin typeface="Calibri"/>
              <a:cs typeface="Calibri"/>
            </a:endParaRPr>
          </a:p>
          <a:p>
            <a:pPr marL="90488" indent="-80963">
              <a:lnSpc>
                <a:spcPts val="1433"/>
              </a:lnSpc>
              <a:buChar char="-"/>
              <a:tabLst>
                <a:tab pos="90488" algn="l"/>
              </a:tabLst>
            </a:pPr>
            <a:r>
              <a:rPr sz="1200" dirty="0">
                <a:latin typeface="Calibri"/>
                <a:cs typeface="Calibri"/>
              </a:rPr>
              <a:t>с</a:t>
            </a:r>
            <a:r>
              <a:rPr sz="1200" spc="-19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чего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нужно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начать,</a:t>
            </a:r>
            <a:endParaRPr sz="1200">
              <a:latin typeface="Calibri"/>
              <a:cs typeface="Calibri"/>
            </a:endParaRPr>
          </a:p>
          <a:p>
            <a:pPr marL="90488" indent="-80963">
              <a:lnSpc>
                <a:spcPts val="1433"/>
              </a:lnSpc>
              <a:spcBef>
                <a:spcPts val="53"/>
              </a:spcBef>
              <a:buChar char="-"/>
              <a:tabLst>
                <a:tab pos="90488" algn="l"/>
              </a:tabLst>
            </a:pPr>
            <a:r>
              <a:rPr sz="1200" spc="-8" dirty="0">
                <a:latin typeface="Calibri"/>
                <a:cs typeface="Calibri"/>
              </a:rPr>
              <a:t>нет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ли</a:t>
            </a:r>
            <a:r>
              <a:rPr sz="1200" spc="-19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противоречий,</a:t>
            </a:r>
            <a:endParaRPr sz="1200">
              <a:latin typeface="Calibri"/>
              <a:cs typeface="Calibri"/>
            </a:endParaRPr>
          </a:p>
          <a:p>
            <a:pPr marL="90488" indent="-80963">
              <a:lnSpc>
                <a:spcPts val="1433"/>
              </a:lnSpc>
              <a:buChar char="-"/>
              <a:tabLst>
                <a:tab pos="90488" algn="l"/>
              </a:tabLst>
            </a:pPr>
            <a:r>
              <a:rPr sz="1200" spc="-4" dirty="0">
                <a:latin typeface="Calibri"/>
                <a:cs typeface="Calibri"/>
              </a:rPr>
              <a:t>все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ли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позиции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включены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1" dirty="0">
                <a:latin typeface="Calibri"/>
                <a:cs typeface="Calibri"/>
              </a:rPr>
              <a:t> ответ.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9542" y="5250798"/>
            <a:ext cx="450893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7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71434" y="5457063"/>
            <a:ext cx="317754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 ответ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 последовательности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1801" y="1428369"/>
            <a:ext cx="7234714" cy="43056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</a:pPr>
            <a:r>
              <a:rPr sz="1350" b="1" spc="-8" dirty="0">
                <a:latin typeface="Calibri"/>
                <a:cs typeface="Calibri"/>
              </a:rPr>
              <a:t>Обладать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приёмами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работы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по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критическому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анализу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полученной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информации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и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пользоваться </a:t>
            </a:r>
            <a:r>
              <a:rPr sz="1350" b="1" spc="-293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простейшими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способами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оценки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её </a:t>
            </a:r>
            <a:r>
              <a:rPr sz="1350" b="1" spc="-8" dirty="0">
                <a:latin typeface="Calibri"/>
                <a:cs typeface="Calibri"/>
              </a:rPr>
              <a:t>достоверности.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15" dirty="0">
                <a:latin typeface="Calibri"/>
                <a:cs typeface="Calibri"/>
              </a:rPr>
              <a:t>Умение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проводить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множественный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выбор.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3631" y="306803"/>
            <a:ext cx="7488377" cy="671338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371951" algn="l"/>
                <a:tab pos="569119" algn="l"/>
              </a:tabLst>
            </a:pPr>
            <a:r>
              <a:rPr b="0" dirty="0">
                <a:latin typeface="Times New Roman"/>
                <a:cs typeface="Times New Roman"/>
              </a:rPr>
              <a:t>	</a:t>
            </a:r>
            <a:r>
              <a:rPr spc="-4" dirty="0"/>
              <a:t>Задание</a:t>
            </a:r>
            <a:r>
              <a:rPr spc="-8" dirty="0"/>
              <a:t> </a:t>
            </a:r>
            <a:r>
              <a:rPr spc="-4" dirty="0"/>
              <a:t>части</a:t>
            </a:r>
            <a:r>
              <a:rPr spc="-4" dirty="0"/>
              <a:t> </a:t>
            </a:r>
            <a:r>
              <a:rPr dirty="0"/>
              <a:t>1</a:t>
            </a:r>
            <a:r>
              <a:rPr spc="-4" dirty="0"/>
              <a:t> </a:t>
            </a:r>
            <a:r>
              <a:rPr spc="-4" dirty="0"/>
              <a:t>линии</a:t>
            </a:r>
            <a:r>
              <a:rPr spc="-4" dirty="0"/>
              <a:t> </a:t>
            </a:r>
            <a:r>
              <a:rPr dirty="0"/>
              <a:t>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38887" y="2054492"/>
            <a:ext cx="3356134" cy="2117022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37624" rIns="0" bIns="0" rtlCol="0">
            <a:spAutoFit/>
          </a:bodyPr>
          <a:lstStyle/>
          <a:p>
            <a:pPr marL="68580" marR="443389">
              <a:lnSpc>
                <a:spcPts val="1568"/>
              </a:lnSpc>
              <a:spcBef>
                <a:spcPts val="296"/>
              </a:spcBef>
              <a:buAutoNum type="arabicPeriod"/>
              <a:tabLst>
                <a:tab pos="238125" algn="l"/>
              </a:tabLst>
            </a:pPr>
            <a:r>
              <a:rPr sz="1350" spc="-4" dirty="0">
                <a:latin typeface="Calibri"/>
                <a:cs typeface="Calibri"/>
              </a:rPr>
              <a:t>Читаем задание</a:t>
            </a:r>
            <a:r>
              <a:rPr sz="1350" dirty="0">
                <a:latin typeface="Calibri"/>
                <a:cs typeface="Calibri"/>
              </a:rPr>
              <a:t> и </a:t>
            </a:r>
            <a:r>
              <a:rPr sz="1350" spc="-11" dirty="0">
                <a:latin typeface="Calibri"/>
                <a:cs typeface="Calibri"/>
              </a:rPr>
              <a:t>выделяем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</a:t>
            </a:r>
            <a:r>
              <a:rPr sz="1350" spc="-4" dirty="0">
                <a:latin typeface="Calibri"/>
                <a:cs typeface="Calibri"/>
              </a:rPr>
              <a:t> нем </a:t>
            </a:r>
            <a:r>
              <a:rPr sz="1350" dirty="0">
                <a:latin typeface="Calibri"/>
                <a:cs typeface="Calibri"/>
              </a:rPr>
              <a:t>3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утверждения</a:t>
            </a:r>
            <a:endParaRPr sz="1350">
              <a:latin typeface="Calibri"/>
              <a:cs typeface="Calibri"/>
            </a:endParaRPr>
          </a:p>
          <a:p>
            <a:pPr marL="68580" marR="84773">
              <a:lnSpc>
                <a:spcPct val="99400"/>
              </a:lnSpc>
              <a:spcBef>
                <a:spcPts val="4"/>
              </a:spcBef>
              <a:buAutoNum type="arabicPeriod"/>
              <a:tabLst>
                <a:tab pos="238125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первый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из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предложенных 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ответов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отвечаем</a:t>
            </a:r>
            <a:r>
              <a:rPr sz="1350" dirty="0">
                <a:latin typeface="Calibri"/>
                <a:cs typeface="Calibri"/>
              </a:rPr>
              <a:t> на</a:t>
            </a:r>
            <a:r>
              <a:rPr sz="1350" spc="-4" dirty="0">
                <a:latin typeface="Calibri"/>
                <a:cs typeface="Calibri"/>
              </a:rPr>
              <a:t> вопрос: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«Это 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подтверждает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1-е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(2-е,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3-е)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утверждение?»</a:t>
            </a:r>
            <a:endParaRPr sz="1350">
              <a:latin typeface="Calibri"/>
              <a:cs typeface="Calibri"/>
            </a:endParaRPr>
          </a:p>
          <a:p>
            <a:pPr marL="68580" marR="164306">
              <a:lnSpc>
                <a:spcPts val="1568"/>
              </a:lnSpc>
              <a:spcBef>
                <a:spcPts val="131"/>
              </a:spcBef>
              <a:buAutoNum type="arabicPeriod"/>
              <a:tabLst>
                <a:tab pos="238125" algn="l"/>
              </a:tabLst>
            </a:pPr>
            <a:r>
              <a:rPr sz="1350" spc="-64" dirty="0">
                <a:latin typeface="Calibri"/>
                <a:cs typeface="Calibri"/>
              </a:rPr>
              <a:t>То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же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делаем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 </a:t>
            </a:r>
            <a:r>
              <a:rPr sz="1350" spc="-4" dirty="0">
                <a:latin typeface="Calibri"/>
                <a:cs typeface="Calibri"/>
              </a:rPr>
              <a:t>остальными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вариантами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ответов</a:t>
            </a:r>
            <a:endParaRPr sz="1350">
              <a:latin typeface="Calibri"/>
              <a:cs typeface="Calibri"/>
            </a:endParaRPr>
          </a:p>
          <a:p>
            <a:pPr marL="237649" indent="-169545">
              <a:lnSpc>
                <a:spcPts val="1613"/>
              </a:lnSpc>
              <a:buAutoNum type="arabicPeriod"/>
              <a:tabLst>
                <a:tab pos="238125" algn="l"/>
              </a:tabLst>
            </a:pPr>
            <a:r>
              <a:rPr sz="1350" spc="-4" dirty="0">
                <a:latin typeface="Calibri"/>
                <a:cs typeface="Calibri"/>
              </a:rPr>
              <a:t>Выбираем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правильные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ответы </a:t>
            </a:r>
            <a:r>
              <a:rPr sz="1350" dirty="0">
                <a:latin typeface="Calibri"/>
                <a:cs typeface="Calibri"/>
              </a:rPr>
              <a:t>(3!)</a:t>
            </a:r>
            <a:endParaRPr sz="1350">
              <a:latin typeface="Calibri"/>
              <a:cs typeface="Calibri"/>
            </a:endParaRPr>
          </a:p>
          <a:p>
            <a:pPr marL="68580" marR="444818">
              <a:lnSpc>
                <a:spcPts val="1583"/>
              </a:lnSpc>
              <a:spcBef>
                <a:spcPts val="101"/>
              </a:spcBef>
              <a:buAutoNum type="arabicPeriod"/>
              <a:tabLst>
                <a:tab pos="237649" algn="l"/>
              </a:tabLst>
            </a:pPr>
            <a:r>
              <a:rPr sz="1350" spc="-4" dirty="0">
                <a:latin typeface="Calibri"/>
                <a:cs typeface="Calibri"/>
              </a:rPr>
              <a:t>Проверяем, мысленно </a:t>
            </a:r>
            <a:r>
              <a:rPr sz="1350" dirty="0">
                <a:latin typeface="Calibri"/>
                <a:cs typeface="Calibri"/>
              </a:rPr>
              <a:t>обосновывая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каждый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1226" y="1996053"/>
            <a:ext cx="5207794" cy="2937986"/>
            <a:chOff x="374967" y="1518403"/>
            <a:chExt cx="6943725" cy="391731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67" y="1518403"/>
              <a:ext cx="6943127" cy="39170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48524" y="1848867"/>
              <a:ext cx="1074420" cy="0"/>
            </a:xfrm>
            <a:custGeom>
              <a:avLst/>
              <a:gdLst/>
              <a:ahLst/>
              <a:cxnLst/>
              <a:rect l="l" t="t" r="r" b="b"/>
              <a:pathLst>
                <a:path w="1074420">
                  <a:moveTo>
                    <a:pt x="0" y="0"/>
                  </a:moveTo>
                  <a:lnTo>
                    <a:pt x="1073888" y="1"/>
                  </a:lnTo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3124" y="1848867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451" y="1"/>
                  </a:lnTo>
                </a:path>
              </a:pathLst>
            </a:custGeom>
            <a:ln w="28575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0763" y="2102750"/>
              <a:ext cx="1074420" cy="0"/>
            </a:xfrm>
            <a:custGeom>
              <a:avLst/>
              <a:gdLst/>
              <a:ahLst/>
              <a:cxnLst/>
              <a:rect l="l" t="t" r="r" b="b"/>
              <a:pathLst>
                <a:path w="1074420">
                  <a:moveTo>
                    <a:pt x="0" y="0"/>
                  </a:moveTo>
                  <a:lnTo>
                    <a:pt x="1073888" y="1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3353" y="4106514"/>
              <a:ext cx="1605915" cy="0"/>
            </a:xfrm>
            <a:custGeom>
              <a:avLst/>
              <a:gdLst/>
              <a:ahLst/>
              <a:cxnLst/>
              <a:rect l="l" t="t" r="r" b="b"/>
              <a:pathLst>
                <a:path w="1605915">
                  <a:moveTo>
                    <a:pt x="0" y="0"/>
                  </a:moveTo>
                  <a:lnTo>
                    <a:pt x="1605301" y="1"/>
                  </a:lnTo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5244" y="3092827"/>
              <a:ext cx="1223010" cy="0"/>
            </a:xfrm>
            <a:custGeom>
              <a:avLst/>
              <a:gdLst/>
              <a:ahLst/>
              <a:cxnLst/>
              <a:rect l="l" t="t" r="r" b="b"/>
              <a:pathLst>
                <a:path w="1223010">
                  <a:moveTo>
                    <a:pt x="0" y="0"/>
                  </a:moveTo>
                  <a:lnTo>
                    <a:pt x="1222818" y="1"/>
                  </a:lnTo>
                </a:path>
              </a:pathLst>
            </a:custGeom>
            <a:ln w="28575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25022" y="3828769"/>
              <a:ext cx="1583055" cy="0"/>
            </a:xfrm>
            <a:custGeom>
              <a:avLst/>
              <a:gdLst/>
              <a:ahLst/>
              <a:cxnLst/>
              <a:rect l="l" t="t" r="r" b="b"/>
              <a:pathLst>
                <a:path w="1583055">
                  <a:moveTo>
                    <a:pt x="0" y="0"/>
                  </a:moveTo>
                  <a:lnTo>
                    <a:pt x="1583040" y="1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1323" y="3300210"/>
              <a:ext cx="1223010" cy="0"/>
            </a:xfrm>
            <a:custGeom>
              <a:avLst/>
              <a:gdLst/>
              <a:ahLst/>
              <a:cxnLst/>
              <a:rect l="l" t="t" r="r" b="b"/>
              <a:pathLst>
                <a:path w="1223010">
                  <a:moveTo>
                    <a:pt x="0" y="0"/>
                  </a:moveTo>
                  <a:lnTo>
                    <a:pt x="1222818" y="1"/>
                  </a:lnTo>
                </a:path>
              </a:pathLst>
            </a:custGeom>
            <a:ln w="28575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54458" y="5108829"/>
            <a:ext cx="467725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КЭС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3.3,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3.4</a:t>
            </a:r>
            <a:r>
              <a:rPr sz="1350" dirty="0">
                <a:latin typeface="Calibri"/>
                <a:cs typeface="Calibri"/>
              </a:rPr>
              <a:t> –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Царство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Растения. </a:t>
            </a:r>
            <a:r>
              <a:rPr sz="1350" dirty="0">
                <a:latin typeface="Calibri"/>
                <a:cs typeface="Calibri"/>
              </a:rPr>
              <a:t>Царство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Животные.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КТ</a:t>
            </a:r>
            <a:r>
              <a:rPr sz="1350" spc="-4" dirty="0">
                <a:latin typeface="Calibri"/>
                <a:cs typeface="Calibri"/>
              </a:rPr>
              <a:t> 2.4</a:t>
            </a:r>
            <a:r>
              <a:rPr sz="1350" dirty="0">
                <a:latin typeface="Calibri"/>
                <a:cs typeface="Calibri"/>
              </a:rPr>
              <a:t> –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2.7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7943" y="4215004"/>
            <a:ext cx="2886551" cy="16628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53390">
              <a:spcBef>
                <a:spcPts val="75"/>
              </a:spcBef>
            </a:pPr>
            <a:r>
              <a:rPr sz="1350" spc="-8" dirty="0">
                <a:latin typeface="Calibri"/>
                <a:cs typeface="Calibri"/>
              </a:rPr>
              <a:t>Полезно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до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чтения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ответов 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предположить,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что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может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быть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предложено </a:t>
            </a:r>
            <a:r>
              <a:rPr sz="1350" spc="-4" dirty="0">
                <a:latin typeface="Calibri"/>
                <a:cs typeface="Calibri"/>
              </a:rPr>
              <a:t>для </a:t>
            </a:r>
            <a:r>
              <a:rPr sz="1350" spc="-8" dirty="0">
                <a:latin typeface="Calibri"/>
                <a:cs typeface="Calibri"/>
              </a:rPr>
              <a:t>подтверждения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каждого</a:t>
            </a:r>
            <a:r>
              <a:rPr sz="1350" dirty="0">
                <a:latin typeface="Calibri"/>
                <a:cs typeface="Calibri"/>
              </a:rPr>
              <a:t> из </a:t>
            </a:r>
            <a:r>
              <a:rPr sz="1350" spc="-4" dirty="0">
                <a:latin typeface="Calibri"/>
                <a:cs typeface="Calibri"/>
              </a:rPr>
              <a:t>трех утверждений.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583"/>
              </a:lnSpc>
            </a:pPr>
            <a:r>
              <a:rPr sz="1350" spc="-4" dirty="0">
                <a:latin typeface="Calibri"/>
                <a:cs typeface="Calibri"/>
              </a:rPr>
              <a:t>Например,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если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указана</a:t>
            </a:r>
            <a:endParaRPr sz="1350">
              <a:latin typeface="Calibri"/>
              <a:cs typeface="Calibri"/>
            </a:endParaRPr>
          </a:p>
          <a:p>
            <a:pPr marL="9525" marR="3810">
              <a:lnSpc>
                <a:spcPct val="99400"/>
              </a:lnSpc>
              <a:spcBef>
                <a:spcPts val="45"/>
              </a:spcBef>
            </a:pPr>
            <a:r>
              <a:rPr sz="1350" spc="-4" dirty="0">
                <a:latin typeface="Calibri"/>
                <a:cs typeface="Calibri"/>
              </a:rPr>
              <a:t>принадлежность</a:t>
            </a:r>
            <a:r>
              <a:rPr sz="1350" dirty="0">
                <a:latin typeface="Calibri"/>
                <a:cs typeface="Calibri"/>
              </a:rPr>
              <a:t> к </a:t>
            </a:r>
            <a:r>
              <a:rPr sz="1350" spc="-8" dirty="0">
                <a:latin typeface="Calibri"/>
                <a:cs typeface="Calibri"/>
              </a:rPr>
              <a:t>определенному 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таксону,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то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следует</a:t>
            </a:r>
            <a:r>
              <a:rPr sz="1350" spc="-4" dirty="0">
                <a:latin typeface="Calibri"/>
                <a:cs typeface="Calibri"/>
              </a:rPr>
              <a:t> ожидать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признаков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этого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таксона.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7887" y="4802088"/>
            <a:ext cx="450893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2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8820" y="5514213"/>
            <a:ext cx="3370898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ответ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цифры,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оценивается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1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7185" y="1428369"/>
            <a:ext cx="7470934" cy="432009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 marL="9525" marR="3810">
              <a:lnSpc>
                <a:spcPts val="1568"/>
              </a:lnSpc>
              <a:spcBef>
                <a:spcPts val="169"/>
              </a:spcBef>
            </a:pPr>
            <a:r>
              <a:rPr sz="1350" b="1" spc="-8" dirty="0">
                <a:latin typeface="Calibri"/>
                <a:cs typeface="Calibri"/>
              </a:rPr>
              <a:t>Использовать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понятийный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аппарат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и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символический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язык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биологии;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грамотно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применять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научные </a:t>
            </a:r>
            <a:r>
              <a:rPr sz="1350" b="1" spc="-293" dirty="0">
                <a:latin typeface="Calibri"/>
                <a:cs typeface="Calibri"/>
              </a:rPr>
              <a:t> </a:t>
            </a:r>
            <a:r>
              <a:rPr sz="1350" b="1" spc="-11" dirty="0">
                <a:latin typeface="Calibri"/>
                <a:cs typeface="Calibri"/>
              </a:rPr>
              <a:t>методы,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понятия,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теории,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законы</a:t>
            </a:r>
            <a:r>
              <a:rPr sz="1350" b="1" spc="-4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для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объяснения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наблюдаемых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биологических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объектов,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7185" y="1837563"/>
            <a:ext cx="159781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latin typeface="Calibri"/>
                <a:cs typeface="Calibri"/>
              </a:rPr>
              <a:t>явлений</a:t>
            </a:r>
            <a:r>
              <a:rPr sz="1350" b="1" spc="-23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и</a:t>
            </a:r>
            <a:r>
              <a:rPr sz="1350" b="1" spc="-23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процессов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7924" y="234871"/>
            <a:ext cx="7488378" cy="671338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371951" algn="l"/>
                <a:tab pos="714851" algn="l"/>
              </a:tabLst>
            </a:pPr>
            <a:r>
              <a:rPr b="0" dirty="0">
                <a:latin typeface="Times New Roman"/>
                <a:cs typeface="Times New Roman"/>
              </a:rPr>
              <a:t>	</a:t>
            </a:r>
            <a:r>
              <a:rPr spc="-4" dirty="0"/>
              <a:t>Задание</a:t>
            </a:r>
            <a:r>
              <a:rPr spc="-8" dirty="0"/>
              <a:t> </a:t>
            </a:r>
            <a:r>
              <a:rPr spc="-4" dirty="0"/>
              <a:t>части</a:t>
            </a:r>
            <a:r>
              <a:rPr spc="-4" dirty="0"/>
              <a:t> </a:t>
            </a:r>
            <a:r>
              <a:rPr dirty="0"/>
              <a:t>1</a:t>
            </a:r>
            <a:r>
              <a:rPr spc="-4" dirty="0"/>
              <a:t> </a:t>
            </a:r>
            <a:r>
              <a:rPr spc="-4" dirty="0"/>
              <a:t>линии</a:t>
            </a:r>
            <a:r>
              <a:rPr spc="-4" dirty="0"/>
              <a:t> </a:t>
            </a:r>
            <a:r>
              <a:rPr dirty="0"/>
              <a:t>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39693" y="1895276"/>
            <a:ext cx="3433763" cy="3345083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37148" rIns="0" bIns="0" rtlCol="0">
            <a:spAutoFit/>
          </a:bodyPr>
          <a:lstStyle/>
          <a:p>
            <a:pPr marL="411480" marR="965835" indent="-342900">
              <a:lnSpc>
                <a:spcPts val="1568"/>
              </a:lnSpc>
              <a:spcBef>
                <a:spcPts val="293"/>
              </a:spcBef>
              <a:buAutoNum type="arabicPeriod"/>
              <a:tabLst>
                <a:tab pos="411004" algn="l"/>
                <a:tab pos="411480" algn="l"/>
              </a:tabLst>
            </a:pPr>
            <a:r>
              <a:rPr sz="1350" spc="-4" dirty="0">
                <a:latin typeface="Calibri"/>
                <a:cs typeface="Calibri"/>
              </a:rPr>
              <a:t>Читаем задание полностью,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определяем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тему.</a:t>
            </a:r>
            <a:endParaRPr sz="1350">
              <a:latin typeface="Calibri"/>
              <a:cs typeface="Calibri"/>
            </a:endParaRPr>
          </a:p>
          <a:p>
            <a:pPr marL="411480" indent="-342900">
              <a:lnSpc>
                <a:spcPts val="1613"/>
              </a:lnSpc>
              <a:buAutoNum type="arabicPeriod"/>
              <a:tabLst>
                <a:tab pos="411004" algn="l"/>
                <a:tab pos="411480" algn="l"/>
              </a:tabLst>
            </a:pPr>
            <a:r>
              <a:rPr sz="1350" spc="-4" dirty="0">
                <a:latin typeface="Calibri"/>
                <a:cs typeface="Calibri"/>
              </a:rPr>
              <a:t>Знакомимся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таблицей:</a:t>
            </a:r>
            <a:endParaRPr sz="1350">
              <a:latin typeface="Calibri"/>
              <a:cs typeface="Calibri"/>
            </a:endParaRPr>
          </a:p>
          <a:p>
            <a:pPr marL="282893" indent="-214313">
              <a:lnSpc>
                <a:spcPts val="1594"/>
              </a:lnSpc>
              <a:spcBef>
                <a:spcPts val="34"/>
              </a:spcBef>
              <a:buChar char="-"/>
              <a:tabLst>
                <a:tab pos="282416" algn="l"/>
                <a:tab pos="282893" algn="l"/>
              </a:tabLst>
            </a:pPr>
            <a:r>
              <a:rPr sz="1350" spc="-4" dirty="0">
                <a:latin typeface="Calibri"/>
                <a:cs typeface="Calibri"/>
              </a:rPr>
              <a:t>названиями </a:t>
            </a:r>
            <a:r>
              <a:rPr sz="1350" spc="-11" dirty="0">
                <a:latin typeface="Calibri"/>
                <a:cs typeface="Calibri"/>
              </a:rPr>
              <a:t>столбцов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endParaRPr sz="1350">
              <a:latin typeface="Calibri"/>
              <a:cs typeface="Calibri"/>
            </a:endParaRPr>
          </a:p>
          <a:p>
            <a:pPr marL="282893" indent="-214313">
              <a:lnSpc>
                <a:spcPts val="1594"/>
              </a:lnSpc>
              <a:buChar char="-"/>
              <a:tabLst>
                <a:tab pos="282416" algn="l"/>
                <a:tab pos="282893" algn="l"/>
              </a:tabLst>
            </a:pPr>
            <a:r>
              <a:rPr sz="1350" spc="-8" dirty="0">
                <a:latin typeface="Calibri"/>
                <a:cs typeface="Calibri"/>
              </a:rPr>
              <a:t>полностью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заполненной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строкой.</a:t>
            </a:r>
            <a:endParaRPr sz="1350">
              <a:latin typeface="Calibri"/>
              <a:cs typeface="Calibri"/>
            </a:endParaRPr>
          </a:p>
          <a:p>
            <a:pPr marL="68580" marR="215265">
              <a:lnSpc>
                <a:spcPct val="100400"/>
              </a:lnSpc>
              <a:spcBef>
                <a:spcPts val="30"/>
              </a:spcBef>
              <a:buAutoNum type="arabicPeriod" startAt="2"/>
              <a:tabLst>
                <a:tab pos="315754" algn="l"/>
                <a:tab pos="316706" algn="l"/>
              </a:tabLst>
            </a:pPr>
            <a:r>
              <a:rPr sz="1350" spc="-8" dirty="0">
                <a:latin typeface="Calibri"/>
                <a:cs typeface="Calibri"/>
              </a:rPr>
              <a:t>Формулируем, как</a:t>
            </a:r>
            <a:r>
              <a:rPr sz="1350" spc="-4" dirty="0">
                <a:latin typeface="Calibri"/>
                <a:cs typeface="Calibri"/>
              </a:rPr>
              <a:t> связаны эти понятия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(</a:t>
            </a:r>
            <a:r>
              <a:rPr sz="1350" b="1" spc="-8" dirty="0">
                <a:latin typeface="Calibri"/>
                <a:cs typeface="Calibri"/>
              </a:rPr>
              <a:t>Структура </a:t>
            </a:r>
            <a:r>
              <a:rPr sz="1350" b="1" spc="-4" dirty="0">
                <a:latin typeface="Calibri"/>
                <a:cs typeface="Calibri"/>
              </a:rPr>
              <a:t>клетки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– </a:t>
            </a:r>
            <a:r>
              <a:rPr sz="1350" spc="-4" dirty="0">
                <a:latin typeface="Calibri"/>
                <a:cs typeface="Calibri"/>
              </a:rPr>
              <a:t>цитоплазматическая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мембрана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осуществляет</a:t>
            </a:r>
            <a:r>
              <a:rPr sz="1350" b="1" spc="-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процесс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–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транспорт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веществ).</a:t>
            </a:r>
            <a:endParaRPr sz="1350">
              <a:latin typeface="Calibri"/>
              <a:cs typeface="Calibri"/>
            </a:endParaRPr>
          </a:p>
          <a:p>
            <a:pPr marL="237649" indent="-169069">
              <a:lnSpc>
                <a:spcPts val="1568"/>
              </a:lnSpc>
              <a:buAutoNum type="arabicPeriod" startAt="2"/>
              <a:tabLst>
                <a:tab pos="237649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строку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</a:t>
            </a:r>
            <a:r>
              <a:rPr sz="1350" spc="-4" dirty="0">
                <a:latin typeface="Calibri"/>
                <a:cs typeface="Calibri"/>
              </a:rPr>
              <a:t> пропуском, составляем</a:t>
            </a:r>
            <a:endParaRPr sz="1350">
              <a:latin typeface="Calibri"/>
              <a:cs typeface="Calibri"/>
            </a:endParaRPr>
          </a:p>
          <a:p>
            <a:pPr marL="68580" marR="197168">
              <a:lnSpc>
                <a:spcPct val="99400"/>
              </a:lnSpc>
              <a:spcBef>
                <a:spcPts val="45"/>
              </a:spcBef>
            </a:pPr>
            <a:r>
              <a:rPr sz="1350" spc="-4" dirty="0">
                <a:latin typeface="Calibri"/>
                <a:cs typeface="Calibri"/>
              </a:rPr>
              <a:t>аналогичное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предложение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(</a:t>
            </a:r>
            <a:r>
              <a:rPr sz="1350" b="1" spc="-8" dirty="0">
                <a:latin typeface="Calibri"/>
                <a:cs typeface="Calibri"/>
              </a:rPr>
              <a:t>Структура </a:t>
            </a:r>
            <a:r>
              <a:rPr sz="1350" b="1" spc="-4" dirty="0">
                <a:latin typeface="Calibri"/>
                <a:cs typeface="Calibri"/>
              </a:rPr>
              <a:t> клетки </a:t>
            </a:r>
            <a:r>
              <a:rPr sz="1350" dirty="0">
                <a:latin typeface="Calibri"/>
                <a:cs typeface="Calibri"/>
              </a:rPr>
              <a:t>– …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осуществляет процесс </a:t>
            </a:r>
            <a:r>
              <a:rPr sz="1350" dirty="0">
                <a:latin typeface="Calibri"/>
                <a:cs typeface="Calibri"/>
              </a:rPr>
              <a:t>– </a:t>
            </a:r>
            <a:r>
              <a:rPr sz="1350" spc="-4" dirty="0">
                <a:latin typeface="Calibri"/>
                <a:cs typeface="Calibri"/>
              </a:rPr>
              <a:t>синтез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белков)</a:t>
            </a:r>
            <a:endParaRPr sz="1350">
              <a:latin typeface="Calibri"/>
              <a:cs typeface="Calibri"/>
            </a:endParaRPr>
          </a:p>
          <a:p>
            <a:pPr marL="68580" marR="897731">
              <a:lnSpc>
                <a:spcPts val="1568"/>
              </a:lnSpc>
              <a:spcBef>
                <a:spcPts val="135"/>
              </a:spcBef>
              <a:buAutoNum type="arabicPeriod" startAt="4"/>
              <a:tabLst>
                <a:tab pos="238125" algn="l"/>
              </a:tabLst>
            </a:pPr>
            <a:r>
              <a:rPr sz="1350" spc="-4" dirty="0">
                <a:latin typeface="Calibri"/>
                <a:cs typeface="Calibri"/>
              </a:rPr>
              <a:t>Выбираем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нужный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ответ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среди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предложенных.</a:t>
            </a:r>
            <a:endParaRPr sz="1350">
              <a:latin typeface="Calibri"/>
              <a:cs typeface="Calibri"/>
            </a:endParaRPr>
          </a:p>
          <a:p>
            <a:pPr marL="237649" indent="-169069">
              <a:lnSpc>
                <a:spcPts val="1613"/>
              </a:lnSpc>
              <a:buAutoNum type="arabicPeriod" startAt="4"/>
              <a:tabLst>
                <a:tab pos="237649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цифрами,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2" y="4679061"/>
            <a:ext cx="4963954" cy="6508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601"/>
              </a:lnSpc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КЭС</a:t>
            </a:r>
            <a:r>
              <a:rPr sz="1350" dirty="0">
                <a:latin typeface="Calibri"/>
                <a:cs typeface="Calibri"/>
              </a:rPr>
              <a:t> 2,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4.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Признаки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организмов.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Человек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 </a:t>
            </a:r>
            <a:r>
              <a:rPr sz="1350" spc="-8" dirty="0">
                <a:latin typeface="Calibri"/>
                <a:cs typeface="Calibri"/>
              </a:rPr>
              <a:t>его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здоровье.</a:t>
            </a:r>
            <a:endParaRPr sz="1350">
              <a:latin typeface="Calibri"/>
              <a:cs typeface="Calibri"/>
            </a:endParaRPr>
          </a:p>
          <a:p>
            <a:pPr marL="9525" marR="3810">
              <a:lnSpc>
                <a:spcPts val="1658"/>
              </a:lnSpc>
              <a:spcBef>
                <a:spcPts val="4"/>
              </a:spcBef>
            </a:pPr>
            <a:r>
              <a:rPr sz="1350" spc="-11" dirty="0">
                <a:latin typeface="Calibri"/>
                <a:cs typeface="Calibri"/>
              </a:rPr>
              <a:t>КТ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2.5,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2.6,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2.7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Уметь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сравнивать,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классифицировать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биологические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объекты,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оценивать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воздействие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факторов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среды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643" y="2202569"/>
            <a:ext cx="5201561" cy="24610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98748" y="5342001"/>
            <a:ext cx="2954655" cy="432009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 marL="9525" marR="3810">
              <a:lnSpc>
                <a:spcPts val="1568"/>
              </a:lnSpc>
              <a:spcBef>
                <a:spcPts val="169"/>
              </a:spcBef>
            </a:pPr>
            <a:r>
              <a:rPr sz="1350" dirty="0">
                <a:latin typeface="Calibri"/>
                <a:cs typeface="Calibri"/>
              </a:rPr>
              <a:t>При </a:t>
            </a:r>
            <a:r>
              <a:rPr sz="1350" spc="-11" dirty="0">
                <a:latin typeface="Calibri"/>
                <a:cs typeface="Calibri"/>
              </a:rPr>
              <a:t>подготовке </a:t>
            </a:r>
            <a:r>
              <a:rPr sz="1350" dirty="0">
                <a:latin typeface="Calibri"/>
                <a:cs typeface="Calibri"/>
              </a:rPr>
              <a:t>к </a:t>
            </a:r>
            <a:r>
              <a:rPr sz="1350" spc="-4" dirty="0">
                <a:latin typeface="Calibri"/>
                <a:cs typeface="Calibri"/>
              </a:rPr>
              <a:t>выполнению заданий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уместно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широко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использовать </a:t>
            </a:r>
            <a:r>
              <a:rPr sz="1350" spc="-8" dirty="0">
                <a:latin typeface="Calibri"/>
                <a:cs typeface="Calibri"/>
              </a:rPr>
              <a:t>таблицы.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3810" y="5288512"/>
            <a:ext cx="559730" cy="5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9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32796" y="5287899"/>
            <a:ext cx="317754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 ответ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 последовательности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цифр </a:t>
            </a:r>
            <a:r>
              <a:rPr sz="1200" b="1" spc="-26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оценивается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2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2386" y="1463039"/>
            <a:ext cx="3460433" cy="2058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75" b="1" spc="-11" dirty="0">
                <a:latin typeface="Arial"/>
                <a:cs typeface="Arial"/>
              </a:rPr>
              <a:t>Умение </a:t>
            </a:r>
            <a:r>
              <a:rPr sz="1275" b="1" spc="-8" dirty="0">
                <a:latin typeface="Arial"/>
                <a:cs typeface="Arial"/>
              </a:rPr>
              <a:t>проводить множественный</a:t>
            </a:r>
            <a:r>
              <a:rPr sz="1275" b="1" spc="-11" dirty="0">
                <a:latin typeface="Arial"/>
                <a:cs typeface="Arial"/>
              </a:rPr>
              <a:t> </a:t>
            </a:r>
            <a:r>
              <a:rPr sz="1275" b="1" spc="-4" dirty="0">
                <a:latin typeface="Arial"/>
                <a:cs typeface="Arial"/>
              </a:rPr>
              <a:t>выбор</a:t>
            </a:r>
            <a:endParaRPr sz="1275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1594" y="243444"/>
            <a:ext cx="3573304" cy="3327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371951" algn="l"/>
                <a:tab pos="714851" algn="l"/>
              </a:tabLst>
            </a:pPr>
            <a:r>
              <a:rPr b="0" u="heavy" dirty="0">
                <a:uFill>
                  <a:solidFill>
                    <a:srgbClr val="2D2B8D"/>
                  </a:solidFill>
                </a:uFill>
                <a:latin typeface="Times New Roman"/>
                <a:cs typeface="Times New Roman"/>
              </a:rPr>
              <a:t> 	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4" dirty="0"/>
              <a:t>Задание</a:t>
            </a:r>
            <a:r>
              <a:rPr spc="-8" dirty="0"/>
              <a:t> </a:t>
            </a:r>
            <a:r>
              <a:rPr spc="-4" dirty="0"/>
              <a:t>части </a:t>
            </a:r>
            <a:r>
              <a:rPr dirty="0"/>
              <a:t>1</a:t>
            </a:r>
            <a:r>
              <a:rPr spc="-4" dirty="0"/>
              <a:t> линии </a:t>
            </a:r>
            <a:r>
              <a:rPr dirty="0"/>
              <a:t>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6951" y="4642484"/>
            <a:ext cx="3827621" cy="432009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 marL="9525" marR="3810">
              <a:lnSpc>
                <a:spcPts val="1568"/>
              </a:lnSpc>
              <a:spcBef>
                <a:spcPts val="169"/>
              </a:spcBef>
            </a:pPr>
            <a:r>
              <a:rPr sz="1350" spc="-4" dirty="0">
                <a:latin typeface="Calibri"/>
                <a:cs typeface="Calibri"/>
              </a:rPr>
              <a:t>КЭС 3.3,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3.4</a:t>
            </a:r>
            <a:r>
              <a:rPr sz="1350" dirty="0">
                <a:latin typeface="Calibri"/>
                <a:cs typeface="Calibri"/>
              </a:rPr>
              <a:t> – Царство </a:t>
            </a:r>
            <a:r>
              <a:rPr sz="1350" spc="-4" dirty="0">
                <a:latin typeface="Calibri"/>
                <a:cs typeface="Calibri"/>
              </a:rPr>
              <a:t>Растения. </a:t>
            </a:r>
            <a:r>
              <a:rPr sz="1350" dirty="0">
                <a:latin typeface="Calibri"/>
                <a:cs typeface="Calibri"/>
              </a:rPr>
              <a:t>Царство </a:t>
            </a:r>
            <a:r>
              <a:rPr sz="1350" spc="-4" dirty="0">
                <a:latin typeface="Calibri"/>
                <a:cs typeface="Calibri"/>
              </a:rPr>
              <a:t>Животные.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КТ</a:t>
            </a:r>
            <a:r>
              <a:rPr sz="1350" spc="-4" dirty="0">
                <a:latin typeface="Calibri"/>
                <a:cs typeface="Calibri"/>
              </a:rPr>
              <a:t> 2.4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–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2.7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7280" y="4926711"/>
            <a:ext cx="3578543" cy="92781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>
              <a:lnSpc>
                <a:spcPts val="1425"/>
              </a:lnSpc>
              <a:spcBef>
                <a:spcPts val="135"/>
              </a:spcBef>
            </a:pPr>
            <a:r>
              <a:rPr sz="1200" dirty="0">
                <a:latin typeface="Calibri"/>
                <a:cs typeface="Calibri"/>
              </a:rPr>
              <a:t>В </a:t>
            </a:r>
            <a:r>
              <a:rPr sz="1200" spc="-4" dirty="0">
                <a:latin typeface="Calibri"/>
                <a:cs typeface="Calibri"/>
              </a:rPr>
              <a:t>заданиях на сравнение </a:t>
            </a:r>
            <a:r>
              <a:rPr sz="1200" spc="-15" dirty="0">
                <a:latin typeface="Calibri"/>
                <a:cs typeface="Calibri"/>
              </a:rPr>
              <a:t>всегда </a:t>
            </a:r>
            <a:r>
              <a:rPr sz="1200" spc="-4" dirty="0">
                <a:latin typeface="Calibri"/>
                <a:cs typeface="Calibri"/>
              </a:rPr>
              <a:t>сопоставляют </a:t>
            </a:r>
            <a:r>
              <a:rPr sz="1200" spc="-8" dirty="0">
                <a:latin typeface="Calibri"/>
                <a:cs typeface="Calibri"/>
              </a:rPr>
              <a:t>таксоны </a:t>
            </a:r>
            <a:r>
              <a:rPr sz="1200" spc="-263" dirty="0">
                <a:latin typeface="Calibri"/>
                <a:cs typeface="Calibri"/>
              </a:rPr>
              <a:t> </a:t>
            </a:r>
            <a:r>
              <a:rPr sz="1200" spc="-11" dirty="0">
                <a:latin typeface="Calibri"/>
                <a:cs typeface="Calibri"/>
              </a:rPr>
              <a:t>одного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ранга.</a:t>
            </a:r>
            <a:endParaRPr sz="1200">
              <a:latin typeface="Calibri"/>
              <a:cs typeface="Calibri"/>
            </a:endParaRPr>
          </a:p>
          <a:p>
            <a:pPr marL="9525">
              <a:lnSpc>
                <a:spcPts val="1373"/>
              </a:lnSpc>
            </a:pPr>
            <a:r>
              <a:rPr sz="1200" spc="-8" dirty="0">
                <a:latin typeface="Calibri"/>
                <a:cs typeface="Calibri"/>
              </a:rPr>
              <a:t>Выполняя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другие</a:t>
            </a:r>
            <a:r>
              <a:rPr sz="1200" spc="8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задания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на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множественный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выбор,</a:t>
            </a:r>
            <a:endParaRPr sz="1200">
              <a:latin typeface="Calibri"/>
              <a:cs typeface="Calibri"/>
            </a:endParaRPr>
          </a:p>
          <a:p>
            <a:pPr marL="9525">
              <a:lnSpc>
                <a:spcPts val="1433"/>
              </a:lnSpc>
              <a:spcBef>
                <a:spcPts val="71"/>
              </a:spcBef>
            </a:pPr>
            <a:r>
              <a:rPr sz="1200" spc="-4" dirty="0">
                <a:latin typeface="Calibri"/>
                <a:cs typeface="Calibri"/>
              </a:rPr>
              <a:t>обращаем внимание на наличие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spc="-11" dirty="0">
                <a:latin typeface="Calibri"/>
                <a:cs typeface="Calibri"/>
              </a:rPr>
              <a:t>тексте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задания</a:t>
            </a:r>
            <a:endParaRPr sz="1200">
              <a:latin typeface="Calibri"/>
              <a:cs typeface="Calibri"/>
            </a:endParaRPr>
          </a:p>
          <a:p>
            <a:pPr marL="9525">
              <a:lnSpc>
                <a:spcPts val="1433"/>
              </a:lnSpc>
            </a:pPr>
            <a:r>
              <a:rPr sz="1200" b="1" spc="-4" dirty="0">
                <a:latin typeface="Calibri"/>
                <a:cs typeface="Calibri"/>
              </a:rPr>
              <a:t>«не»</a:t>
            </a:r>
            <a:r>
              <a:rPr sz="1200" b="1" spc="-19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или</a:t>
            </a:r>
            <a:r>
              <a:rPr sz="1200" spc="-19" dirty="0">
                <a:latin typeface="Calibri"/>
                <a:cs typeface="Calibri"/>
              </a:rPr>
              <a:t> </a:t>
            </a:r>
            <a:r>
              <a:rPr sz="1200" b="1" spc="-4" dirty="0">
                <a:latin typeface="Calibri"/>
                <a:cs typeface="Calibri"/>
              </a:rPr>
              <a:t>«нет».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17" y="1669463"/>
            <a:ext cx="6222587" cy="24855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53888" y="2141285"/>
            <a:ext cx="3212783" cy="2709781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25718" rIns="0" bIns="0" rtlCol="0">
            <a:spAutoFit/>
          </a:bodyPr>
          <a:lstStyle/>
          <a:p>
            <a:pPr marL="411480" indent="-343376">
              <a:lnSpc>
                <a:spcPts val="1594"/>
              </a:lnSpc>
              <a:spcBef>
                <a:spcPts val="203"/>
              </a:spcBef>
              <a:buAutoNum type="arabicPeriod"/>
              <a:tabLst>
                <a:tab pos="411004" algn="l"/>
                <a:tab pos="41148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endParaRPr sz="1350">
              <a:latin typeface="Calibri"/>
              <a:cs typeface="Calibri"/>
            </a:endParaRPr>
          </a:p>
          <a:p>
            <a:pPr marL="411480" indent="-343376">
              <a:lnSpc>
                <a:spcPts val="1594"/>
              </a:lnSpc>
              <a:buAutoNum type="arabicPeriod"/>
              <a:tabLst>
                <a:tab pos="411004" algn="l"/>
                <a:tab pos="411480" algn="l"/>
              </a:tabLst>
            </a:pPr>
            <a:r>
              <a:rPr sz="1350" spc="-11" dirty="0">
                <a:latin typeface="Calibri"/>
                <a:cs typeface="Calibri"/>
              </a:rPr>
              <a:t>Определяем,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какой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теме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посвящено</a:t>
            </a:r>
            <a:endParaRPr sz="1350">
              <a:latin typeface="Calibri"/>
              <a:cs typeface="Calibri"/>
            </a:endParaRPr>
          </a:p>
          <a:p>
            <a:pPr marL="411004">
              <a:spcBef>
                <a:spcPts val="38"/>
              </a:spcBef>
            </a:pPr>
            <a:r>
              <a:rPr sz="1350" spc="-4" dirty="0">
                <a:latin typeface="Calibri"/>
                <a:cs typeface="Calibri"/>
              </a:rPr>
              <a:t>задание.</a:t>
            </a:r>
            <a:endParaRPr sz="1350">
              <a:latin typeface="Calibri"/>
              <a:cs typeface="Calibri"/>
            </a:endParaRPr>
          </a:p>
          <a:p>
            <a:pPr marL="411004" marR="69533" indent="-342900">
              <a:lnSpc>
                <a:spcPct val="98900"/>
              </a:lnSpc>
              <a:spcBef>
                <a:spcPts val="34"/>
              </a:spcBef>
              <a:buAutoNum type="arabicPeriod" startAt="3"/>
              <a:tabLst>
                <a:tab pos="411004" algn="l"/>
                <a:tab pos="411480" algn="l"/>
              </a:tabLst>
            </a:pPr>
            <a:r>
              <a:rPr sz="1350" spc="-8" dirty="0">
                <a:latin typeface="Calibri"/>
                <a:cs typeface="Calibri"/>
              </a:rPr>
              <a:t>Подчеркиваем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вопросе </a:t>
            </a:r>
            <a:r>
              <a:rPr sz="1350" spc="-4" dirty="0">
                <a:latin typeface="Calibri"/>
                <a:cs typeface="Calibri"/>
              </a:rPr>
              <a:t>задания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ключевые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понятия,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определяющие </a:t>
            </a:r>
            <a:r>
              <a:rPr sz="1350" spc="-4" dirty="0">
                <a:latin typeface="Calibri"/>
                <a:cs typeface="Calibri"/>
              </a:rPr>
              <a:t> смысл задания: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выбрать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только 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общие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или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отличительные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признаки.</a:t>
            </a:r>
            <a:endParaRPr sz="1350">
              <a:latin typeface="Calibri"/>
              <a:cs typeface="Calibri"/>
            </a:endParaRPr>
          </a:p>
          <a:p>
            <a:pPr marL="382429" marR="451485" indent="-314325">
              <a:lnSpc>
                <a:spcPct val="101099"/>
              </a:lnSpc>
              <a:spcBef>
                <a:spcPts val="19"/>
              </a:spcBef>
              <a:buAutoNum type="arabicPeriod" startAt="3"/>
              <a:tabLst>
                <a:tab pos="411004" algn="l"/>
                <a:tab pos="411480" algn="l"/>
              </a:tabLst>
            </a:pPr>
            <a:r>
              <a:rPr sz="1350" spc="-4" dirty="0">
                <a:latin typeface="Calibri"/>
                <a:cs typeface="Calibri"/>
              </a:rPr>
              <a:t>Анализируем</a:t>
            </a:r>
            <a:r>
              <a:rPr sz="1350" spc="-8" dirty="0">
                <a:latin typeface="Calibri"/>
                <a:cs typeface="Calibri"/>
              </a:rPr>
              <a:t> каждый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пункт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(задавая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вопрос: </a:t>
            </a:r>
            <a:r>
              <a:rPr sz="1350" spc="-11" dirty="0">
                <a:latin typeface="Calibri"/>
                <a:cs typeface="Calibri"/>
              </a:rPr>
              <a:t>это</a:t>
            </a:r>
            <a:r>
              <a:rPr sz="1350" spc="-4" dirty="0">
                <a:latin typeface="Calibri"/>
                <a:cs typeface="Calibri"/>
              </a:rPr>
              <a:t> характерно</a:t>
            </a:r>
            <a:endParaRPr sz="1350">
              <a:latin typeface="Calibri"/>
              <a:cs typeface="Calibri"/>
            </a:endParaRPr>
          </a:p>
          <a:p>
            <a:pPr marL="421958">
              <a:lnSpc>
                <a:spcPts val="1583"/>
              </a:lnSpc>
            </a:pPr>
            <a:r>
              <a:rPr sz="1350" dirty="0">
                <a:latin typeface="Calibri"/>
                <a:cs typeface="Calibri"/>
              </a:rPr>
              <a:t>и</a:t>
            </a:r>
            <a:r>
              <a:rPr sz="1350" spc="-4" dirty="0">
                <a:latin typeface="Calibri"/>
                <a:cs typeface="Calibri"/>
              </a:rPr>
              <a:t> для </a:t>
            </a:r>
            <a:r>
              <a:rPr sz="1350" spc="-8" dirty="0">
                <a:latin typeface="Calibri"/>
                <a:cs typeface="Calibri"/>
              </a:rPr>
              <a:t>мхов,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-4" dirty="0">
                <a:latin typeface="Calibri"/>
                <a:cs typeface="Calibri"/>
              </a:rPr>
              <a:t> для папоротников?).</a:t>
            </a:r>
            <a:endParaRPr sz="1350">
              <a:latin typeface="Calibri"/>
              <a:cs typeface="Calibri"/>
            </a:endParaRPr>
          </a:p>
          <a:p>
            <a:pPr marL="411480" indent="-343376">
              <a:lnSpc>
                <a:spcPts val="1594"/>
              </a:lnSpc>
              <a:spcBef>
                <a:spcPts val="38"/>
              </a:spcBef>
              <a:buAutoNum type="arabicPeriod"/>
              <a:tabLst>
                <a:tab pos="411004" algn="l"/>
                <a:tab pos="411480" algn="l"/>
              </a:tabLst>
            </a:pPr>
            <a:r>
              <a:rPr sz="1350" spc="-4" dirty="0">
                <a:latin typeface="Calibri"/>
                <a:cs typeface="Calibri"/>
              </a:rPr>
              <a:t>Выбираем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3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таких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ответа.</a:t>
            </a:r>
            <a:endParaRPr sz="1350">
              <a:latin typeface="Calibri"/>
              <a:cs typeface="Calibri"/>
            </a:endParaRPr>
          </a:p>
          <a:p>
            <a:pPr marL="411480" indent="-343376">
              <a:lnSpc>
                <a:spcPts val="1594"/>
              </a:lnSpc>
              <a:buAutoNum type="arabicPeriod"/>
              <a:tabLst>
                <a:tab pos="411004" algn="l"/>
                <a:tab pos="41148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 цифрами,</a:t>
            </a:r>
            <a:endParaRPr sz="1350">
              <a:latin typeface="Calibri"/>
              <a:cs typeface="Calibri"/>
            </a:endParaRPr>
          </a:p>
          <a:p>
            <a:pPr marL="411004">
              <a:spcBef>
                <a:spcPts val="34"/>
              </a:spcBef>
            </a:pP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53889" y="1926193"/>
            <a:ext cx="590550" cy="0"/>
          </a:xfrm>
          <a:custGeom>
            <a:avLst/>
            <a:gdLst/>
            <a:ahLst/>
            <a:cxnLst/>
            <a:rect l="l" t="t" r="r" b="b"/>
            <a:pathLst>
              <a:path w="787400">
                <a:moveTo>
                  <a:pt x="0" y="0"/>
                </a:moveTo>
                <a:lnTo>
                  <a:pt x="786809" y="1"/>
                </a:lnTo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6114898" y="4247693"/>
            <a:ext cx="2448401" cy="0"/>
          </a:xfrm>
          <a:custGeom>
            <a:avLst/>
            <a:gdLst/>
            <a:ahLst/>
            <a:cxnLst/>
            <a:rect l="l" t="t" r="r" b="b"/>
            <a:pathLst>
              <a:path w="3264534">
                <a:moveTo>
                  <a:pt x="0" y="0"/>
                </a:moveTo>
                <a:lnTo>
                  <a:pt x="3264195" y="1"/>
                </a:lnTo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1545" y="5243571"/>
            <a:ext cx="450893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1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71435" y="5457063"/>
            <a:ext cx="317754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 ответ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 последовательности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009" y="1362075"/>
            <a:ext cx="7864316" cy="817211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1086803" marR="471488">
              <a:lnSpc>
                <a:spcPct val="102200"/>
              </a:lnSpc>
              <a:spcBef>
                <a:spcPts val="38"/>
              </a:spcBef>
            </a:pPr>
            <a:r>
              <a:rPr sz="1350" b="1" spc="-11" dirty="0">
                <a:latin typeface="Calibri"/>
                <a:cs typeface="Calibri"/>
              </a:rPr>
              <a:t>Умение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включать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в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биологический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11" dirty="0">
                <a:latin typeface="Calibri"/>
                <a:cs typeface="Calibri"/>
              </a:rPr>
              <a:t>текст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пропущенные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термины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и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понятия</a:t>
            </a:r>
            <a:r>
              <a:rPr sz="1350" b="1" spc="1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из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числа </a:t>
            </a:r>
            <a:r>
              <a:rPr sz="1350" b="1" spc="-293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предложенных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496"/>
              </a:lnSpc>
            </a:pPr>
            <a:r>
              <a:rPr sz="1275" spc="-8" dirty="0">
                <a:latin typeface="Times New Roman"/>
                <a:cs typeface="Times New Roman"/>
              </a:rPr>
              <a:t>Вставьте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в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11" dirty="0">
                <a:latin typeface="Times New Roman"/>
                <a:cs typeface="Times New Roman"/>
              </a:rPr>
              <a:t>текст</a:t>
            </a:r>
            <a:r>
              <a:rPr sz="1275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«Размножение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организмов»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пропущенные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слова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из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11" dirty="0">
                <a:latin typeface="Times New Roman"/>
                <a:cs typeface="Times New Roman"/>
              </a:rPr>
              <a:t>предложенного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перечня,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11" dirty="0">
                <a:latin typeface="Times New Roman"/>
                <a:cs typeface="Times New Roman"/>
              </a:rPr>
              <a:t>используя</a:t>
            </a:r>
            <a:r>
              <a:rPr sz="1275" spc="15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для</a:t>
            </a:r>
            <a:r>
              <a:rPr sz="1275" spc="11" dirty="0">
                <a:latin typeface="Times New Roman"/>
                <a:cs typeface="Times New Roman"/>
              </a:rPr>
              <a:t> </a:t>
            </a:r>
            <a:r>
              <a:rPr sz="1275" spc="-11" dirty="0">
                <a:latin typeface="Times New Roman"/>
                <a:cs typeface="Times New Roman"/>
              </a:rPr>
              <a:t>этого</a:t>
            </a:r>
            <a:endParaRPr sz="1275">
              <a:latin typeface="Times New Roman"/>
              <a:cs typeface="Times New Roman"/>
            </a:endParaRPr>
          </a:p>
          <a:p>
            <a:pPr marL="9525">
              <a:spcBef>
                <a:spcPts val="38"/>
              </a:spcBef>
            </a:pPr>
            <a:r>
              <a:rPr sz="1275" spc="-4" dirty="0">
                <a:latin typeface="Times New Roman"/>
                <a:cs typeface="Times New Roman"/>
              </a:rPr>
              <a:t>цифровые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обозначения.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Запишите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в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11" dirty="0">
                <a:latin typeface="Times New Roman"/>
                <a:cs typeface="Times New Roman"/>
              </a:rPr>
              <a:t>текст</a:t>
            </a:r>
            <a:r>
              <a:rPr sz="1275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цифры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выбранных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11" dirty="0">
                <a:latin typeface="Times New Roman"/>
                <a:cs typeface="Times New Roman"/>
              </a:rPr>
              <a:t>ответов,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а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11" dirty="0">
                <a:latin typeface="Times New Roman"/>
                <a:cs typeface="Times New Roman"/>
              </a:rPr>
              <a:t>затем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получившуюся</a:t>
            </a:r>
            <a:r>
              <a:rPr sz="1275" spc="11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последовательность</a:t>
            </a:r>
            <a:endParaRPr sz="127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9683" y="312420"/>
            <a:ext cx="8043494" cy="671338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371951" algn="l"/>
                <a:tab pos="714851" algn="l"/>
              </a:tabLst>
            </a:pPr>
            <a:r>
              <a:rPr b="0" dirty="0">
                <a:latin typeface="Times New Roman"/>
                <a:cs typeface="Times New Roman"/>
              </a:rPr>
              <a:t>	</a:t>
            </a:r>
            <a:r>
              <a:rPr spc="-4" dirty="0"/>
              <a:t>Задание</a:t>
            </a:r>
            <a:r>
              <a:rPr spc="-8" dirty="0"/>
              <a:t> </a:t>
            </a:r>
            <a:r>
              <a:rPr spc="-4" dirty="0"/>
              <a:t>части</a:t>
            </a:r>
            <a:r>
              <a:rPr spc="-4" dirty="0"/>
              <a:t> </a:t>
            </a:r>
            <a:r>
              <a:rPr dirty="0"/>
              <a:t>1 </a:t>
            </a:r>
            <a:r>
              <a:rPr spc="-4" dirty="0"/>
              <a:t>линии</a:t>
            </a:r>
            <a:r>
              <a:rPr spc="-4" dirty="0"/>
              <a:t> </a:t>
            </a:r>
            <a:r>
              <a:rPr dirty="0"/>
              <a:t>10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1506" y="4807077"/>
            <a:ext cx="4404360" cy="637193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 marL="9525" marR="3810">
              <a:lnSpc>
                <a:spcPts val="1568"/>
              </a:lnSpc>
              <a:spcBef>
                <a:spcPts val="169"/>
              </a:spcBef>
            </a:pPr>
            <a:r>
              <a:rPr sz="1350" spc="-4" dirty="0">
                <a:latin typeface="Calibri"/>
                <a:cs typeface="Calibri"/>
              </a:rPr>
              <a:t>КЭС</a:t>
            </a:r>
            <a:r>
              <a:rPr sz="1350" dirty="0">
                <a:latin typeface="Calibri"/>
                <a:cs typeface="Calibri"/>
              </a:rPr>
              <a:t> 2,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3,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4 – Признаки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организмов.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Система,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многообразие,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эволюция…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Человек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его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здоровье.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613"/>
              </a:lnSpc>
            </a:pPr>
            <a:r>
              <a:rPr sz="1350" spc="-11" dirty="0">
                <a:latin typeface="Calibri"/>
                <a:cs typeface="Calibri"/>
              </a:rPr>
              <a:t>КТ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2.2.2,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2.5, 2.6. 2.8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0712" y="4451224"/>
            <a:ext cx="3592830" cy="138691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140494">
              <a:lnSpc>
                <a:spcPts val="1425"/>
              </a:lnSpc>
              <a:spcBef>
                <a:spcPts val="135"/>
              </a:spcBef>
            </a:pPr>
            <a:r>
              <a:rPr sz="1200" dirty="0">
                <a:latin typeface="Calibri"/>
                <a:cs typeface="Calibri"/>
              </a:rPr>
              <a:t>При</a:t>
            </a:r>
            <a:r>
              <a:rPr sz="1200" spc="-4" dirty="0">
                <a:latin typeface="Calibri"/>
                <a:cs typeface="Calibri"/>
              </a:rPr>
              <a:t> проверке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учитываем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11" dirty="0">
                <a:latin typeface="Calibri"/>
                <a:cs typeface="Calibri"/>
              </a:rPr>
              <a:t>необходимость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изменения </a:t>
            </a:r>
            <a:r>
              <a:rPr sz="1200" spc="-259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падежных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окончаний.</a:t>
            </a:r>
            <a:endParaRPr sz="1200">
              <a:latin typeface="Calibri"/>
              <a:cs typeface="Calibri"/>
            </a:endParaRPr>
          </a:p>
          <a:p>
            <a:pPr marL="9525" marR="3810">
              <a:lnSpc>
                <a:spcPts val="1425"/>
              </a:lnSpc>
              <a:spcBef>
                <a:spcPts val="750"/>
              </a:spcBef>
            </a:pPr>
            <a:r>
              <a:rPr sz="1200" dirty="0">
                <a:latin typeface="Calibri"/>
                <a:cs typeface="Calibri"/>
              </a:rPr>
              <a:t>При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возникновении </a:t>
            </a:r>
            <a:r>
              <a:rPr sz="1200" spc="-11" dirty="0">
                <a:latin typeface="Calibri"/>
                <a:cs typeface="Calibri"/>
              </a:rPr>
              <a:t>затруднений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полезно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прочитать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следующее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предложение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4" dirty="0">
                <a:latin typeface="Calibri"/>
                <a:cs typeface="Calibri"/>
              </a:rPr>
              <a:t> вернуться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spc="-11" dirty="0">
                <a:latin typeface="Calibri"/>
                <a:cs typeface="Calibri"/>
              </a:rPr>
              <a:t>предыдущему. </a:t>
            </a:r>
            <a:r>
              <a:rPr sz="1200" spc="-263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Например, вместо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(А)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или </a:t>
            </a:r>
            <a:r>
              <a:rPr sz="1200" dirty="0">
                <a:latin typeface="Calibri"/>
                <a:cs typeface="Calibri"/>
              </a:rPr>
              <a:t>(Б) </a:t>
            </a:r>
            <a:r>
              <a:rPr sz="1200" spc="-4" dirty="0">
                <a:latin typeface="Calibri"/>
                <a:cs typeface="Calibri"/>
              </a:rPr>
              <a:t>нужно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вставить</a:t>
            </a:r>
            <a:endParaRPr sz="1200">
              <a:latin typeface="Calibri"/>
              <a:cs typeface="Calibri"/>
            </a:endParaRPr>
          </a:p>
          <a:p>
            <a:pPr marL="9525" marR="219551"/>
            <a:r>
              <a:rPr sz="1200" spc="-8" dirty="0">
                <a:latin typeface="Calibri"/>
                <a:cs typeface="Calibri"/>
              </a:rPr>
              <a:t>«половое»,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11" dirty="0">
                <a:latin typeface="Calibri"/>
                <a:cs typeface="Calibri"/>
              </a:rPr>
              <a:t>определяется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11" dirty="0">
                <a:latin typeface="Calibri"/>
                <a:cs typeface="Calibri"/>
              </a:rPr>
              <a:t>только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после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чтения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3 </a:t>
            </a:r>
            <a:r>
              <a:rPr sz="1200" spc="-259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предложений.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1040" y="2260316"/>
            <a:ext cx="3212783" cy="2146935"/>
          </a:xfrm>
          <a:custGeom>
            <a:avLst/>
            <a:gdLst/>
            <a:ahLst/>
            <a:cxnLst/>
            <a:rect l="l" t="t" r="r" b="b"/>
            <a:pathLst>
              <a:path w="4283709" h="2862579">
                <a:moveTo>
                  <a:pt x="0" y="0"/>
                </a:moveTo>
                <a:lnTo>
                  <a:pt x="4283233" y="0"/>
                </a:lnTo>
                <a:lnTo>
                  <a:pt x="4283233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5759621" y="2276476"/>
            <a:ext cx="3039903" cy="20732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2424" indent="-342424">
              <a:lnSpc>
                <a:spcPts val="1594"/>
              </a:lnSpc>
              <a:spcBef>
                <a:spcPts val="75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94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spc="-11" dirty="0">
                <a:latin typeface="Calibri"/>
                <a:cs typeface="Calibri"/>
              </a:rPr>
              <a:t>Определяем,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какой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теме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посвящено</a:t>
            </a:r>
            <a:endParaRPr sz="1350">
              <a:latin typeface="Calibri"/>
              <a:cs typeface="Calibri"/>
            </a:endParaRPr>
          </a:p>
          <a:p>
            <a:pPr marL="342900">
              <a:spcBef>
                <a:spcPts val="34"/>
              </a:spcBef>
            </a:pPr>
            <a:r>
              <a:rPr sz="1350" spc="-4" dirty="0">
                <a:latin typeface="Calibri"/>
                <a:cs typeface="Calibri"/>
              </a:rPr>
              <a:t>задание.</a:t>
            </a:r>
            <a:endParaRPr sz="1350">
              <a:latin typeface="Calibri"/>
              <a:cs typeface="Calibri"/>
            </a:endParaRPr>
          </a:p>
          <a:p>
            <a:pPr marL="342424" marR="3810" indent="-342424">
              <a:spcBef>
                <a:spcPts val="19"/>
              </a:spcBef>
              <a:buAutoNum type="arabicPeriod" startAt="3"/>
              <a:tabLst>
                <a:tab pos="342424" algn="l"/>
                <a:tab pos="342900" algn="l"/>
              </a:tabLst>
            </a:pPr>
            <a:r>
              <a:rPr sz="1350" spc="-8" dirty="0">
                <a:latin typeface="Calibri"/>
                <a:cs typeface="Calibri"/>
              </a:rPr>
              <a:t>Подбираем </a:t>
            </a:r>
            <a:r>
              <a:rPr sz="1350" spc="-11" dirty="0">
                <a:latin typeface="Calibri"/>
                <a:cs typeface="Calibri"/>
              </a:rPr>
              <a:t>подходящий </a:t>
            </a:r>
            <a:r>
              <a:rPr sz="1350" spc="-4" dirty="0">
                <a:latin typeface="Calibri"/>
                <a:cs typeface="Calibri"/>
              </a:rPr>
              <a:t>термин для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вставки в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пропуск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(А),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затем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остальные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пропуски.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68"/>
              </a:lnSpc>
              <a:buAutoNum type="arabicPeriod" startAt="3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Выбираем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4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ответа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из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8.</a:t>
            </a:r>
            <a:endParaRPr sz="1350">
              <a:latin typeface="Calibri"/>
              <a:cs typeface="Calibri"/>
            </a:endParaRPr>
          </a:p>
          <a:p>
            <a:pPr marL="342424" marR="442913" indent="-342424">
              <a:lnSpc>
                <a:spcPct val="99400"/>
              </a:lnSpc>
              <a:spcBef>
                <a:spcPts val="45"/>
              </a:spcBef>
              <a:buAutoNum type="arabicPeriod" startAt="3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 ответ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цифрами,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проверяем,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зачитывая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полный </a:t>
            </a:r>
            <a:r>
              <a:rPr sz="1350" spc="-30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получившийся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текст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506" y="2132837"/>
            <a:ext cx="5055869" cy="1720310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51911" algn="just">
              <a:spcBef>
                <a:spcPts val="326"/>
              </a:spcBef>
            </a:pPr>
            <a:r>
              <a:rPr sz="1275" spc="-4" dirty="0">
                <a:latin typeface="Times New Roman"/>
                <a:cs typeface="Times New Roman"/>
              </a:rPr>
              <a:t>цифр (по</a:t>
            </a:r>
            <a:r>
              <a:rPr sz="1275" dirty="0">
                <a:latin typeface="Times New Roman"/>
                <a:cs typeface="Times New Roman"/>
              </a:rPr>
              <a:t> </a:t>
            </a:r>
            <a:r>
              <a:rPr sz="1275" spc="-11" dirty="0">
                <a:latin typeface="Times New Roman"/>
                <a:cs typeface="Times New Roman"/>
              </a:rPr>
              <a:t>тексту)</a:t>
            </a:r>
            <a:r>
              <a:rPr sz="1275" spc="-4" dirty="0">
                <a:latin typeface="Times New Roman"/>
                <a:cs typeface="Times New Roman"/>
              </a:rPr>
              <a:t> впишите </a:t>
            </a:r>
            <a:r>
              <a:rPr sz="1275" dirty="0">
                <a:latin typeface="Times New Roman"/>
                <a:cs typeface="Times New Roman"/>
              </a:rPr>
              <a:t>в</a:t>
            </a:r>
            <a:r>
              <a:rPr sz="1275" spc="-4" dirty="0">
                <a:latin typeface="Times New Roman"/>
                <a:cs typeface="Times New Roman"/>
              </a:rPr>
              <a:t> приведённую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ниже</a:t>
            </a:r>
            <a:r>
              <a:rPr sz="1275" spc="-4" dirty="0">
                <a:latin typeface="Times New Roman"/>
                <a:cs typeface="Times New Roman"/>
              </a:rPr>
              <a:t> таблицу</a:t>
            </a:r>
            <a:endParaRPr sz="1275" dirty="0">
              <a:latin typeface="Times New Roman"/>
              <a:cs typeface="Times New Roman"/>
            </a:endParaRPr>
          </a:p>
          <a:p>
            <a:pPr marL="180022" algn="ctr">
              <a:spcBef>
                <a:spcPts val="251"/>
              </a:spcBef>
            </a:pPr>
            <a:r>
              <a:rPr sz="1275" b="1" spc="-23" dirty="0">
                <a:latin typeface="Times New Roman"/>
                <a:cs typeface="Times New Roman"/>
              </a:rPr>
              <a:t>РАЗМНОЖЕНИЕ</a:t>
            </a:r>
            <a:r>
              <a:rPr sz="1275" b="1" spc="-34" dirty="0">
                <a:latin typeface="Times New Roman"/>
                <a:cs typeface="Times New Roman"/>
              </a:rPr>
              <a:t> </a:t>
            </a:r>
            <a:r>
              <a:rPr sz="1275" b="1" spc="-15" dirty="0">
                <a:latin typeface="Times New Roman"/>
                <a:cs typeface="Times New Roman"/>
              </a:rPr>
              <a:t>ОРГАНИЗМОВ</a:t>
            </a:r>
            <a:endParaRPr sz="1275" dirty="0">
              <a:latin typeface="Times New Roman"/>
              <a:cs typeface="Times New Roman"/>
            </a:endParaRPr>
          </a:p>
          <a:p>
            <a:pPr marL="9525" algn="just">
              <a:lnSpc>
                <a:spcPts val="1523"/>
              </a:lnSpc>
              <a:spcBef>
                <a:spcPts val="38"/>
              </a:spcBef>
              <a:tabLst>
                <a:tab pos="4253865" algn="l"/>
              </a:tabLst>
            </a:pPr>
            <a:r>
              <a:rPr sz="1275" dirty="0">
                <a:latin typeface="Times New Roman"/>
                <a:cs typeface="Times New Roman"/>
              </a:rPr>
              <a:t>В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природе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существует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11" dirty="0">
                <a:latin typeface="Times New Roman"/>
                <a:cs typeface="Times New Roman"/>
              </a:rPr>
              <a:t>два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способа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размножения</a:t>
            </a:r>
            <a:r>
              <a:rPr sz="1275" spc="-8" dirty="0">
                <a:latin typeface="Times New Roman"/>
                <a:cs typeface="Times New Roman"/>
              </a:rPr>
              <a:t>:</a:t>
            </a:r>
            <a:r>
              <a:rPr sz="1275" u="sng" spc="-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275" spc="-4" dirty="0">
                <a:latin typeface="Times New Roman"/>
                <a:cs typeface="Times New Roman"/>
              </a:rPr>
              <a:t>(А)</a:t>
            </a:r>
            <a:r>
              <a:rPr sz="1275" spc="-34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и</a:t>
            </a:r>
          </a:p>
          <a:p>
            <a:pPr marL="9525" algn="just">
              <a:lnSpc>
                <a:spcPts val="1523"/>
              </a:lnSpc>
              <a:tabLst>
                <a:tab pos="818674" algn="l"/>
                <a:tab pos="3603784" algn="l"/>
              </a:tabLst>
            </a:pPr>
            <a:r>
              <a:rPr sz="1275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75" spc="-4" dirty="0">
                <a:latin typeface="Times New Roman"/>
                <a:cs typeface="Times New Roman"/>
              </a:rPr>
              <a:t>(Б).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Первый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способ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связан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с</a:t>
            </a:r>
            <a:r>
              <a:rPr sz="1275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275" spc="-4" dirty="0">
                <a:latin typeface="Times New Roman"/>
                <a:cs typeface="Times New Roman"/>
              </a:rPr>
              <a:t>(В),</a:t>
            </a:r>
            <a:r>
              <a:rPr sz="1275" spc="-15" dirty="0">
                <a:latin typeface="Times New Roman"/>
                <a:cs typeface="Times New Roman"/>
              </a:rPr>
              <a:t> </a:t>
            </a:r>
            <a:r>
              <a:rPr sz="1275" spc="-11" dirty="0">
                <a:latin typeface="Times New Roman"/>
                <a:cs typeface="Times New Roman"/>
              </a:rPr>
              <a:t>происходящим</a:t>
            </a:r>
            <a:r>
              <a:rPr sz="1275" spc="-19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в</a:t>
            </a:r>
          </a:p>
          <a:p>
            <a:pPr marL="9525" marR="191928" algn="just">
              <a:lnSpc>
                <a:spcPct val="98200"/>
              </a:lnSpc>
              <a:spcBef>
                <a:spcPts val="64"/>
              </a:spcBef>
              <a:tabLst>
                <a:tab pos="3504724" algn="l"/>
              </a:tabLst>
            </a:pPr>
            <a:r>
              <a:rPr sz="1275" spc="-15" dirty="0">
                <a:latin typeface="Times New Roman"/>
                <a:cs typeface="Times New Roman"/>
              </a:rPr>
              <a:t>результате</a:t>
            </a:r>
            <a:r>
              <a:rPr sz="1275" dirty="0">
                <a:latin typeface="Times New Roman"/>
                <a:cs typeface="Times New Roman"/>
              </a:rPr>
              <a:t> слияния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мужских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и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женских</a:t>
            </a:r>
            <a:r>
              <a:rPr sz="1275" u="sng" spc="-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275" spc="-4" dirty="0">
                <a:latin typeface="Times New Roman"/>
                <a:cs typeface="Times New Roman"/>
              </a:rPr>
              <a:t>(Г).</a:t>
            </a:r>
            <a:r>
              <a:rPr sz="1275" spc="-64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Биологическим </a:t>
            </a:r>
            <a:r>
              <a:rPr sz="1275" spc="-307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значением </a:t>
            </a:r>
            <a:r>
              <a:rPr sz="1275" spc="-15" dirty="0">
                <a:latin typeface="Times New Roman"/>
                <a:cs typeface="Times New Roman"/>
              </a:rPr>
              <a:t>второго </a:t>
            </a:r>
            <a:r>
              <a:rPr sz="1275" dirty="0">
                <a:latin typeface="Times New Roman"/>
                <a:cs typeface="Times New Roman"/>
              </a:rPr>
              <a:t>способа </a:t>
            </a:r>
            <a:r>
              <a:rPr sz="1275" spc="-4" dirty="0">
                <a:latin typeface="Times New Roman"/>
                <a:cs typeface="Times New Roman"/>
              </a:rPr>
              <a:t>является </a:t>
            </a:r>
            <a:r>
              <a:rPr sz="1275" spc="-8" dirty="0">
                <a:latin typeface="Times New Roman"/>
                <a:cs typeface="Times New Roman"/>
              </a:rPr>
              <a:t>сохранение </a:t>
            </a:r>
            <a:r>
              <a:rPr sz="1275" spc="-4" dirty="0">
                <a:latin typeface="Times New Roman"/>
                <a:cs typeface="Times New Roman"/>
              </a:rPr>
              <a:t>всей </a:t>
            </a:r>
            <a:r>
              <a:rPr sz="1275" spc="-8" dirty="0">
                <a:latin typeface="Times New Roman"/>
                <a:cs typeface="Times New Roman"/>
              </a:rPr>
              <a:t>наследственной </a:t>
            </a:r>
            <a:r>
              <a:rPr sz="1275" spc="-4" dirty="0">
                <a:latin typeface="Times New Roman"/>
                <a:cs typeface="Times New Roman"/>
              </a:rPr>
              <a:t> информации </a:t>
            </a:r>
            <a:r>
              <a:rPr sz="1275" spc="-15" dirty="0">
                <a:latin typeface="Times New Roman"/>
                <a:cs typeface="Times New Roman"/>
              </a:rPr>
              <a:t>материнского</a:t>
            </a:r>
            <a:r>
              <a:rPr sz="1275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организма </a:t>
            </a:r>
            <a:r>
              <a:rPr sz="1275" dirty="0">
                <a:latin typeface="Times New Roman"/>
                <a:cs typeface="Times New Roman"/>
              </a:rPr>
              <a:t>у </a:t>
            </a:r>
            <a:r>
              <a:rPr sz="1275" spc="-19" dirty="0">
                <a:latin typeface="Times New Roman"/>
                <a:cs typeface="Times New Roman"/>
              </a:rPr>
              <a:t>потомков</a:t>
            </a:r>
            <a:r>
              <a:rPr sz="1275" spc="-19" dirty="0">
                <a:latin typeface="Times New Roman"/>
                <a:cs typeface="Times New Roman"/>
              </a:rPr>
              <a:t>.</a:t>
            </a:r>
            <a:endParaRPr sz="1275" dirty="0">
              <a:latin typeface="Times New Roman"/>
              <a:cs typeface="Times New Roman"/>
            </a:endParaRPr>
          </a:p>
          <a:p>
            <a:pPr marL="9525" algn="just">
              <a:spcBef>
                <a:spcPts val="630"/>
              </a:spcBef>
            </a:pPr>
            <a:r>
              <a:rPr sz="1275" b="1" spc="-8" dirty="0">
                <a:latin typeface="Times New Roman"/>
                <a:cs typeface="Times New Roman"/>
              </a:rPr>
              <a:t>Перечень</a:t>
            </a:r>
            <a:r>
              <a:rPr sz="1275" b="1" spc="-23" dirty="0">
                <a:latin typeface="Times New Roman"/>
                <a:cs typeface="Times New Roman"/>
              </a:rPr>
              <a:t> </a:t>
            </a:r>
            <a:r>
              <a:rPr sz="1275" b="1" spc="-11" dirty="0">
                <a:latin typeface="Times New Roman"/>
                <a:cs typeface="Times New Roman"/>
              </a:rPr>
              <a:t>слов</a:t>
            </a:r>
            <a:r>
              <a:rPr sz="1275" b="1" spc="-11" dirty="0">
                <a:latin typeface="Times New Roman"/>
                <a:cs typeface="Times New Roman"/>
              </a:rPr>
              <a:t>:</a:t>
            </a:r>
            <a:endParaRPr sz="1275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506" y="3836289"/>
            <a:ext cx="1095375" cy="7508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4784" indent="-165734">
              <a:spcBef>
                <a:spcPts val="75"/>
              </a:spcBef>
              <a:buAutoNum type="arabicParenR"/>
              <a:tabLst>
                <a:tab pos="175259" algn="l"/>
              </a:tabLst>
            </a:pPr>
            <a:r>
              <a:rPr sz="1200" spc="-4" dirty="0">
                <a:latin typeface="Times New Roman"/>
                <a:cs typeface="Times New Roman"/>
              </a:rPr>
              <a:t>клонирование</a:t>
            </a:r>
            <a:endParaRPr sz="1200">
              <a:latin typeface="Times New Roman"/>
              <a:cs typeface="Times New Roman"/>
            </a:endParaRPr>
          </a:p>
          <a:p>
            <a:pPr marL="174784" indent="-165734">
              <a:lnSpc>
                <a:spcPts val="1433"/>
              </a:lnSpc>
              <a:buAutoNum type="arabicParenR"/>
              <a:tabLst>
                <a:tab pos="175259" algn="l"/>
              </a:tabLst>
            </a:pPr>
            <a:r>
              <a:rPr sz="1200" spc="-8" dirty="0">
                <a:latin typeface="Times New Roman"/>
                <a:cs typeface="Times New Roman"/>
              </a:rPr>
              <a:t>митоз</a:t>
            </a:r>
            <a:endParaRPr sz="1200">
              <a:latin typeface="Times New Roman"/>
              <a:cs typeface="Times New Roman"/>
            </a:endParaRPr>
          </a:p>
          <a:p>
            <a:pPr marL="174784" indent="-165734">
              <a:lnSpc>
                <a:spcPts val="1433"/>
              </a:lnSpc>
              <a:buAutoNum type="arabicParenR"/>
              <a:tabLst>
                <a:tab pos="175259" algn="l"/>
              </a:tabLst>
            </a:pPr>
            <a:r>
              <a:rPr sz="1200" spc="-4" dirty="0">
                <a:latin typeface="Times New Roman"/>
                <a:cs typeface="Times New Roman"/>
              </a:rPr>
              <a:t>половое</a:t>
            </a:r>
            <a:endParaRPr sz="1200">
              <a:latin typeface="Times New Roman"/>
              <a:cs typeface="Times New Roman"/>
            </a:endParaRPr>
          </a:p>
          <a:p>
            <a:pPr marL="174784" indent="-165734">
              <a:spcBef>
                <a:spcPts val="124"/>
              </a:spcBef>
              <a:buAutoNum type="arabicParenR"/>
              <a:tabLst>
                <a:tab pos="175259" algn="l"/>
              </a:tabLst>
            </a:pPr>
            <a:r>
              <a:rPr sz="1200" spc="-15" dirty="0">
                <a:latin typeface="Times New Roman"/>
                <a:cs typeface="Times New Roman"/>
              </a:rPr>
              <a:t>почкование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3087" y="3836289"/>
            <a:ext cx="1239679" cy="7508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1928" indent="-165734">
              <a:spcBef>
                <a:spcPts val="75"/>
              </a:spcBef>
              <a:buAutoNum type="arabicParenR" startAt="5"/>
              <a:tabLst>
                <a:tab pos="182403" algn="l"/>
              </a:tabLst>
            </a:pPr>
            <a:r>
              <a:rPr sz="1200" spc="-11" dirty="0">
                <a:latin typeface="Times New Roman"/>
                <a:cs typeface="Times New Roman"/>
              </a:rPr>
              <a:t>почкование</a:t>
            </a:r>
            <a:endParaRPr sz="1200">
              <a:latin typeface="Times New Roman"/>
              <a:cs typeface="Times New Roman"/>
            </a:endParaRPr>
          </a:p>
          <a:p>
            <a:pPr marL="183356" indent="-165734">
              <a:lnSpc>
                <a:spcPts val="1433"/>
              </a:lnSpc>
              <a:buAutoNum type="arabicParenR" startAt="5"/>
              <a:tabLst>
                <a:tab pos="183356" algn="l"/>
              </a:tabLst>
            </a:pPr>
            <a:r>
              <a:rPr sz="1200" spc="-8" dirty="0">
                <a:latin typeface="Times New Roman"/>
                <a:cs typeface="Times New Roman"/>
              </a:rPr>
              <a:t>оплодотворение</a:t>
            </a:r>
            <a:endParaRPr sz="1200">
              <a:latin typeface="Times New Roman"/>
              <a:cs typeface="Times New Roman"/>
            </a:endParaRPr>
          </a:p>
          <a:p>
            <a:pPr marL="177165" indent="-165734">
              <a:lnSpc>
                <a:spcPts val="1433"/>
              </a:lnSpc>
              <a:buAutoNum type="arabicParenR" startAt="5"/>
              <a:tabLst>
                <a:tab pos="177641" algn="l"/>
              </a:tabLst>
            </a:pPr>
            <a:r>
              <a:rPr sz="1200" dirty="0">
                <a:latin typeface="Times New Roman"/>
                <a:cs typeface="Times New Roman"/>
              </a:rPr>
              <a:t>спора</a:t>
            </a:r>
            <a:endParaRPr sz="1200">
              <a:latin typeface="Times New Roman"/>
              <a:cs typeface="Times New Roman"/>
            </a:endParaRPr>
          </a:p>
          <a:p>
            <a:pPr marL="174784" indent="-165734">
              <a:spcBef>
                <a:spcPts val="124"/>
              </a:spcBef>
              <a:buAutoNum type="arabicParenR" startAt="5"/>
              <a:tabLst>
                <a:tab pos="175259" algn="l"/>
              </a:tabLst>
            </a:pPr>
            <a:r>
              <a:rPr sz="1200" dirty="0">
                <a:latin typeface="Times New Roman"/>
                <a:cs typeface="Times New Roman"/>
              </a:rPr>
              <a:t>гамета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8326" y="4109090"/>
            <a:ext cx="1457830" cy="51305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5209" y="5161115"/>
            <a:ext cx="559730" cy="5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5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71435" y="5457063"/>
            <a:ext cx="317754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 ответ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 последовательности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506" y="1362075"/>
            <a:ext cx="7873365" cy="849464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1129189" marR="3810">
              <a:lnSpc>
                <a:spcPct val="102200"/>
              </a:lnSpc>
              <a:spcBef>
                <a:spcPts val="38"/>
              </a:spcBef>
            </a:pPr>
            <a:r>
              <a:rPr sz="1350" b="1" spc="-4" dirty="0">
                <a:latin typeface="Calibri"/>
                <a:cs typeface="Calibri"/>
              </a:rPr>
              <a:t>Знать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признаки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биологических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объектов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на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разных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уровнях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организации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живого.</a:t>
            </a:r>
            <a:r>
              <a:rPr sz="1350" b="1" spc="8" dirty="0">
                <a:latin typeface="Calibri"/>
                <a:cs typeface="Calibri"/>
              </a:rPr>
              <a:t> </a:t>
            </a:r>
            <a:r>
              <a:rPr sz="1350" b="1" spc="-11" dirty="0">
                <a:latin typeface="Calibri"/>
                <a:cs typeface="Calibri"/>
              </a:rPr>
              <a:t>Умение </a:t>
            </a:r>
            <a:r>
              <a:rPr sz="1350" b="1" spc="-296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устанавливать </a:t>
            </a:r>
            <a:r>
              <a:rPr sz="1350" b="1" spc="-8" dirty="0">
                <a:latin typeface="Calibri"/>
                <a:cs typeface="Calibri"/>
              </a:rPr>
              <a:t>соответствие</a:t>
            </a:r>
            <a:endParaRPr sz="1350">
              <a:latin typeface="Calibri"/>
              <a:cs typeface="Calibri"/>
            </a:endParaRPr>
          </a:p>
          <a:p>
            <a:pPr marL="9525" marR="120491">
              <a:lnSpc>
                <a:spcPct val="101299"/>
              </a:lnSpc>
              <a:spcBef>
                <a:spcPts val="86"/>
              </a:spcBef>
            </a:pPr>
            <a:r>
              <a:rPr sz="1350" b="1" spc="-26" dirty="0">
                <a:latin typeface="Times New Roman"/>
                <a:cs typeface="Times New Roman"/>
              </a:rPr>
              <a:t>11.</a:t>
            </a:r>
            <a:r>
              <a:rPr sz="1350" b="1" spc="8" dirty="0">
                <a:latin typeface="Times New Roman"/>
                <a:cs typeface="Times New Roman"/>
              </a:rPr>
              <a:t> </a:t>
            </a:r>
            <a:r>
              <a:rPr sz="1275" spc="-19" dirty="0">
                <a:latin typeface="Times New Roman"/>
                <a:cs typeface="Times New Roman"/>
              </a:rPr>
              <a:t>Установите</a:t>
            </a:r>
            <a:r>
              <a:rPr sz="1275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соответствие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между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признаками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и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классами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животных,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для</a:t>
            </a:r>
            <a:r>
              <a:rPr sz="1275" spc="11" dirty="0">
                <a:latin typeface="Times New Roman"/>
                <a:cs typeface="Times New Roman"/>
              </a:rPr>
              <a:t> </a:t>
            </a:r>
            <a:r>
              <a:rPr sz="1275" spc="-15" dirty="0">
                <a:latin typeface="Times New Roman"/>
                <a:cs typeface="Times New Roman"/>
              </a:rPr>
              <a:t>которых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эти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4" dirty="0">
                <a:latin typeface="Times New Roman"/>
                <a:cs typeface="Times New Roman"/>
              </a:rPr>
              <a:t>признаки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характерны:</a:t>
            </a:r>
            <a:r>
              <a:rPr sz="1275" spc="8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к </a:t>
            </a:r>
            <a:r>
              <a:rPr sz="1275" spc="-307" dirty="0">
                <a:latin typeface="Times New Roman"/>
                <a:cs typeface="Times New Roman"/>
              </a:rPr>
              <a:t> </a:t>
            </a:r>
            <a:r>
              <a:rPr sz="1275" spc="-11" dirty="0">
                <a:latin typeface="Times New Roman"/>
                <a:cs typeface="Times New Roman"/>
              </a:rPr>
              <a:t>каждому</a:t>
            </a:r>
            <a:r>
              <a:rPr sz="1275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элементу</a:t>
            </a:r>
            <a:r>
              <a:rPr sz="1275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первого</a:t>
            </a:r>
            <a:r>
              <a:rPr sz="1275" spc="4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столбца</a:t>
            </a:r>
            <a:r>
              <a:rPr sz="1275" spc="-4" dirty="0">
                <a:latin typeface="Times New Roman"/>
                <a:cs typeface="Times New Roman"/>
              </a:rPr>
              <a:t> </a:t>
            </a:r>
            <a:r>
              <a:rPr sz="1275" spc="-11" dirty="0">
                <a:latin typeface="Times New Roman"/>
                <a:cs typeface="Times New Roman"/>
              </a:rPr>
              <a:t>подберите</a:t>
            </a:r>
            <a:r>
              <a:rPr sz="1275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соответствующий</a:t>
            </a:r>
            <a:r>
              <a:rPr sz="1275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элемент</a:t>
            </a:r>
            <a:r>
              <a:rPr sz="1275" spc="-4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из </a:t>
            </a:r>
            <a:r>
              <a:rPr sz="1275" spc="-15" dirty="0">
                <a:latin typeface="Times New Roman"/>
                <a:cs typeface="Times New Roman"/>
              </a:rPr>
              <a:t>второго</a:t>
            </a:r>
            <a:r>
              <a:rPr sz="1275" dirty="0">
                <a:latin typeface="Times New Roman"/>
                <a:cs typeface="Times New Roman"/>
              </a:rPr>
              <a:t> </a:t>
            </a:r>
            <a:r>
              <a:rPr sz="1275" spc="-8" dirty="0">
                <a:latin typeface="Times New Roman"/>
                <a:cs typeface="Times New Roman"/>
              </a:rPr>
              <a:t>столбца.</a:t>
            </a:r>
            <a:endParaRPr sz="127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3606" y="391346"/>
            <a:ext cx="7466253" cy="46666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371951" algn="l"/>
                <a:tab pos="714851" algn="l"/>
              </a:tabLst>
            </a:pPr>
            <a:r>
              <a:rPr spc="-4" dirty="0" err="1" smtClean="0"/>
              <a:t>Задание</a:t>
            </a:r>
            <a:r>
              <a:rPr spc="-8" dirty="0" smtClean="0"/>
              <a:t> </a:t>
            </a:r>
            <a:r>
              <a:rPr spc="-4" dirty="0"/>
              <a:t>части</a:t>
            </a:r>
            <a:r>
              <a:rPr spc="-4" dirty="0"/>
              <a:t> </a:t>
            </a:r>
            <a:r>
              <a:rPr dirty="0"/>
              <a:t>1 </a:t>
            </a:r>
            <a:r>
              <a:rPr spc="-4" dirty="0"/>
              <a:t>линии</a:t>
            </a:r>
            <a:r>
              <a:rPr spc="-4" dirty="0"/>
              <a:t> </a:t>
            </a:r>
            <a:r>
              <a:rPr dirty="0"/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1506" y="4807076"/>
            <a:ext cx="4551045" cy="6277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594"/>
              </a:lnSpc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КЭС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3.3,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3.4</a:t>
            </a:r>
            <a:r>
              <a:rPr sz="1350" dirty="0">
                <a:latin typeface="Calibri"/>
                <a:cs typeface="Calibri"/>
              </a:rPr>
              <a:t> – Царство </a:t>
            </a:r>
            <a:r>
              <a:rPr sz="1350" spc="-4" dirty="0">
                <a:latin typeface="Calibri"/>
                <a:cs typeface="Calibri"/>
              </a:rPr>
              <a:t>Растения. </a:t>
            </a:r>
            <a:r>
              <a:rPr sz="1350" dirty="0">
                <a:latin typeface="Calibri"/>
                <a:cs typeface="Calibri"/>
              </a:rPr>
              <a:t>Царство </a:t>
            </a:r>
            <a:r>
              <a:rPr sz="1350" spc="-4" dirty="0">
                <a:latin typeface="Calibri"/>
                <a:cs typeface="Calibri"/>
              </a:rPr>
              <a:t>Животные.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594"/>
              </a:lnSpc>
            </a:pPr>
            <a:r>
              <a:rPr sz="1350" spc="-11" dirty="0">
                <a:latin typeface="Calibri"/>
                <a:cs typeface="Calibri"/>
              </a:rPr>
              <a:t>КТ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2.3,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2.5,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2.6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Умения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распознавать и описывать, сравнивать,</a:t>
            </a:r>
            <a:endParaRPr sz="1350">
              <a:latin typeface="Calibri"/>
              <a:cs typeface="Calibri"/>
            </a:endParaRPr>
          </a:p>
          <a:p>
            <a:pPr marL="9525">
              <a:spcBef>
                <a:spcPts val="34"/>
              </a:spcBef>
            </a:pPr>
            <a:r>
              <a:rPr sz="1350" spc="-4" dirty="0">
                <a:latin typeface="Calibri"/>
                <a:cs typeface="Calibri"/>
              </a:rPr>
              <a:t>классифицировать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2669" y="5127879"/>
            <a:ext cx="3712845" cy="7534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431006">
              <a:lnSpc>
                <a:spcPts val="1425"/>
              </a:lnSpc>
              <a:spcBef>
                <a:spcPts val="135"/>
              </a:spcBef>
            </a:pPr>
            <a:r>
              <a:rPr sz="1200" dirty="0">
                <a:latin typeface="Calibri"/>
                <a:cs typeface="Calibri"/>
              </a:rPr>
              <a:t>При </a:t>
            </a:r>
            <a:r>
              <a:rPr sz="1200" spc="-4" dirty="0">
                <a:latin typeface="Calibri"/>
                <a:cs typeface="Calibri"/>
              </a:rPr>
              <a:t>проверке возможно обоснование </a:t>
            </a:r>
            <a:r>
              <a:rPr sz="1200" dirty="0">
                <a:latin typeface="Calibri"/>
                <a:cs typeface="Calibri"/>
              </a:rPr>
              <a:t>с </a:t>
            </a:r>
            <a:r>
              <a:rPr sz="1200" spc="-4" dirty="0">
                <a:latin typeface="Calibri"/>
                <a:cs typeface="Calibri"/>
              </a:rPr>
              <a:t>помощью </a:t>
            </a:r>
            <a:r>
              <a:rPr sz="1200" spc="-263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примеров:</a:t>
            </a:r>
            <a:endParaRPr sz="1200">
              <a:latin typeface="Calibri"/>
              <a:cs typeface="Calibri"/>
            </a:endParaRPr>
          </a:p>
          <a:p>
            <a:pPr marL="9525">
              <a:lnSpc>
                <a:spcPts val="1391"/>
              </a:lnSpc>
            </a:pPr>
            <a:r>
              <a:rPr sz="1200" spc="-8" dirty="0">
                <a:latin typeface="Calibri"/>
                <a:cs typeface="Calibri"/>
              </a:rPr>
              <a:t>А-1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у </a:t>
            </a:r>
            <a:r>
              <a:rPr sz="1200" spc="-4" dirty="0">
                <a:latin typeface="Calibri"/>
                <a:cs typeface="Calibri"/>
              </a:rPr>
              <a:t>части</a:t>
            </a:r>
            <a:r>
              <a:rPr sz="1200" spc="-8" dirty="0">
                <a:latin typeface="Calibri"/>
                <a:cs typeface="Calibri"/>
              </a:rPr>
              <a:t> представителей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4" dirty="0">
                <a:latin typeface="Calibri"/>
                <a:cs typeface="Calibri"/>
              </a:rPr>
              <a:t> развитии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имеется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стадия</a:t>
            </a:r>
            <a:endParaRPr sz="1200">
              <a:latin typeface="Calibri"/>
              <a:cs typeface="Calibri"/>
            </a:endParaRPr>
          </a:p>
          <a:p>
            <a:pPr marL="9525">
              <a:spcBef>
                <a:spcPts val="53"/>
              </a:spcBef>
            </a:pPr>
            <a:r>
              <a:rPr sz="1200" spc="-8" dirty="0">
                <a:latin typeface="Calibri"/>
                <a:cs typeface="Calibri"/>
              </a:rPr>
              <a:t>куколки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4" dirty="0">
                <a:latin typeface="Calibri"/>
                <a:cs typeface="Calibri"/>
              </a:rPr>
              <a:t> Насекомые, например, </a:t>
            </a:r>
            <a:r>
              <a:rPr sz="1200" dirty="0">
                <a:latin typeface="Calibri"/>
                <a:cs typeface="Calibri"/>
              </a:rPr>
              <a:t>у </a:t>
            </a:r>
            <a:r>
              <a:rPr sz="1200" spc="-4" dirty="0">
                <a:latin typeface="Calibri"/>
                <a:cs typeface="Calibri"/>
              </a:rPr>
              <a:t>бабочек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есть</a:t>
            </a:r>
            <a:r>
              <a:rPr sz="1200" spc="-8" dirty="0">
                <a:latin typeface="Calibri"/>
                <a:cs typeface="Calibri"/>
              </a:rPr>
              <a:t> куколки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1040" y="2260316"/>
            <a:ext cx="3212783" cy="2770346"/>
          </a:xfrm>
          <a:custGeom>
            <a:avLst/>
            <a:gdLst/>
            <a:ahLst/>
            <a:cxnLst/>
            <a:rect l="l" t="t" r="r" b="b"/>
            <a:pathLst>
              <a:path w="4283709" h="3693795">
                <a:moveTo>
                  <a:pt x="0" y="0"/>
                </a:moveTo>
                <a:lnTo>
                  <a:pt x="4283233" y="0"/>
                </a:lnTo>
                <a:lnTo>
                  <a:pt x="4283233" y="3693319"/>
                </a:lnTo>
                <a:lnTo>
                  <a:pt x="0" y="369331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5759621" y="2276475"/>
            <a:ext cx="3015139" cy="27021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2900" indent="-342900" algn="just">
              <a:lnSpc>
                <a:spcPts val="1594"/>
              </a:lnSpc>
              <a:spcBef>
                <a:spcPts val="75"/>
              </a:spcBef>
              <a:buAutoNum type="arabicPeriod"/>
              <a:tabLst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endParaRPr sz="1350">
              <a:latin typeface="Calibri"/>
              <a:cs typeface="Calibri"/>
            </a:endParaRPr>
          </a:p>
          <a:p>
            <a:pPr marL="342900" indent="-342900" algn="just">
              <a:lnSpc>
                <a:spcPts val="1594"/>
              </a:lnSpc>
              <a:buAutoNum type="arabicPeriod"/>
              <a:tabLst>
                <a:tab pos="342900" algn="l"/>
              </a:tabLst>
            </a:pPr>
            <a:r>
              <a:rPr sz="1350" spc="-11" dirty="0">
                <a:latin typeface="Calibri"/>
                <a:cs typeface="Calibri"/>
              </a:rPr>
              <a:t>Определяем,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какой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теме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посвящено</a:t>
            </a:r>
            <a:endParaRPr sz="1350">
              <a:latin typeface="Calibri"/>
              <a:cs typeface="Calibri"/>
            </a:endParaRPr>
          </a:p>
          <a:p>
            <a:pPr marL="342900" marR="27146" algn="just">
              <a:lnSpc>
                <a:spcPct val="101099"/>
              </a:lnSpc>
              <a:spcBef>
                <a:spcPts val="19"/>
              </a:spcBef>
            </a:pPr>
            <a:r>
              <a:rPr sz="1350" spc="-4" dirty="0">
                <a:latin typeface="Calibri"/>
                <a:cs typeface="Calibri"/>
              </a:rPr>
              <a:t>задание: читаем названия </a:t>
            </a:r>
            <a:r>
              <a:rPr sz="1350" dirty="0">
                <a:latin typeface="Calibri"/>
                <a:cs typeface="Calibri"/>
              </a:rPr>
              <a:t>в правом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столбце.</a:t>
            </a:r>
            <a:endParaRPr sz="1350">
              <a:latin typeface="Calibri"/>
              <a:cs typeface="Calibri"/>
            </a:endParaRPr>
          </a:p>
          <a:p>
            <a:pPr marL="342900" indent="-342900" algn="just">
              <a:lnSpc>
                <a:spcPts val="1583"/>
              </a:lnSpc>
              <a:buAutoNum type="arabicPeriod" startAt="3"/>
              <a:tabLst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 первую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характеристику (А),</a:t>
            </a:r>
            <a:endParaRPr sz="1350">
              <a:latin typeface="Calibri"/>
              <a:cs typeface="Calibri"/>
            </a:endParaRPr>
          </a:p>
          <a:p>
            <a:pPr marL="342900" marR="126206" algn="just">
              <a:lnSpc>
                <a:spcPct val="99400"/>
              </a:lnSpc>
              <a:spcBef>
                <a:spcPts val="45"/>
              </a:spcBef>
            </a:pPr>
            <a:r>
              <a:rPr sz="1350" spc="-8" dirty="0">
                <a:latin typeface="Calibri"/>
                <a:cs typeface="Calibri"/>
              </a:rPr>
              <a:t>определяем, </a:t>
            </a:r>
            <a:r>
              <a:rPr sz="1350" dirty="0">
                <a:latin typeface="Calibri"/>
                <a:cs typeface="Calibri"/>
              </a:rPr>
              <a:t>к </a:t>
            </a:r>
            <a:r>
              <a:rPr sz="1350" spc="-8" dirty="0">
                <a:latin typeface="Calibri"/>
                <a:cs typeface="Calibri"/>
              </a:rPr>
              <a:t>какому </a:t>
            </a:r>
            <a:r>
              <a:rPr sz="1350" dirty="0">
                <a:latin typeface="Calibri"/>
                <a:cs typeface="Calibri"/>
              </a:rPr>
              <a:t>из </a:t>
            </a:r>
            <a:r>
              <a:rPr sz="1350" spc="-4" dirty="0">
                <a:latin typeface="Calibri"/>
                <a:cs typeface="Calibri"/>
              </a:rPr>
              <a:t>объектов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она </a:t>
            </a:r>
            <a:r>
              <a:rPr sz="1350" spc="-19" dirty="0">
                <a:latin typeface="Calibri"/>
                <a:cs typeface="Calibri"/>
              </a:rPr>
              <a:t>подходит, </a:t>
            </a:r>
            <a:r>
              <a:rPr sz="1350" spc="-4" dirty="0">
                <a:latin typeface="Calibri"/>
                <a:cs typeface="Calibri"/>
              </a:rPr>
              <a:t>вписываем цифру </a:t>
            </a:r>
            <a:r>
              <a:rPr sz="1350" dirty="0">
                <a:latin typeface="Calibri"/>
                <a:cs typeface="Calibri"/>
              </a:rPr>
              <a:t>в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таблицу.</a:t>
            </a:r>
            <a:endParaRPr sz="1350">
              <a:latin typeface="Calibri"/>
              <a:cs typeface="Calibri"/>
            </a:endParaRPr>
          </a:p>
          <a:p>
            <a:pPr marL="342424" marR="624364" indent="-342424">
              <a:lnSpc>
                <a:spcPts val="1583"/>
              </a:lnSpc>
              <a:spcBef>
                <a:spcPts val="101"/>
              </a:spcBef>
              <a:buAutoNum type="arabicPeriod" startAt="4"/>
              <a:tabLst>
                <a:tab pos="342424" algn="l"/>
                <a:tab pos="342900" algn="l"/>
              </a:tabLst>
            </a:pPr>
            <a:r>
              <a:rPr sz="1350" spc="-11" dirty="0">
                <a:latin typeface="Calibri"/>
                <a:cs typeface="Calibri"/>
              </a:rPr>
              <a:t>Делаем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то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же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</a:t>
            </a:r>
            <a:r>
              <a:rPr sz="1350" spc="-4" dirty="0">
                <a:latin typeface="Calibri"/>
                <a:cs typeface="Calibri"/>
              </a:rPr>
              <a:t> остальными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позициями.</a:t>
            </a:r>
            <a:endParaRPr sz="1350">
              <a:latin typeface="Calibri"/>
              <a:cs typeface="Calibri"/>
            </a:endParaRPr>
          </a:p>
          <a:p>
            <a:pPr marL="342424" marR="192881" indent="-342424">
              <a:lnSpc>
                <a:spcPct val="99400"/>
              </a:lnSpc>
              <a:buAutoNum type="arabicPeriod" startAt="4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 ответ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цифрами,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проверяем,</a:t>
            </a:r>
            <a:r>
              <a:rPr sz="1350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обосновывая</a:t>
            </a:r>
            <a:r>
              <a:rPr sz="1350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каждую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позицию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732" y="2260316"/>
            <a:ext cx="3446249" cy="22839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6900" y="2269900"/>
            <a:ext cx="1364702" cy="61712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41506" y="4455795"/>
            <a:ext cx="4757738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spc="-4" dirty="0">
                <a:latin typeface="Times New Roman"/>
                <a:cs typeface="Times New Roman"/>
              </a:rPr>
              <a:t>Запишите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таблицу выбранные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цифры </a:t>
            </a:r>
            <a:r>
              <a:rPr sz="1200" spc="-15" dirty="0">
                <a:latin typeface="Times New Roman"/>
                <a:cs typeface="Times New Roman"/>
              </a:rPr>
              <a:t>под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соответствующими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11" dirty="0">
                <a:latin typeface="Times New Roman"/>
                <a:cs typeface="Times New Roman"/>
              </a:rPr>
              <a:t>буквами.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4220" y="4052417"/>
            <a:ext cx="1445336" cy="39158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84270" y="5030305"/>
            <a:ext cx="559730" cy="5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6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71435" y="5457063"/>
            <a:ext cx="3331369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ответ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цифры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 оценивается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1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449" y="325188"/>
            <a:ext cx="7940516" cy="1033649"/>
          </a:xfrm>
          <a:prstGeom prst="rect">
            <a:avLst/>
          </a:prstGeom>
        </p:spPr>
        <p:txBody>
          <a:bodyPr vert="horz" wrap="square" lIns="0" tIns="100489" rIns="0" bIns="0" rtlCol="0" anchor="ctr">
            <a:spAutoFit/>
          </a:bodyPr>
          <a:lstStyle/>
          <a:p>
            <a:pPr marL="9525">
              <a:spcBef>
                <a:spcPts val="791"/>
              </a:spcBef>
              <a:tabLst>
                <a:tab pos="371951" algn="l"/>
                <a:tab pos="714851" algn="l"/>
              </a:tabLst>
            </a:pPr>
            <a:r>
              <a:rPr b="0" dirty="0">
                <a:latin typeface="Times New Roman"/>
                <a:cs typeface="Times New Roman"/>
              </a:rPr>
              <a:t>	</a:t>
            </a:r>
            <a:r>
              <a:rPr spc="-4" dirty="0"/>
              <a:t>Задание части</a:t>
            </a:r>
            <a:r>
              <a:rPr spc="-4" dirty="0"/>
              <a:t> </a:t>
            </a:r>
            <a:r>
              <a:rPr dirty="0"/>
              <a:t>1</a:t>
            </a:r>
            <a:r>
              <a:rPr spc="4" dirty="0"/>
              <a:t> </a:t>
            </a:r>
            <a:r>
              <a:rPr spc="-4" dirty="0"/>
              <a:t>линии</a:t>
            </a:r>
            <a:r>
              <a:rPr spc="-4" dirty="0"/>
              <a:t> </a:t>
            </a:r>
            <a:r>
              <a:rPr dirty="0"/>
              <a:t>12</a:t>
            </a:r>
          </a:p>
          <a:p>
            <a:pPr marL="714851" marR="3810">
              <a:lnSpc>
                <a:spcPct val="102200"/>
              </a:lnSpc>
              <a:spcBef>
                <a:spcPts val="428"/>
              </a:spcBef>
            </a:pPr>
            <a:r>
              <a:rPr sz="1350" spc="-8" dirty="0">
                <a:solidFill>
                  <a:srgbClr val="000000"/>
                </a:solidFill>
              </a:rPr>
              <a:t>Обладать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приёмами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работы</a:t>
            </a:r>
            <a:r>
              <a:rPr sz="1350" spc="11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по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8" dirty="0">
                <a:solidFill>
                  <a:srgbClr val="000000"/>
                </a:solidFill>
              </a:rPr>
              <a:t>критическому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анализу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полученной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информации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и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8" dirty="0">
                <a:solidFill>
                  <a:srgbClr val="000000"/>
                </a:solidFill>
              </a:rPr>
              <a:t>пользоваться </a:t>
            </a:r>
            <a:r>
              <a:rPr sz="1350" spc="-293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простейшими способами</a:t>
            </a:r>
            <a:r>
              <a:rPr sz="1350" dirty="0">
                <a:solidFill>
                  <a:srgbClr val="000000"/>
                </a:solidFill>
              </a:rPr>
              <a:t> </a:t>
            </a:r>
            <a:r>
              <a:rPr sz="1350" spc="-8" dirty="0">
                <a:solidFill>
                  <a:srgbClr val="000000"/>
                </a:solidFill>
              </a:rPr>
              <a:t>оценки</a:t>
            </a:r>
            <a:r>
              <a:rPr sz="1350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её </a:t>
            </a:r>
            <a:r>
              <a:rPr sz="1350" spc="-8" dirty="0">
                <a:solidFill>
                  <a:srgbClr val="000000"/>
                </a:solidFill>
              </a:rPr>
              <a:t>достоверности</a:t>
            </a:r>
            <a:endParaRPr sz="1350" dirty="0"/>
          </a:p>
        </p:txBody>
      </p:sp>
      <p:sp>
        <p:nvSpPr>
          <p:cNvPr id="5" name="object 5"/>
          <p:cNvSpPr txBox="1"/>
          <p:nvPr/>
        </p:nvSpPr>
        <p:spPr>
          <a:xfrm>
            <a:off x="332909" y="4557904"/>
            <a:ext cx="4678680" cy="83958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594"/>
              </a:lnSpc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КЭС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2.1,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3.1,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3.2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Клеточное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строение,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вирусы.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Бактерии.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19" dirty="0">
                <a:latin typeface="Calibri"/>
                <a:cs typeface="Calibri"/>
              </a:rPr>
              <a:t>Грибы.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594"/>
              </a:lnSpc>
            </a:pPr>
            <a:r>
              <a:rPr sz="1350" spc="-11" dirty="0">
                <a:latin typeface="Calibri"/>
                <a:cs typeface="Calibri"/>
              </a:rPr>
              <a:t>КТ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1.1-1.3,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2.5,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2.6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Знать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признаки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биологических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объектов,</a:t>
            </a:r>
            <a:endParaRPr sz="1350">
              <a:latin typeface="Calibri"/>
              <a:cs typeface="Calibri"/>
            </a:endParaRPr>
          </a:p>
          <a:p>
            <a:pPr marL="9525" marR="3810">
              <a:lnSpc>
                <a:spcPct val="101099"/>
              </a:lnSpc>
              <a:spcBef>
                <a:spcPts val="19"/>
              </a:spcBef>
            </a:pPr>
            <a:r>
              <a:rPr sz="1350" spc="-4" dirty="0">
                <a:latin typeface="Calibri"/>
                <a:cs typeface="Calibri"/>
              </a:rPr>
              <a:t>сущность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процессов,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особенности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организма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человека.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Умения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сравнивать, </a:t>
            </a:r>
            <a:r>
              <a:rPr sz="1350" spc="-4" dirty="0">
                <a:latin typeface="Calibri"/>
                <a:cs typeface="Calibri"/>
              </a:rPr>
              <a:t>классифицировать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8376" y="4400931"/>
            <a:ext cx="2848451" cy="128689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240506">
              <a:lnSpc>
                <a:spcPts val="1425"/>
              </a:lnSpc>
              <a:spcBef>
                <a:spcPts val="135"/>
              </a:spcBef>
            </a:pPr>
            <a:r>
              <a:rPr sz="1200" dirty="0">
                <a:latin typeface="Calibri"/>
                <a:cs typeface="Calibri"/>
              </a:rPr>
              <a:t>При </a:t>
            </a:r>
            <a:r>
              <a:rPr sz="1200" spc="-4" dirty="0">
                <a:latin typeface="Calibri"/>
                <a:cs typeface="Calibri"/>
              </a:rPr>
              <a:t>проверке возможно обоснование </a:t>
            </a:r>
            <a:r>
              <a:rPr sz="1200" dirty="0">
                <a:latin typeface="Calibri"/>
                <a:cs typeface="Calibri"/>
              </a:rPr>
              <a:t>с </a:t>
            </a:r>
            <a:r>
              <a:rPr sz="1200" spc="-26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помощью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примеров:</a:t>
            </a:r>
            <a:endParaRPr sz="1200">
              <a:latin typeface="Calibri"/>
              <a:cs typeface="Calibri"/>
            </a:endParaRPr>
          </a:p>
          <a:p>
            <a:pPr marL="9525">
              <a:lnSpc>
                <a:spcPts val="1373"/>
              </a:lnSpc>
            </a:pPr>
            <a:r>
              <a:rPr sz="1200" spc="-4" dirty="0">
                <a:latin typeface="Calibri"/>
                <a:cs typeface="Calibri"/>
              </a:rPr>
              <a:t>А-верно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например,</a:t>
            </a:r>
            <a:r>
              <a:rPr sz="1200" spc="-8" dirty="0">
                <a:latin typeface="Calibri"/>
                <a:cs typeface="Calibri"/>
              </a:rPr>
              <a:t> дрожжевые </a:t>
            </a:r>
            <a:r>
              <a:rPr sz="1200" spc="-4" dirty="0">
                <a:latin typeface="Calibri"/>
                <a:cs typeface="Calibri"/>
              </a:rPr>
              <a:t>грибы</a:t>
            </a:r>
            <a:endParaRPr sz="1200">
              <a:latin typeface="Calibri"/>
              <a:cs typeface="Calibri"/>
            </a:endParaRPr>
          </a:p>
          <a:p>
            <a:pPr marL="9525" marR="3810">
              <a:lnSpc>
                <a:spcPts val="1425"/>
              </a:lnSpc>
              <a:spcBef>
                <a:spcPts val="131"/>
              </a:spcBef>
            </a:pPr>
            <a:r>
              <a:rPr sz="1200" spc="-8" dirty="0">
                <a:latin typeface="Calibri"/>
                <a:cs typeface="Calibri"/>
              </a:rPr>
              <a:t>одноклеточные, </a:t>
            </a:r>
            <a:r>
              <a:rPr sz="1200" dirty="0">
                <a:latin typeface="Calibri"/>
                <a:cs typeface="Calibri"/>
              </a:rPr>
              <a:t>а </a:t>
            </a:r>
            <a:r>
              <a:rPr sz="1200" spc="-4" dirty="0">
                <a:latin typeface="Calibri"/>
                <a:cs typeface="Calibri"/>
              </a:rPr>
              <a:t>пеницилл </a:t>
            </a:r>
            <a:r>
              <a:rPr sz="1200" spc="-8" dirty="0">
                <a:latin typeface="Calibri"/>
                <a:cs typeface="Calibri"/>
              </a:rPr>
              <a:t>можно </a:t>
            </a:r>
            <a:r>
              <a:rPr sz="1200" spc="-4" dirty="0">
                <a:latin typeface="Calibri"/>
                <a:cs typeface="Calibri"/>
              </a:rPr>
              <a:t>считать </a:t>
            </a:r>
            <a:r>
              <a:rPr sz="1200" spc="-263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многоклеточным</a:t>
            </a:r>
            <a:endParaRPr sz="1200">
              <a:latin typeface="Calibri"/>
              <a:cs typeface="Calibri"/>
            </a:endParaRPr>
          </a:p>
          <a:p>
            <a:pPr marL="9525">
              <a:lnSpc>
                <a:spcPts val="1365"/>
              </a:lnSpc>
            </a:pPr>
            <a:r>
              <a:rPr sz="1200" dirty="0">
                <a:latin typeface="Calibri"/>
                <a:cs typeface="Calibri"/>
              </a:rPr>
              <a:t>Б</a:t>
            </a:r>
            <a:r>
              <a:rPr sz="1200" spc="-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4" dirty="0">
                <a:latin typeface="Calibri"/>
                <a:cs typeface="Calibri"/>
              </a:rPr>
              <a:t> верно, все грибы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гетеротрофы</a:t>
            </a:r>
            <a:endParaRPr sz="1200">
              <a:latin typeface="Calibri"/>
              <a:cs typeface="Calibri"/>
            </a:endParaRPr>
          </a:p>
          <a:p>
            <a:pPr marL="9525">
              <a:lnSpc>
                <a:spcPts val="1433"/>
              </a:lnSpc>
            </a:pPr>
            <a:r>
              <a:rPr sz="1200" spc="-4" dirty="0">
                <a:latin typeface="Calibri"/>
                <a:cs typeface="Calibri"/>
              </a:rPr>
              <a:t>Ответ: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549" y="1827694"/>
            <a:ext cx="8884920" cy="2477453"/>
            <a:chOff x="95398" y="1293925"/>
            <a:chExt cx="11846560" cy="33032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98" y="1293925"/>
              <a:ext cx="8369095" cy="29909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995683" y="2004942"/>
              <a:ext cx="3939540" cy="2585720"/>
            </a:xfrm>
            <a:custGeom>
              <a:avLst/>
              <a:gdLst/>
              <a:ahLst/>
              <a:cxnLst/>
              <a:rect l="l" t="t" r="r" b="b"/>
              <a:pathLst>
                <a:path w="3939540" h="2585720">
                  <a:moveTo>
                    <a:pt x="0" y="0"/>
                  </a:moveTo>
                  <a:lnTo>
                    <a:pt x="3939399" y="0"/>
                  </a:lnTo>
                  <a:lnTo>
                    <a:pt x="3939399" y="2585323"/>
                  </a:lnTo>
                  <a:lnTo>
                    <a:pt x="0" y="258532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65342" y="2377058"/>
            <a:ext cx="2773203" cy="1884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2424" indent="-342424">
              <a:lnSpc>
                <a:spcPts val="1594"/>
              </a:lnSpc>
              <a:spcBef>
                <a:spcPts val="75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94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spc="-11" dirty="0">
                <a:latin typeface="Calibri"/>
                <a:cs typeface="Calibri"/>
              </a:rPr>
              <a:t>Определяем,</a:t>
            </a:r>
            <a:r>
              <a:rPr sz="1350" spc="-8" dirty="0">
                <a:latin typeface="Calibri"/>
                <a:cs typeface="Calibri"/>
              </a:rPr>
              <a:t> какой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теме</a:t>
            </a:r>
            <a:endParaRPr sz="1350">
              <a:latin typeface="Calibri"/>
              <a:cs typeface="Calibri"/>
            </a:endParaRPr>
          </a:p>
          <a:p>
            <a:pPr marL="342900">
              <a:spcBef>
                <a:spcPts val="34"/>
              </a:spcBef>
            </a:pPr>
            <a:r>
              <a:rPr sz="1350" spc="-4" dirty="0">
                <a:latin typeface="Calibri"/>
                <a:cs typeface="Calibri"/>
              </a:rPr>
              <a:t>посвящено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</a:t>
            </a:r>
            <a:endParaRPr sz="1350">
              <a:latin typeface="Calibri"/>
              <a:cs typeface="Calibri"/>
            </a:endParaRPr>
          </a:p>
          <a:p>
            <a:pPr marL="342424" marR="429101" indent="-342424">
              <a:lnSpc>
                <a:spcPts val="1583"/>
              </a:lnSpc>
              <a:spcBef>
                <a:spcPts val="101"/>
              </a:spcBef>
              <a:buAutoNum type="arabicPeriod" startAt="3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 суждение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(А),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определяем,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верно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ли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оно.</a:t>
            </a:r>
            <a:endParaRPr sz="1350">
              <a:latin typeface="Calibri"/>
              <a:cs typeface="Calibri"/>
            </a:endParaRPr>
          </a:p>
          <a:p>
            <a:pPr marL="342424" marR="429101" indent="-342424">
              <a:lnSpc>
                <a:spcPts val="1568"/>
              </a:lnSpc>
              <a:spcBef>
                <a:spcPts val="90"/>
              </a:spcBef>
              <a:buAutoNum type="arabicPeriod" startAt="3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 суждение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(Б),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определяем,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верно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ли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оно.</a:t>
            </a:r>
            <a:endParaRPr sz="1350">
              <a:latin typeface="Calibri"/>
              <a:cs typeface="Calibri"/>
            </a:endParaRPr>
          </a:p>
          <a:p>
            <a:pPr marL="342424" marR="3810" indent="-342424">
              <a:lnSpc>
                <a:spcPts val="1635"/>
              </a:lnSpc>
              <a:spcBef>
                <a:spcPts val="34"/>
              </a:spcBef>
              <a:buAutoNum type="arabicPeriod" startAt="3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 ответ </a:t>
            </a:r>
            <a:r>
              <a:rPr sz="1350" dirty="0">
                <a:latin typeface="Calibri"/>
                <a:cs typeface="Calibri"/>
              </a:rPr>
              <a:t>в </a:t>
            </a:r>
            <a:r>
              <a:rPr sz="1350" spc="-4" dirty="0">
                <a:latin typeface="Calibri"/>
                <a:cs typeface="Calibri"/>
              </a:rPr>
              <a:t>виде </a:t>
            </a:r>
            <a:r>
              <a:rPr sz="1350" dirty="0">
                <a:latin typeface="Calibri"/>
                <a:cs typeface="Calibri"/>
              </a:rPr>
              <a:t>цифры,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0280" y="4881250"/>
            <a:ext cx="553719" cy="5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6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9163" y="332656"/>
            <a:ext cx="6796564" cy="1117614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4" dirty="0"/>
              <a:t>Изменения</a:t>
            </a:r>
            <a:r>
              <a:rPr sz="3600" spc="4" dirty="0"/>
              <a:t> </a:t>
            </a:r>
            <a:r>
              <a:rPr sz="3600" dirty="0"/>
              <a:t>в</a:t>
            </a:r>
            <a:r>
              <a:rPr sz="3600" spc="8" dirty="0"/>
              <a:t> </a:t>
            </a:r>
            <a:r>
              <a:rPr sz="3600" spc="-4" dirty="0"/>
              <a:t>КИМ</a:t>
            </a:r>
            <a:r>
              <a:rPr sz="3600" spc="8" dirty="0"/>
              <a:t> </a:t>
            </a:r>
            <a:r>
              <a:rPr sz="3600" dirty="0"/>
              <a:t>2023</a:t>
            </a:r>
            <a:r>
              <a:rPr sz="3600" spc="11" dirty="0"/>
              <a:t> </a:t>
            </a:r>
            <a:r>
              <a:rPr sz="3600" spc="-23" dirty="0"/>
              <a:t>года</a:t>
            </a:r>
            <a:r>
              <a:rPr sz="3600" spc="8" dirty="0"/>
              <a:t> </a:t>
            </a:r>
            <a:r>
              <a:rPr sz="3600" dirty="0"/>
              <a:t>в</a:t>
            </a:r>
            <a:r>
              <a:rPr sz="3600" spc="8" dirty="0"/>
              <a:t> </a:t>
            </a:r>
            <a:r>
              <a:rPr sz="3600" spc="-4" dirty="0"/>
              <a:t>сравнении</a:t>
            </a:r>
            <a:r>
              <a:rPr sz="3600" spc="8" dirty="0"/>
              <a:t> </a:t>
            </a:r>
            <a:r>
              <a:rPr sz="3600" dirty="0"/>
              <a:t>с</a:t>
            </a:r>
            <a:r>
              <a:rPr sz="3600" spc="8" dirty="0"/>
              <a:t> </a:t>
            </a:r>
            <a:r>
              <a:rPr sz="3600" spc="-4" dirty="0"/>
              <a:t>КИМ</a:t>
            </a:r>
            <a:r>
              <a:rPr sz="3600" spc="4" dirty="0"/>
              <a:t> </a:t>
            </a:r>
            <a:r>
              <a:rPr sz="3600" dirty="0"/>
              <a:t>2022</a:t>
            </a:r>
            <a:r>
              <a:rPr sz="3600" spc="11" dirty="0"/>
              <a:t> </a:t>
            </a:r>
            <a:r>
              <a:rPr sz="3600" spc="-23" dirty="0"/>
              <a:t>года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63688" y="1669161"/>
            <a:ext cx="6636062" cy="402379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0983">
              <a:spcBef>
                <a:spcPts val="75"/>
              </a:spcBef>
            </a:pPr>
            <a:r>
              <a:rPr sz="2100" b="1" spc="-15" dirty="0">
                <a:solidFill>
                  <a:srgbClr val="002060"/>
                </a:solidFill>
                <a:latin typeface="Calibri"/>
                <a:cs typeface="Calibri"/>
              </a:rPr>
              <a:t>Что</a:t>
            </a:r>
            <a:r>
              <a:rPr sz="2100" b="1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b="1" spc="-4" dirty="0">
                <a:solidFill>
                  <a:srgbClr val="002060"/>
                </a:solidFill>
                <a:latin typeface="Calibri"/>
                <a:cs typeface="Calibri"/>
              </a:rPr>
              <a:t>изменилось</a:t>
            </a:r>
            <a:r>
              <a:rPr sz="2100" b="1" dirty="0">
                <a:solidFill>
                  <a:srgbClr val="002060"/>
                </a:solidFill>
                <a:latin typeface="Calibri"/>
                <a:cs typeface="Calibri"/>
              </a:rPr>
              <a:t> в 1 и 2 </a:t>
            </a:r>
            <a:r>
              <a:rPr sz="2100" b="1" spc="-4" dirty="0">
                <a:solidFill>
                  <a:srgbClr val="002060"/>
                </a:solidFill>
                <a:latin typeface="Calibri"/>
                <a:cs typeface="Calibri"/>
              </a:rPr>
              <a:t>части</a:t>
            </a:r>
            <a:r>
              <a:rPr sz="2100" b="1" spc="-4" dirty="0">
                <a:solidFill>
                  <a:srgbClr val="002060"/>
                </a:solidFill>
                <a:latin typeface="Calibri"/>
                <a:cs typeface="Calibri"/>
              </a:rPr>
              <a:t>?</a:t>
            </a:r>
            <a:endParaRPr sz="2100" dirty="0">
              <a:latin typeface="Calibri"/>
              <a:cs typeface="Calibri"/>
            </a:endParaRPr>
          </a:p>
          <a:p>
            <a:pPr marL="223838" indent="-214313">
              <a:spcBef>
                <a:spcPts val="2021"/>
              </a:spcBef>
              <a:buFont typeface="Wingdings"/>
              <a:buChar char=""/>
              <a:tabLst>
                <a:tab pos="223838" algn="l"/>
              </a:tabLst>
            </a:pPr>
            <a:r>
              <a:rPr sz="1500" spc="-8" dirty="0">
                <a:solidFill>
                  <a:srgbClr val="002060"/>
                </a:solidFill>
                <a:latin typeface="Calibri"/>
                <a:cs typeface="Calibri"/>
              </a:rPr>
              <a:t>Количество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задании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̆ части </a:t>
            </a:r>
            <a:r>
              <a:rPr sz="1500" b="1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сократилось </a:t>
            </a:r>
            <a:r>
              <a:rPr sz="1500" b="1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 24 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до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 21.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  <a:buClr>
                <a:srgbClr val="002060"/>
              </a:buClr>
              <a:buFont typeface="Wingdings"/>
              <a:buChar char=""/>
            </a:pPr>
            <a:endParaRPr sz="1463" dirty="0">
              <a:latin typeface="Calibri"/>
              <a:cs typeface="Calibri"/>
            </a:endParaRPr>
          </a:p>
          <a:p>
            <a:pPr marL="223838" indent="-214313">
              <a:buFont typeface="Wingdings"/>
              <a:buChar char=""/>
              <a:tabLst>
                <a:tab pos="223838" algn="l"/>
              </a:tabLst>
            </a:pP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Линии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1, 3–5, 7–13, 15, 17, 18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сохранились, 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но</a:t>
            </a:r>
            <a:r>
              <a:rPr sz="1500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изменили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свои</a:t>
            </a:r>
            <a:r>
              <a:rPr sz="1500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позиции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  <a:buClr>
                <a:srgbClr val="002060"/>
              </a:buClr>
              <a:buFont typeface="Wingdings"/>
              <a:buChar char=""/>
            </a:pPr>
            <a:endParaRPr sz="1463" dirty="0">
              <a:latin typeface="Calibri"/>
              <a:cs typeface="Calibri"/>
            </a:endParaRPr>
          </a:p>
          <a:p>
            <a:pPr marL="223361" marR="661511" indent="-214313">
              <a:buFont typeface="Wingdings"/>
              <a:buChar char=""/>
              <a:tabLst>
                <a:tab pos="223838" algn="l"/>
              </a:tabLst>
            </a:pP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Включены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 новые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линии</a:t>
            </a:r>
            <a:r>
              <a:rPr sz="15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2,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6, 14,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16, 19–20,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11" dirty="0">
                <a:solidFill>
                  <a:srgbClr val="002060"/>
                </a:solidFill>
                <a:latin typeface="Calibri"/>
                <a:cs typeface="Calibri"/>
              </a:rPr>
              <a:t>которые</a:t>
            </a:r>
            <a:r>
              <a:rPr sz="1500" spc="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были</a:t>
            </a:r>
            <a:r>
              <a:rPr sz="1500" spc="-8" dirty="0">
                <a:solidFill>
                  <a:srgbClr val="002060"/>
                </a:solidFill>
                <a:latin typeface="Calibri"/>
                <a:cs typeface="Calibri"/>
              </a:rPr>
              <a:t> представлены</a:t>
            </a:r>
            <a:r>
              <a:rPr sz="1500" spc="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2020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38" dirty="0">
                <a:solidFill>
                  <a:srgbClr val="002060"/>
                </a:solidFill>
                <a:latin typeface="Calibri"/>
                <a:cs typeface="Calibri"/>
              </a:rPr>
              <a:t>г.</a:t>
            </a:r>
            <a:r>
              <a:rPr sz="1500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1500" spc="-326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перспективной</a:t>
            </a:r>
            <a:r>
              <a:rPr sz="1500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alibri"/>
                <a:cs typeface="Calibri"/>
              </a:rPr>
              <a:t>модели</a:t>
            </a:r>
            <a:r>
              <a:rPr sz="1500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КИМ и</a:t>
            </a:r>
            <a:r>
              <a:rPr sz="1500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апробированы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11"/>
              </a:spcBef>
              <a:buClr>
                <a:srgbClr val="002060"/>
              </a:buClr>
              <a:buFont typeface="Wingdings"/>
              <a:buChar char=""/>
            </a:pPr>
            <a:endParaRPr sz="1463" dirty="0">
              <a:latin typeface="Calibri"/>
              <a:cs typeface="Calibri"/>
            </a:endParaRPr>
          </a:p>
          <a:p>
            <a:pPr marL="223838" indent="-214313">
              <a:spcBef>
                <a:spcPts val="4"/>
              </a:spcBef>
              <a:buFont typeface="Wingdings"/>
              <a:buChar char=""/>
              <a:tabLst>
                <a:tab pos="223838" algn="l"/>
              </a:tabLst>
            </a:pPr>
            <a:r>
              <a:rPr sz="15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 линии 21 </a:t>
            </a:r>
            <a:r>
              <a:rPr sz="1500" spc="-8" dirty="0">
                <a:solidFill>
                  <a:srgbClr val="002060"/>
                </a:solidFill>
                <a:latin typeface="Calibri"/>
                <a:cs typeface="Calibri"/>
              </a:rPr>
              <a:t>представлены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 задания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по типу</a:t>
            </a:r>
            <a:r>
              <a:rPr sz="15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задания</a:t>
            </a:r>
            <a:r>
              <a:rPr sz="1500" b="1" dirty="0">
                <a:solidFill>
                  <a:srgbClr val="002060"/>
                </a:solidFill>
                <a:latin typeface="Calibri"/>
                <a:cs typeface="Calibri"/>
              </a:rPr>
              <a:t> 2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 ЕГЭ  (анализ эксперимента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 marL="266224">
              <a:spcBef>
                <a:spcPts val="1403"/>
              </a:spcBef>
            </a:pPr>
            <a:r>
              <a:rPr sz="1500" spc="-8" dirty="0">
                <a:solidFill>
                  <a:srgbClr val="002060"/>
                </a:solidFill>
                <a:latin typeface="Calibri"/>
                <a:cs typeface="Calibri"/>
              </a:rPr>
              <a:t>Вторая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 часть КИМ</a:t>
            </a:r>
            <a:r>
              <a:rPr sz="1500" spc="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по сравнению 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1500" spc="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2022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38" dirty="0">
                <a:solidFill>
                  <a:srgbClr val="002060"/>
                </a:solidFill>
                <a:latin typeface="Calibri"/>
                <a:cs typeface="Calibri"/>
              </a:rPr>
              <a:t>г.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не</a:t>
            </a:r>
            <a:r>
              <a:rPr sz="1500" spc="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изменилась</a:t>
            </a:r>
            <a:r>
              <a:rPr sz="1500" spc="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(изменилась </a:t>
            </a:r>
            <a:r>
              <a:rPr sz="1500" b="1" spc="-15" dirty="0">
                <a:solidFill>
                  <a:srgbClr val="002060"/>
                </a:solidFill>
                <a:latin typeface="Calibri"/>
                <a:cs typeface="Calibri"/>
              </a:rPr>
              <a:t>только</a:t>
            </a:r>
            <a:r>
              <a:rPr sz="15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нумерация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11"/>
              </a:spcBef>
            </a:pPr>
            <a:endParaRPr sz="1463" dirty="0">
              <a:latin typeface="Calibri"/>
              <a:cs typeface="Calibri"/>
            </a:endParaRPr>
          </a:p>
          <a:p>
            <a:pPr marL="266224">
              <a:spcBef>
                <a:spcPts val="4"/>
              </a:spcBef>
            </a:pP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Общее</a:t>
            </a:r>
            <a:r>
              <a:rPr sz="1500" spc="-8" dirty="0">
                <a:solidFill>
                  <a:srgbClr val="002060"/>
                </a:solidFill>
                <a:latin typeface="Calibri"/>
                <a:cs typeface="Calibri"/>
              </a:rPr>
              <a:t> количество</a:t>
            </a:r>
            <a:r>
              <a:rPr sz="1500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заданий</a:t>
            </a:r>
            <a:r>
              <a:rPr sz="15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сократилось: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26</a:t>
            </a:r>
            <a:r>
              <a:rPr sz="1500" b="1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вместо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29.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3688" y="6237312"/>
            <a:ext cx="512397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Максимальный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первичный</a:t>
            </a:r>
            <a:r>
              <a:rPr sz="1500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балл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равен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48</a:t>
            </a:r>
            <a:r>
              <a:rPr sz="15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sz="1500" b="1" dirty="0">
                <a:solidFill>
                  <a:srgbClr val="002060"/>
                </a:solidFill>
                <a:latin typeface="Calibri"/>
                <a:cs typeface="Calibri"/>
              </a:rPr>
              <a:t>45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 баллов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1500" spc="-4" dirty="0">
                <a:solidFill>
                  <a:srgbClr val="002060"/>
                </a:solidFill>
                <a:latin typeface="Calibri"/>
                <a:cs typeface="Calibri"/>
              </a:rPr>
              <a:t>2022 </a:t>
            </a:r>
            <a:r>
              <a:rPr sz="1500" spc="-26" dirty="0">
                <a:solidFill>
                  <a:srgbClr val="002060"/>
                </a:solidFill>
                <a:latin typeface="Calibri"/>
                <a:cs typeface="Calibri"/>
              </a:rPr>
              <a:t>г.)</a:t>
            </a:r>
            <a:endParaRPr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8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11868" y="5585079"/>
            <a:ext cx="4694873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ответ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последовательности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</a:t>
            </a:r>
            <a:r>
              <a:rPr sz="1200" b="1" spc="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оценивается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 3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1634" y="1362075"/>
            <a:ext cx="6624161" cy="428643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9525" marR="3810">
              <a:lnSpc>
                <a:spcPct val="102200"/>
              </a:lnSpc>
              <a:spcBef>
                <a:spcPts val="38"/>
              </a:spcBef>
            </a:pPr>
            <a:r>
              <a:rPr sz="1350" b="1" spc="-11" dirty="0">
                <a:latin typeface="Calibri"/>
                <a:cs typeface="Calibri"/>
              </a:rPr>
              <a:t>Умение</a:t>
            </a:r>
            <a:r>
              <a:rPr sz="1350" b="1" spc="-8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соотносить морфологические признаки организма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или его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11" dirty="0">
                <a:latin typeface="Calibri"/>
                <a:cs typeface="Calibri"/>
              </a:rPr>
              <a:t>отдельных</a:t>
            </a:r>
            <a:r>
              <a:rPr sz="1350" b="1" spc="-4" dirty="0">
                <a:latin typeface="Calibri"/>
                <a:cs typeface="Calibri"/>
              </a:rPr>
              <a:t> органов</a:t>
            </a:r>
            <a:r>
              <a:rPr sz="1350" b="1" dirty="0">
                <a:latin typeface="Calibri"/>
                <a:cs typeface="Calibri"/>
              </a:rPr>
              <a:t> с </a:t>
            </a:r>
            <a:r>
              <a:rPr sz="1350" b="1" spc="-296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предложенными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11" dirty="0">
                <a:latin typeface="Calibri"/>
                <a:cs typeface="Calibri"/>
              </a:rPr>
              <a:t>моделями</a:t>
            </a:r>
            <a:r>
              <a:rPr sz="1350" b="1" dirty="0">
                <a:latin typeface="Calibri"/>
                <a:cs typeface="Calibri"/>
              </a:rPr>
              <a:t> по </a:t>
            </a:r>
            <a:r>
              <a:rPr sz="1350" b="1" spc="-4" dirty="0">
                <a:latin typeface="Calibri"/>
                <a:cs typeface="Calibri"/>
              </a:rPr>
              <a:t>заданному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u="heavy" spc="-8" dirty="0">
                <a:uFill>
                  <a:solidFill>
                    <a:srgbClr val="ED7D31"/>
                  </a:solidFill>
                </a:uFill>
                <a:latin typeface="Calibri"/>
                <a:cs typeface="Calibri"/>
              </a:rPr>
              <a:t>алгоритму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0741" y="393231"/>
            <a:ext cx="7609063" cy="46666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371951" algn="l"/>
                <a:tab pos="714851" algn="l"/>
              </a:tabLst>
            </a:pPr>
            <a:r>
              <a:rPr b="0" dirty="0">
                <a:latin typeface="Times New Roman"/>
                <a:cs typeface="Times New Roman"/>
              </a:rPr>
              <a:t>	</a:t>
            </a:r>
            <a:r>
              <a:rPr spc="-4" dirty="0"/>
              <a:t>Задание</a:t>
            </a:r>
            <a:r>
              <a:rPr spc="-8" dirty="0"/>
              <a:t> </a:t>
            </a:r>
            <a:r>
              <a:rPr spc="-4" dirty="0"/>
              <a:t>части</a:t>
            </a:r>
            <a:r>
              <a:rPr spc="-4" dirty="0"/>
              <a:t> </a:t>
            </a:r>
            <a:r>
              <a:rPr dirty="0"/>
              <a:t>1 </a:t>
            </a:r>
            <a:r>
              <a:rPr spc="-4" dirty="0"/>
              <a:t>линии</a:t>
            </a:r>
            <a:r>
              <a:rPr spc="-4" dirty="0"/>
              <a:t> </a:t>
            </a:r>
            <a:r>
              <a:rPr dirty="0"/>
              <a:t>13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8160" y="4116706"/>
            <a:ext cx="5408771" cy="12561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601"/>
              </a:lnSpc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КЭС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3.4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Царство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Животные.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601"/>
              </a:lnSpc>
            </a:pPr>
            <a:r>
              <a:rPr sz="1350" spc="-11" dirty="0">
                <a:latin typeface="Calibri"/>
                <a:cs typeface="Calibri"/>
              </a:rPr>
              <a:t>КТ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2.2.2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- </a:t>
            </a:r>
            <a:r>
              <a:rPr sz="1350" spc="-11" dirty="0">
                <a:latin typeface="Calibri"/>
                <a:cs typeface="Calibri"/>
              </a:rPr>
              <a:t>Умения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изучать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биологические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процессы,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2.3.4</a:t>
            </a:r>
            <a:r>
              <a:rPr sz="1350" dirty="0">
                <a:latin typeface="Calibri"/>
                <a:cs typeface="Calibri"/>
              </a:rPr>
              <a:t> - </a:t>
            </a:r>
            <a:r>
              <a:rPr sz="1350" spc="-4" dirty="0">
                <a:latin typeface="Calibri"/>
                <a:cs typeface="Calibri"/>
              </a:rPr>
              <a:t>распознавать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endParaRPr sz="1350">
              <a:latin typeface="Calibri"/>
              <a:cs typeface="Calibri"/>
            </a:endParaRPr>
          </a:p>
          <a:p>
            <a:pPr marL="9525" marR="7620">
              <a:lnSpc>
                <a:spcPts val="1658"/>
              </a:lnSpc>
              <a:spcBef>
                <a:spcPts val="41"/>
              </a:spcBef>
            </a:pPr>
            <a:r>
              <a:rPr sz="1350" b="1" spc="-4" dirty="0">
                <a:latin typeface="Calibri"/>
                <a:cs typeface="Calibri"/>
              </a:rPr>
              <a:t>описывать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рисунках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(фотографиях)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органы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системы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органов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животных,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животных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отдельных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типов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классов,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2.6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-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классифицировать,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523"/>
              </a:lnSpc>
            </a:pPr>
            <a:r>
              <a:rPr sz="1350" spc="-4" dirty="0">
                <a:latin typeface="Calibri"/>
                <a:cs typeface="Calibri"/>
              </a:rPr>
              <a:t>3.4</a:t>
            </a:r>
            <a:r>
              <a:rPr sz="1350" dirty="0">
                <a:latin typeface="Calibri"/>
                <a:cs typeface="Calibri"/>
              </a:rPr>
              <a:t> –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использовать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приобретенные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знания</a:t>
            </a:r>
            <a:r>
              <a:rPr sz="1350" dirty="0">
                <a:latin typeface="Calibri"/>
                <a:cs typeface="Calibri"/>
              </a:rPr>
              <a:t> и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умения</a:t>
            </a:r>
            <a:r>
              <a:rPr sz="1350" dirty="0">
                <a:latin typeface="Calibri"/>
                <a:cs typeface="Calibri"/>
              </a:rPr>
              <a:t> в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практической</a:t>
            </a:r>
            <a:endParaRPr sz="1350">
              <a:latin typeface="Calibri"/>
              <a:cs typeface="Calibri"/>
            </a:endParaRPr>
          </a:p>
          <a:p>
            <a:pPr marL="9525">
              <a:spcBef>
                <a:spcPts val="19"/>
              </a:spcBef>
            </a:pPr>
            <a:r>
              <a:rPr sz="1350" spc="-8" dirty="0">
                <a:latin typeface="Calibri"/>
                <a:cs typeface="Calibri"/>
              </a:rPr>
              <a:t>деятельности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повседневной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жизни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для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выращивания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размножения…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159" y="5346573"/>
            <a:ext cx="267319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домашних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животных, </a:t>
            </a:r>
            <a:r>
              <a:rPr sz="1350" spc="-15" dirty="0">
                <a:latin typeface="Calibri"/>
                <a:cs typeface="Calibri"/>
              </a:rPr>
              <a:t>ухода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за</a:t>
            </a:r>
            <a:r>
              <a:rPr sz="1350" spc="-4" dirty="0">
                <a:latin typeface="Calibri"/>
                <a:cs typeface="Calibri"/>
              </a:rPr>
              <a:t> ними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77146" y="1887934"/>
            <a:ext cx="3133725" cy="3393281"/>
          </a:xfrm>
          <a:custGeom>
            <a:avLst/>
            <a:gdLst/>
            <a:ahLst/>
            <a:cxnLst/>
            <a:rect l="l" t="t" r="r" b="b"/>
            <a:pathLst>
              <a:path w="4178300" h="4524375">
                <a:moveTo>
                  <a:pt x="0" y="0"/>
                </a:moveTo>
                <a:lnTo>
                  <a:pt x="4178162" y="0"/>
                </a:lnTo>
                <a:lnTo>
                  <a:pt x="4178162" y="4524315"/>
                </a:lnTo>
                <a:lnTo>
                  <a:pt x="0" y="45243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5936201" y="1903858"/>
            <a:ext cx="2997994" cy="33106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2425" indent="-342900">
              <a:lnSpc>
                <a:spcPts val="1594"/>
              </a:lnSpc>
              <a:spcBef>
                <a:spcPts val="75"/>
              </a:spcBef>
              <a:buAutoNum type="arabicPeriod"/>
              <a:tabLst>
                <a:tab pos="351949" algn="l"/>
                <a:tab pos="352425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endParaRPr sz="1350">
              <a:latin typeface="Calibri"/>
              <a:cs typeface="Calibri"/>
            </a:endParaRPr>
          </a:p>
          <a:p>
            <a:pPr marL="352425" indent="-342900">
              <a:lnSpc>
                <a:spcPts val="1594"/>
              </a:lnSpc>
              <a:buAutoNum type="arabicPeriod"/>
              <a:tabLst>
                <a:tab pos="351949" algn="l"/>
                <a:tab pos="352425" algn="l"/>
              </a:tabLst>
            </a:pPr>
            <a:r>
              <a:rPr sz="1350" spc="-4" dirty="0">
                <a:latin typeface="Calibri"/>
                <a:cs typeface="Calibri"/>
              </a:rPr>
              <a:t>Работаем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</a:t>
            </a:r>
            <a:r>
              <a:rPr sz="1350" spc="-8" dirty="0">
                <a:latin typeface="Calibri"/>
                <a:cs typeface="Calibri"/>
              </a:rPr>
              <a:t> каждым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пунктом</a:t>
            </a:r>
            <a:endParaRPr sz="1350">
              <a:latin typeface="Calibri"/>
              <a:cs typeface="Calibri"/>
            </a:endParaRPr>
          </a:p>
          <a:p>
            <a:pPr marL="352425" marR="723900">
              <a:lnSpc>
                <a:spcPct val="99400"/>
              </a:lnSpc>
              <a:spcBef>
                <a:spcPts val="45"/>
              </a:spcBef>
            </a:pPr>
            <a:r>
              <a:rPr sz="1350" spc="-4" dirty="0">
                <a:latin typeface="Calibri"/>
                <a:cs typeface="Calibri"/>
              </a:rPr>
              <a:t>описания животного </a:t>
            </a:r>
            <a:r>
              <a:rPr sz="1350" dirty="0">
                <a:latin typeface="Calibri"/>
                <a:cs typeface="Calibri"/>
              </a:rPr>
              <a:t>по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приведенной инструкции, </a:t>
            </a:r>
            <a:r>
              <a:rPr sz="1350" spc="-30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внимательно</a:t>
            </a:r>
            <a:r>
              <a:rPr sz="1350" spc="-4" dirty="0">
                <a:latin typeface="Calibri"/>
                <a:cs typeface="Calibri"/>
              </a:rPr>
              <a:t> сравнивая:</a:t>
            </a:r>
            <a:endParaRPr sz="1350">
              <a:latin typeface="Calibri"/>
              <a:cs typeface="Calibri"/>
            </a:endParaRPr>
          </a:p>
          <a:p>
            <a:pPr marL="454819" lvl="1" indent="-91916">
              <a:lnSpc>
                <a:spcPts val="1594"/>
              </a:lnSpc>
              <a:spcBef>
                <a:spcPts val="34"/>
              </a:spcBef>
              <a:buChar char="-"/>
              <a:tabLst>
                <a:tab pos="454819" algn="l"/>
              </a:tabLst>
            </a:pPr>
            <a:r>
              <a:rPr sz="1350" spc="-4" dirty="0">
                <a:latin typeface="Calibri"/>
                <a:cs typeface="Calibri"/>
              </a:rPr>
              <a:t>изображения</a:t>
            </a:r>
            <a:endParaRPr sz="1350">
              <a:latin typeface="Calibri"/>
              <a:cs typeface="Calibri"/>
            </a:endParaRPr>
          </a:p>
          <a:p>
            <a:pPr marL="454819" lvl="1" indent="-91916">
              <a:lnSpc>
                <a:spcPts val="1594"/>
              </a:lnSpc>
              <a:buChar char="-"/>
              <a:tabLst>
                <a:tab pos="454819" algn="l"/>
              </a:tabLst>
            </a:pPr>
            <a:r>
              <a:rPr sz="1350" dirty="0">
                <a:latin typeface="Calibri"/>
                <a:cs typeface="Calibri"/>
              </a:rPr>
              <a:t>все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текстовые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данные</a:t>
            </a:r>
            <a:endParaRPr sz="1350">
              <a:latin typeface="Calibri"/>
              <a:cs typeface="Calibri"/>
            </a:endParaRPr>
          </a:p>
          <a:p>
            <a:pPr marL="323850" marR="167640" indent="-314325">
              <a:lnSpc>
                <a:spcPct val="102200"/>
              </a:lnSpc>
              <a:spcBef>
                <a:spcPts val="4"/>
              </a:spcBef>
              <a:buFont typeface="Calibri"/>
              <a:buAutoNum type="arabicPeriod" startAt="3"/>
              <a:tabLst>
                <a:tab pos="344805" algn="l"/>
                <a:tab pos="345281" algn="l"/>
              </a:tabLst>
            </a:pPr>
            <a:r>
              <a:rPr sz="1350" dirty="0"/>
              <a:t>	</a:t>
            </a:r>
            <a:r>
              <a:rPr sz="1350" spc="-8" dirty="0">
                <a:latin typeface="Calibri"/>
                <a:cs typeface="Calibri"/>
              </a:rPr>
              <a:t>Используем </a:t>
            </a:r>
            <a:r>
              <a:rPr sz="1350" spc="-4" dirty="0">
                <a:latin typeface="Calibri"/>
                <a:cs typeface="Calibri"/>
              </a:rPr>
              <a:t>линейку </a:t>
            </a:r>
            <a:r>
              <a:rPr sz="1350" dirty="0">
                <a:latin typeface="Calibri"/>
                <a:cs typeface="Calibri"/>
              </a:rPr>
              <a:t>в </a:t>
            </a:r>
            <a:r>
              <a:rPr sz="1350" spc="-4" dirty="0">
                <a:latin typeface="Calibri"/>
                <a:cs typeface="Calibri"/>
              </a:rPr>
              <a:t>требуемых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пунктах.</a:t>
            </a:r>
            <a:endParaRPr sz="1350">
              <a:latin typeface="Calibri"/>
              <a:cs typeface="Calibri"/>
            </a:endParaRPr>
          </a:p>
          <a:p>
            <a:pPr marL="266700" indent="-257175">
              <a:lnSpc>
                <a:spcPts val="1568"/>
              </a:lnSpc>
              <a:buAutoNum type="arabicPeriod" startAt="3"/>
              <a:tabLst>
                <a:tab pos="266224" algn="l"/>
                <a:tab pos="266700" algn="l"/>
              </a:tabLst>
            </a:pPr>
            <a:r>
              <a:rPr sz="1350" spc="-11" dirty="0">
                <a:latin typeface="Calibri"/>
                <a:cs typeface="Calibri"/>
              </a:rPr>
              <a:t>Устанавливая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соответствие</a:t>
            </a:r>
            <a:endParaRPr sz="1350">
              <a:latin typeface="Calibri"/>
              <a:cs typeface="Calibri"/>
            </a:endParaRPr>
          </a:p>
          <a:p>
            <a:pPr marL="284321" marR="3810">
              <a:lnSpc>
                <a:spcPct val="99400"/>
              </a:lnSpc>
              <a:spcBef>
                <a:spcPts val="45"/>
              </a:spcBef>
            </a:pPr>
            <a:r>
              <a:rPr sz="1350" spc="-4" dirty="0">
                <a:latin typeface="Calibri"/>
                <a:cs typeface="Calibri"/>
              </a:rPr>
              <a:t>стандартам </a:t>
            </a:r>
            <a:r>
              <a:rPr sz="1350" spc="-8" dirty="0">
                <a:latin typeface="Calibri"/>
                <a:cs typeface="Calibri"/>
              </a:rPr>
              <a:t>породы,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еще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раз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проверяем </a:t>
            </a:r>
            <a:r>
              <a:rPr sz="1350" dirty="0">
                <a:latin typeface="Calibri"/>
                <a:cs typeface="Calibri"/>
              </a:rPr>
              <a:t>по </a:t>
            </a:r>
            <a:r>
              <a:rPr sz="1350" spc="-4" dirty="0">
                <a:latin typeface="Calibri"/>
                <a:cs typeface="Calibri"/>
              </a:rPr>
              <a:t>рисункам, </a:t>
            </a:r>
            <a:r>
              <a:rPr sz="1350" spc="-8" dirty="0">
                <a:latin typeface="Calibri"/>
                <a:cs typeface="Calibri"/>
              </a:rPr>
              <a:t>имеются </a:t>
            </a:r>
            <a:r>
              <a:rPr sz="1350" spc="-4" dirty="0">
                <a:latin typeface="Calibri"/>
                <a:cs typeface="Calibri"/>
              </a:rPr>
              <a:t>ли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указанные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признаки</a:t>
            </a:r>
            <a:endParaRPr sz="1350">
              <a:latin typeface="Calibri"/>
              <a:cs typeface="Calibri"/>
            </a:endParaRPr>
          </a:p>
          <a:p>
            <a:pPr marL="266224" marR="740569" indent="-266224">
              <a:lnSpc>
                <a:spcPct val="99400"/>
              </a:lnSpc>
              <a:spcBef>
                <a:spcPts val="45"/>
              </a:spcBef>
              <a:buAutoNum type="arabicPeriod" startAt="5"/>
              <a:tabLst>
                <a:tab pos="266224" algn="l"/>
                <a:tab pos="2667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 ответ </a:t>
            </a:r>
            <a:r>
              <a:rPr sz="1350" dirty="0">
                <a:latin typeface="Calibri"/>
                <a:cs typeface="Calibri"/>
              </a:rPr>
              <a:t>в </a:t>
            </a:r>
            <a:r>
              <a:rPr sz="1350" spc="-4" dirty="0">
                <a:latin typeface="Calibri"/>
                <a:cs typeface="Calibri"/>
              </a:rPr>
              <a:t>виде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последовательности </a:t>
            </a:r>
            <a:r>
              <a:rPr sz="1350" dirty="0">
                <a:latin typeface="Calibri"/>
                <a:cs typeface="Calibri"/>
              </a:rPr>
              <a:t>цифр,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084" y="1872826"/>
            <a:ext cx="4993579" cy="6344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012" y="2650198"/>
            <a:ext cx="3878346" cy="145184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5093" y="4996601"/>
            <a:ext cx="559730" cy="5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80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6706" y="975030"/>
            <a:ext cx="7855732" cy="1033649"/>
          </a:xfrm>
          <a:prstGeom prst="rect">
            <a:avLst/>
          </a:prstGeom>
        </p:spPr>
        <p:txBody>
          <a:bodyPr vert="horz" wrap="square" lIns="0" tIns="100489" rIns="0" bIns="0" rtlCol="0" anchor="ctr">
            <a:spAutoFit/>
          </a:bodyPr>
          <a:lstStyle/>
          <a:p>
            <a:pPr marL="475774">
              <a:spcBef>
                <a:spcPts val="791"/>
              </a:spcBef>
              <a:tabLst>
                <a:tab pos="838676" algn="l"/>
                <a:tab pos="1181576" algn="l"/>
              </a:tabLst>
            </a:pPr>
            <a:r>
              <a:rPr b="0" dirty="0">
                <a:latin typeface="Times New Roman"/>
                <a:cs typeface="Times New Roman"/>
              </a:rPr>
              <a:t>	</a:t>
            </a:r>
            <a:r>
              <a:rPr spc="-4" dirty="0"/>
              <a:t>Задание части</a:t>
            </a:r>
            <a:r>
              <a:rPr spc="-4" dirty="0"/>
              <a:t> </a:t>
            </a:r>
            <a:r>
              <a:rPr dirty="0"/>
              <a:t>1</a:t>
            </a:r>
            <a:r>
              <a:rPr spc="4" dirty="0"/>
              <a:t> </a:t>
            </a:r>
            <a:r>
              <a:rPr spc="-4" dirty="0"/>
              <a:t>линии</a:t>
            </a:r>
            <a:r>
              <a:rPr spc="-4" dirty="0"/>
              <a:t> </a:t>
            </a:r>
            <a:r>
              <a:rPr dirty="0"/>
              <a:t>15</a:t>
            </a:r>
          </a:p>
          <a:p>
            <a:pPr marL="1181100" marR="3810">
              <a:lnSpc>
                <a:spcPct val="102200"/>
              </a:lnSpc>
              <a:spcBef>
                <a:spcPts val="428"/>
              </a:spcBef>
            </a:pPr>
            <a:r>
              <a:rPr sz="1350" spc="-4" dirty="0" err="1" smtClean="0">
                <a:solidFill>
                  <a:srgbClr val="000000"/>
                </a:solidFill>
              </a:rPr>
              <a:t>Раскрывать</a:t>
            </a:r>
            <a:r>
              <a:rPr sz="1350" dirty="0" smtClean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особенности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организма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8" dirty="0">
                <a:solidFill>
                  <a:srgbClr val="000000"/>
                </a:solidFill>
              </a:rPr>
              <a:t>человека,</a:t>
            </a:r>
            <a:r>
              <a:rPr sz="1350" dirty="0">
                <a:solidFill>
                  <a:srgbClr val="000000"/>
                </a:solidFill>
              </a:rPr>
              <a:t> </a:t>
            </a:r>
            <a:r>
              <a:rPr sz="1350" spc="-8" dirty="0">
                <a:solidFill>
                  <a:srgbClr val="000000"/>
                </a:solidFill>
              </a:rPr>
              <a:t>его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строения,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8" dirty="0">
                <a:solidFill>
                  <a:srgbClr val="000000"/>
                </a:solidFill>
              </a:rPr>
              <a:t>жизнедеятельности,</a:t>
            </a:r>
            <a:r>
              <a:rPr sz="1350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высшей</a:t>
            </a:r>
            <a:r>
              <a:rPr sz="1350" spc="4" dirty="0">
                <a:solidFill>
                  <a:srgbClr val="000000"/>
                </a:solidFill>
              </a:rPr>
              <a:t> </a:t>
            </a:r>
            <a:r>
              <a:rPr sz="1350" spc="-4" dirty="0">
                <a:solidFill>
                  <a:srgbClr val="000000"/>
                </a:solidFill>
              </a:rPr>
              <a:t>нервной </a:t>
            </a:r>
            <a:r>
              <a:rPr sz="1350" spc="-293" dirty="0">
                <a:solidFill>
                  <a:srgbClr val="000000"/>
                </a:solidFill>
              </a:rPr>
              <a:t> </a:t>
            </a:r>
            <a:r>
              <a:rPr sz="1350" spc="-8" dirty="0">
                <a:solidFill>
                  <a:srgbClr val="000000"/>
                </a:solidFill>
              </a:rPr>
              <a:t>деятельности</a:t>
            </a:r>
            <a:r>
              <a:rPr sz="1350" spc="-4" dirty="0">
                <a:solidFill>
                  <a:srgbClr val="000000"/>
                </a:solidFill>
              </a:rPr>
              <a:t> </a:t>
            </a:r>
            <a:r>
              <a:rPr sz="1350" dirty="0">
                <a:solidFill>
                  <a:srgbClr val="000000"/>
                </a:solidFill>
              </a:rPr>
              <a:t>и </a:t>
            </a:r>
            <a:r>
              <a:rPr sz="1350" spc="-8" dirty="0">
                <a:solidFill>
                  <a:srgbClr val="000000"/>
                </a:solidFill>
              </a:rPr>
              <a:t>поведения</a:t>
            </a:r>
            <a:endParaRPr sz="1350" dirty="0"/>
          </a:p>
        </p:txBody>
      </p:sp>
      <p:sp>
        <p:nvSpPr>
          <p:cNvPr id="4" name="object 4"/>
          <p:cNvSpPr/>
          <p:nvPr/>
        </p:nvSpPr>
        <p:spPr>
          <a:xfrm>
            <a:off x="5366774" y="2008920"/>
            <a:ext cx="3404711" cy="1939290"/>
          </a:xfrm>
          <a:custGeom>
            <a:avLst/>
            <a:gdLst/>
            <a:ahLst/>
            <a:cxnLst/>
            <a:rect l="l" t="t" r="r" b="b"/>
            <a:pathLst>
              <a:path w="4539615" h="2585720">
                <a:moveTo>
                  <a:pt x="0" y="0"/>
                </a:moveTo>
                <a:lnTo>
                  <a:pt x="4539271" y="0"/>
                </a:lnTo>
                <a:lnTo>
                  <a:pt x="4539271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5435354" y="2025015"/>
            <a:ext cx="3018472" cy="18809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2424" indent="-342424">
              <a:lnSpc>
                <a:spcPts val="1594"/>
              </a:lnSpc>
              <a:spcBef>
                <a:spcPts val="75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8" dirty="0">
                <a:latin typeface="Calibri"/>
                <a:cs typeface="Calibri"/>
              </a:rPr>
              <a:t>Внимательно</a:t>
            </a:r>
            <a:r>
              <a:rPr sz="1350" spc="-4" dirty="0">
                <a:latin typeface="Calibri"/>
                <a:cs typeface="Calibri"/>
              </a:rPr>
              <a:t> читаем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вопрос.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94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spc="-11" dirty="0">
                <a:latin typeface="Calibri"/>
                <a:cs typeface="Calibri"/>
              </a:rPr>
              <a:t>Определяем,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какой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теме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посвящено</a:t>
            </a:r>
            <a:endParaRPr sz="1350">
              <a:latin typeface="Calibri"/>
              <a:cs typeface="Calibri"/>
            </a:endParaRPr>
          </a:p>
          <a:p>
            <a:pPr marL="342900">
              <a:spcBef>
                <a:spcPts val="34"/>
              </a:spcBef>
            </a:pPr>
            <a:r>
              <a:rPr sz="1350" spc="-4" dirty="0">
                <a:latin typeface="Calibri"/>
                <a:cs typeface="Calibri"/>
              </a:rPr>
              <a:t>задание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601"/>
              </a:lnSpc>
              <a:spcBef>
                <a:spcPts val="19"/>
              </a:spcBef>
              <a:buAutoNum type="arabicPeriod" startAt="3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Мысленно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предполагаем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</a:t>
            </a:r>
            <a:endParaRPr sz="1350">
              <a:latin typeface="Calibri"/>
              <a:cs typeface="Calibri"/>
            </a:endParaRPr>
          </a:p>
          <a:p>
            <a:pPr marL="342424" marR="3810" indent="-342424">
              <a:lnSpc>
                <a:spcPts val="1658"/>
              </a:lnSpc>
              <a:spcBef>
                <a:spcPts val="8"/>
              </a:spcBef>
              <a:buAutoNum type="arabicPeriod" startAt="3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 </a:t>
            </a:r>
            <a:r>
              <a:rPr sz="1350" dirty="0">
                <a:latin typeface="Calibri"/>
                <a:cs typeface="Calibri"/>
              </a:rPr>
              <a:t>все </a:t>
            </a:r>
            <a:r>
              <a:rPr sz="1350" spc="-4" dirty="0">
                <a:latin typeface="Calibri"/>
                <a:cs typeface="Calibri"/>
              </a:rPr>
              <a:t>предлагаемые варианты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ответов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04"/>
              </a:lnSpc>
              <a:buAutoNum type="arabicPeriod" startAt="3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Выбираем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верный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</a:t>
            </a:r>
            <a:endParaRPr sz="1350">
              <a:latin typeface="Calibri"/>
              <a:cs typeface="Calibri"/>
            </a:endParaRPr>
          </a:p>
          <a:p>
            <a:pPr marL="342424" marR="249079" indent="-342424">
              <a:lnSpc>
                <a:spcPct val="101099"/>
              </a:lnSpc>
              <a:spcBef>
                <a:spcPts val="19"/>
              </a:spcBef>
              <a:buAutoNum type="arabicPeriod" startAt="3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 ответ </a:t>
            </a:r>
            <a:r>
              <a:rPr sz="1350" dirty="0">
                <a:latin typeface="Calibri"/>
                <a:cs typeface="Calibri"/>
              </a:rPr>
              <a:t>в </a:t>
            </a:r>
            <a:r>
              <a:rPr sz="1350" spc="-4" dirty="0">
                <a:latin typeface="Calibri"/>
                <a:cs typeface="Calibri"/>
              </a:rPr>
              <a:t>виде </a:t>
            </a:r>
            <a:r>
              <a:rPr sz="1350" dirty="0">
                <a:latin typeface="Calibri"/>
                <a:cs typeface="Calibri"/>
              </a:rPr>
              <a:t>цифры,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812" y="4139565"/>
            <a:ext cx="4492466" cy="12663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601"/>
              </a:lnSpc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КЭС 4. </a:t>
            </a:r>
            <a:r>
              <a:rPr sz="1350" spc="-8" dirty="0">
                <a:latin typeface="Calibri"/>
                <a:cs typeface="Calibri"/>
              </a:rPr>
              <a:t>Человек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 </a:t>
            </a:r>
            <a:r>
              <a:rPr sz="1350" spc="-8" dirty="0">
                <a:latin typeface="Calibri"/>
                <a:cs typeface="Calibri"/>
              </a:rPr>
              <a:t>его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здоровье</a:t>
            </a:r>
            <a:endParaRPr sz="1350">
              <a:latin typeface="Calibri"/>
              <a:cs typeface="Calibri"/>
            </a:endParaRPr>
          </a:p>
          <a:p>
            <a:pPr marL="9525" marR="3810">
              <a:lnSpc>
                <a:spcPts val="1658"/>
              </a:lnSpc>
              <a:spcBef>
                <a:spcPts val="4"/>
              </a:spcBef>
            </a:pPr>
            <a:r>
              <a:rPr sz="1350" spc="-11" dirty="0">
                <a:latin typeface="Calibri"/>
                <a:cs typeface="Calibri"/>
              </a:rPr>
              <a:t>КТ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1.2.1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Знать/понимать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сущность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биологических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процессов: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обмен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веществ…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556"/>
              </a:lnSpc>
            </a:pPr>
            <a:r>
              <a:rPr sz="1350" spc="-4" dirty="0">
                <a:latin typeface="Calibri"/>
                <a:cs typeface="Calibri"/>
              </a:rPr>
              <a:t>1.3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Знать/понимать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особенности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организма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человека…</a:t>
            </a:r>
            <a:endParaRPr sz="1350">
              <a:latin typeface="Calibri"/>
              <a:cs typeface="Calibri"/>
            </a:endParaRPr>
          </a:p>
          <a:p>
            <a:pPr marL="9525" marR="746283">
              <a:lnSpc>
                <a:spcPts val="1635"/>
              </a:lnSpc>
              <a:spcBef>
                <a:spcPts val="26"/>
              </a:spcBef>
            </a:pPr>
            <a:r>
              <a:rPr sz="1350" spc="-4" dirty="0">
                <a:latin typeface="Calibri"/>
                <a:cs typeface="Calibri"/>
              </a:rPr>
              <a:t>2.3.2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Уметь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распознавать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описывать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рисунках </a:t>
            </a:r>
            <a:r>
              <a:rPr sz="1350" spc="-4" dirty="0">
                <a:latin typeface="Calibri"/>
                <a:cs typeface="Calibri"/>
              </a:rPr>
              <a:t> (фотографиях) органы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-4" dirty="0">
                <a:latin typeface="Calibri"/>
                <a:cs typeface="Calibri"/>
              </a:rPr>
              <a:t> системы органов </a:t>
            </a:r>
            <a:r>
              <a:rPr sz="1350" spc="-8" dirty="0">
                <a:latin typeface="Calibri"/>
                <a:cs typeface="Calibri"/>
              </a:rPr>
              <a:t>человека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7561" y="5495925"/>
            <a:ext cx="3331369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ответ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цифры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 оценивается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1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284" y="1965071"/>
            <a:ext cx="3329230" cy="20309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425829" y="4057269"/>
            <a:ext cx="3078480" cy="1771640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811530">
              <a:lnSpc>
                <a:spcPts val="1583"/>
              </a:lnSpc>
              <a:spcBef>
                <a:spcPts val="158"/>
              </a:spcBef>
            </a:pPr>
            <a:r>
              <a:rPr sz="1350" spc="-4" dirty="0">
                <a:latin typeface="Calibri"/>
                <a:cs typeface="Calibri"/>
              </a:rPr>
              <a:t>Проверка ответа </a:t>
            </a:r>
            <a:r>
              <a:rPr sz="1350" spc="-8" dirty="0">
                <a:latin typeface="Calibri"/>
                <a:cs typeface="Calibri"/>
              </a:rPr>
              <a:t>предполагает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обоснование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выбора: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594"/>
              </a:lnSpc>
            </a:pPr>
            <a:r>
              <a:rPr sz="1350" i="1" dirty="0">
                <a:latin typeface="Calibri"/>
                <a:cs typeface="Calibri"/>
              </a:rPr>
              <a:t>4,</a:t>
            </a:r>
            <a:r>
              <a:rPr sz="1350" i="1" spc="-4" dirty="0">
                <a:latin typeface="Calibri"/>
                <a:cs typeface="Calibri"/>
              </a:rPr>
              <a:t> так </a:t>
            </a:r>
            <a:r>
              <a:rPr sz="1350" i="1" spc="-8" dirty="0">
                <a:latin typeface="Calibri"/>
                <a:cs typeface="Calibri"/>
              </a:rPr>
              <a:t>как</a:t>
            </a:r>
            <a:r>
              <a:rPr sz="1350" i="1" dirty="0">
                <a:latin typeface="Calibri"/>
                <a:cs typeface="Calibri"/>
              </a:rPr>
              <a:t> </a:t>
            </a:r>
            <a:r>
              <a:rPr sz="1350" i="1" spc="-4" dirty="0">
                <a:latin typeface="Calibri"/>
                <a:cs typeface="Calibri"/>
              </a:rPr>
              <a:t>фибрин </a:t>
            </a:r>
            <a:r>
              <a:rPr sz="1350" i="1" dirty="0">
                <a:latin typeface="Calibri"/>
                <a:cs typeface="Calibri"/>
              </a:rPr>
              <a:t>– </a:t>
            </a:r>
            <a:r>
              <a:rPr sz="1350" i="1" spc="-4" dirty="0">
                <a:latin typeface="Calibri"/>
                <a:cs typeface="Calibri"/>
              </a:rPr>
              <a:t>нерастворимый</a:t>
            </a:r>
            <a:endParaRPr sz="1350">
              <a:latin typeface="Calibri"/>
              <a:cs typeface="Calibri"/>
            </a:endParaRPr>
          </a:p>
          <a:p>
            <a:pPr marL="9525" marR="3810">
              <a:lnSpc>
                <a:spcPts val="1583"/>
              </a:lnSpc>
              <a:spcBef>
                <a:spcPts val="120"/>
              </a:spcBef>
            </a:pPr>
            <a:r>
              <a:rPr sz="1350" i="1" spc="-8" dirty="0">
                <a:latin typeface="Calibri"/>
                <a:cs typeface="Calibri"/>
              </a:rPr>
              <a:t>белок,</a:t>
            </a:r>
            <a:r>
              <a:rPr sz="1350" i="1" spc="-4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в </a:t>
            </a:r>
            <a:r>
              <a:rPr sz="1350" i="1" spc="-4" dirty="0">
                <a:latin typeface="Calibri"/>
                <a:cs typeface="Calibri"/>
              </a:rPr>
              <a:t>нитях которого</a:t>
            </a:r>
            <a:r>
              <a:rPr sz="1350" i="1" dirty="0">
                <a:latin typeface="Calibri"/>
                <a:cs typeface="Calibri"/>
              </a:rPr>
              <a:t> </a:t>
            </a:r>
            <a:r>
              <a:rPr sz="1350" i="1" spc="-4" dirty="0">
                <a:latin typeface="Calibri"/>
                <a:cs typeface="Calibri"/>
              </a:rPr>
              <a:t>запутываются </a:t>
            </a:r>
            <a:r>
              <a:rPr sz="1350" i="1" spc="-296" dirty="0">
                <a:latin typeface="Calibri"/>
                <a:cs typeface="Calibri"/>
              </a:rPr>
              <a:t> </a:t>
            </a:r>
            <a:r>
              <a:rPr sz="1350" i="1" spc="-4" dirty="0">
                <a:latin typeface="Calibri"/>
                <a:cs typeface="Calibri"/>
              </a:rPr>
              <a:t>форменные</a:t>
            </a:r>
            <a:r>
              <a:rPr sz="1350" i="1" dirty="0">
                <a:latin typeface="Calibri"/>
                <a:cs typeface="Calibri"/>
              </a:rPr>
              <a:t> </a:t>
            </a:r>
            <a:r>
              <a:rPr sz="1350" i="1" spc="-8" dirty="0">
                <a:latin typeface="Calibri"/>
                <a:cs typeface="Calibri"/>
              </a:rPr>
              <a:t>элементы</a:t>
            </a:r>
            <a:r>
              <a:rPr sz="1350" i="1" spc="4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крови.</a:t>
            </a:r>
            <a:endParaRPr sz="1350">
              <a:latin typeface="Calibri"/>
              <a:cs typeface="Calibri"/>
            </a:endParaRPr>
          </a:p>
          <a:p>
            <a:pPr marL="9525" marR="126683" algn="just">
              <a:lnSpc>
                <a:spcPct val="101699"/>
              </a:lnSpc>
              <a:spcBef>
                <a:spcPts val="630"/>
              </a:spcBef>
            </a:pPr>
            <a:r>
              <a:rPr sz="1350" dirty="0">
                <a:latin typeface="Calibri"/>
                <a:cs typeface="Calibri"/>
              </a:rPr>
              <a:t>При </a:t>
            </a:r>
            <a:r>
              <a:rPr sz="1350" spc="-11" dirty="0">
                <a:latin typeface="Calibri"/>
                <a:cs typeface="Calibri"/>
              </a:rPr>
              <a:t>подготовке желательно </a:t>
            </a:r>
            <a:r>
              <a:rPr sz="1350" spc="-4" dirty="0">
                <a:latin typeface="Calibri"/>
                <a:cs typeface="Calibri"/>
              </a:rPr>
              <a:t>выработать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навык </a:t>
            </a:r>
            <a:r>
              <a:rPr sz="1350" spc="-4" dirty="0">
                <a:latin typeface="Calibri"/>
                <a:cs typeface="Calibri"/>
              </a:rPr>
              <a:t>давать </a:t>
            </a:r>
            <a:r>
              <a:rPr sz="1350" dirty="0">
                <a:latin typeface="Calibri"/>
                <a:cs typeface="Calibri"/>
              </a:rPr>
              <a:t>письменное обоснование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тестовых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ответов.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1545" y="5243571"/>
            <a:ext cx="450893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29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61633" y="1362075"/>
            <a:ext cx="739330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latin typeface="Calibri"/>
                <a:cs typeface="Calibri"/>
              </a:rPr>
              <a:t>Раскрывать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особенности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организма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человека,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его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строения,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жизнедеятельности,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высшей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нервной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1633" y="1572387"/>
            <a:ext cx="201834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8" dirty="0">
                <a:latin typeface="Calibri"/>
                <a:cs typeface="Calibri"/>
              </a:rPr>
              <a:t>деятельности</a:t>
            </a:r>
            <a:r>
              <a:rPr sz="1350" b="1" spc="-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и</a:t>
            </a:r>
            <a:r>
              <a:rPr sz="1350" b="1" spc="-11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поведения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1640" y="302044"/>
            <a:ext cx="6840306" cy="46666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371951" algn="l"/>
                <a:tab pos="714851" algn="l"/>
              </a:tabLst>
            </a:pPr>
            <a:r>
              <a:rPr b="0" dirty="0">
                <a:latin typeface="Times New Roman"/>
                <a:cs typeface="Times New Roman"/>
              </a:rPr>
              <a:t>	</a:t>
            </a:r>
            <a:r>
              <a:rPr spc="-4" dirty="0"/>
              <a:t>Задание</a:t>
            </a:r>
            <a:r>
              <a:rPr spc="-8" dirty="0"/>
              <a:t> </a:t>
            </a:r>
            <a:r>
              <a:rPr spc="-4" dirty="0"/>
              <a:t>части</a:t>
            </a:r>
            <a:r>
              <a:rPr spc="-4" dirty="0"/>
              <a:t> </a:t>
            </a:r>
            <a:r>
              <a:rPr dirty="0"/>
              <a:t>1 </a:t>
            </a:r>
            <a:r>
              <a:rPr spc="-4" dirty="0"/>
              <a:t>линии</a:t>
            </a:r>
            <a:r>
              <a:rPr spc="-4" dirty="0"/>
              <a:t> </a:t>
            </a:r>
            <a:r>
              <a:rPr dirty="0"/>
              <a:t>17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3812" y="4471035"/>
            <a:ext cx="4492466" cy="8560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601"/>
              </a:lnSpc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КЭС 4. </a:t>
            </a:r>
            <a:r>
              <a:rPr sz="1350" spc="-8" dirty="0">
                <a:latin typeface="Calibri"/>
                <a:cs typeface="Calibri"/>
              </a:rPr>
              <a:t>Человек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 </a:t>
            </a:r>
            <a:r>
              <a:rPr sz="1350" spc="-8" dirty="0">
                <a:latin typeface="Calibri"/>
                <a:cs typeface="Calibri"/>
              </a:rPr>
              <a:t>его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здоровье</a:t>
            </a:r>
            <a:endParaRPr sz="1350">
              <a:latin typeface="Calibri"/>
              <a:cs typeface="Calibri"/>
            </a:endParaRPr>
          </a:p>
          <a:p>
            <a:pPr marL="9525" marR="3810">
              <a:lnSpc>
                <a:spcPts val="1658"/>
              </a:lnSpc>
              <a:spcBef>
                <a:spcPts val="4"/>
              </a:spcBef>
            </a:pPr>
            <a:r>
              <a:rPr sz="1350" spc="-11" dirty="0">
                <a:latin typeface="Calibri"/>
                <a:cs typeface="Calibri"/>
              </a:rPr>
              <a:t>КТ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1.2.1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Знать/понимать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сущность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биологических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процессов: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обмен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веществ…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575"/>
              </a:lnSpc>
            </a:pPr>
            <a:r>
              <a:rPr sz="1350" spc="-4" dirty="0">
                <a:latin typeface="Calibri"/>
                <a:cs typeface="Calibri"/>
              </a:rPr>
              <a:t>1.3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Знать/понимать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особенности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организма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человека…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7602" y="5372481"/>
            <a:ext cx="317754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 ответ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 последовательности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7603" y="5553075"/>
            <a:ext cx="1502092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оценивается</a:t>
            </a:r>
            <a:r>
              <a:rPr sz="1200" b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1660" y="4830699"/>
            <a:ext cx="3377089" cy="11073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514826">
              <a:lnSpc>
                <a:spcPts val="1425"/>
              </a:lnSpc>
              <a:spcBef>
                <a:spcPts val="135"/>
              </a:spcBef>
            </a:pPr>
            <a:r>
              <a:rPr sz="1200" dirty="0">
                <a:latin typeface="Calibri"/>
                <a:cs typeface="Calibri"/>
              </a:rPr>
              <a:t>При </a:t>
            </a:r>
            <a:r>
              <a:rPr sz="1200" spc="-8" dirty="0">
                <a:latin typeface="Calibri"/>
                <a:cs typeface="Calibri"/>
              </a:rPr>
              <a:t>множественном </a:t>
            </a:r>
            <a:r>
              <a:rPr sz="1200" spc="-4" dirty="0">
                <a:latin typeface="Calibri"/>
                <a:cs typeface="Calibri"/>
              </a:rPr>
              <a:t>выборе характеристик </a:t>
            </a:r>
            <a:r>
              <a:rPr sz="1200" spc="-263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объекта или процесса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8" dirty="0">
                <a:latin typeface="Calibri"/>
                <a:cs typeface="Calibri"/>
              </a:rPr>
              <a:t>скрытом виде 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осуществляется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его сопоставление</a:t>
            </a:r>
            <a:endParaRPr sz="1200">
              <a:latin typeface="Calibri"/>
              <a:cs typeface="Calibri"/>
            </a:endParaRPr>
          </a:p>
          <a:p>
            <a:pPr marL="9525" marR="3810">
              <a:lnSpc>
                <a:spcPts val="1425"/>
              </a:lnSpc>
              <a:spcBef>
                <a:spcPts val="79"/>
              </a:spcBef>
            </a:pPr>
            <a:r>
              <a:rPr sz="1200" dirty="0">
                <a:latin typeface="Calibri"/>
                <a:cs typeface="Calibri"/>
              </a:rPr>
              <a:t>с</a:t>
            </a:r>
            <a:r>
              <a:rPr sz="1200" spc="41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подобным</a:t>
            </a:r>
            <a:r>
              <a:rPr sz="1200" spc="49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объектом</a:t>
            </a:r>
            <a:r>
              <a:rPr sz="1200" spc="49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или</a:t>
            </a:r>
            <a:r>
              <a:rPr sz="1200" spc="38" dirty="0">
                <a:latin typeface="Calibri"/>
                <a:cs typeface="Calibri"/>
              </a:rPr>
              <a:t> </a:t>
            </a:r>
            <a:r>
              <a:rPr sz="1200" spc="-4" dirty="0">
                <a:latin typeface="Calibri"/>
                <a:cs typeface="Calibri"/>
              </a:rPr>
              <a:t>процессом.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i="1" spc="-11" dirty="0">
                <a:latin typeface="Calibri"/>
                <a:cs typeface="Calibri"/>
              </a:rPr>
              <a:t>Гуморальная </a:t>
            </a:r>
            <a:r>
              <a:rPr sz="1200" i="1" spc="-4" dirty="0">
                <a:latin typeface="Calibri"/>
                <a:cs typeface="Calibri"/>
              </a:rPr>
              <a:t>регуляция сопоставляется </a:t>
            </a:r>
            <a:r>
              <a:rPr sz="1200" i="1" dirty="0">
                <a:latin typeface="Calibri"/>
                <a:cs typeface="Calibri"/>
              </a:rPr>
              <a:t>с </a:t>
            </a:r>
            <a:r>
              <a:rPr sz="1200" i="1" spc="-4" dirty="0">
                <a:latin typeface="Calibri"/>
                <a:cs typeface="Calibri"/>
              </a:rPr>
              <a:t>нервной </a:t>
            </a:r>
            <a:r>
              <a:rPr sz="1200" i="1" spc="-263" dirty="0">
                <a:latin typeface="Calibri"/>
                <a:cs typeface="Calibri"/>
              </a:rPr>
              <a:t> </a:t>
            </a:r>
            <a:r>
              <a:rPr sz="1200" i="1" spc="-4" dirty="0">
                <a:latin typeface="Calibri"/>
                <a:cs typeface="Calibri"/>
              </a:rPr>
              <a:t>регуляцией.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9296" y="2101189"/>
            <a:ext cx="5283518" cy="2288381"/>
            <a:chOff x="185728" y="1658585"/>
            <a:chExt cx="7044690" cy="305117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728" y="1658585"/>
              <a:ext cx="7044411" cy="305109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80929" y="2499019"/>
              <a:ext cx="1985010" cy="0"/>
            </a:xfrm>
            <a:custGeom>
              <a:avLst/>
              <a:gdLst/>
              <a:ahLst/>
              <a:cxnLst/>
              <a:rect l="l" t="t" r="r" b="b"/>
              <a:pathLst>
                <a:path w="1985010">
                  <a:moveTo>
                    <a:pt x="0" y="0"/>
                  </a:moveTo>
                  <a:lnTo>
                    <a:pt x="1984744" y="1"/>
                  </a:lnTo>
                </a:path>
              </a:pathLst>
            </a:custGeom>
            <a:ln w="381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78141" y="2499019"/>
              <a:ext cx="904240" cy="0"/>
            </a:xfrm>
            <a:custGeom>
              <a:avLst/>
              <a:gdLst/>
              <a:ahLst/>
              <a:cxnLst/>
              <a:rect l="l" t="t" r="r" b="b"/>
              <a:pathLst>
                <a:path w="904239">
                  <a:moveTo>
                    <a:pt x="0" y="0"/>
                  </a:moveTo>
                  <a:lnTo>
                    <a:pt x="903841" y="1"/>
                  </a:lnTo>
                </a:path>
              </a:pathLst>
            </a:custGeom>
            <a:ln w="38100">
              <a:solidFill>
                <a:srgbClr val="2E75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48160" y="1838980"/>
            <a:ext cx="3453765" cy="2949462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411480" indent="-343376">
              <a:lnSpc>
                <a:spcPts val="1601"/>
              </a:lnSpc>
              <a:spcBef>
                <a:spcPts val="188"/>
              </a:spcBef>
              <a:buAutoNum type="arabicPeriod"/>
              <a:tabLst>
                <a:tab pos="411004" algn="l"/>
                <a:tab pos="41148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endParaRPr sz="1350">
              <a:latin typeface="Calibri"/>
              <a:cs typeface="Calibri"/>
            </a:endParaRPr>
          </a:p>
          <a:p>
            <a:pPr marL="411004" marR="373856" indent="-342900">
              <a:lnSpc>
                <a:spcPts val="1635"/>
              </a:lnSpc>
              <a:spcBef>
                <a:spcPts val="26"/>
              </a:spcBef>
              <a:buAutoNum type="arabicPeriod"/>
              <a:tabLst>
                <a:tab pos="411004" algn="l"/>
                <a:tab pos="411480" algn="l"/>
              </a:tabLst>
            </a:pPr>
            <a:r>
              <a:rPr sz="1350" spc="-11" dirty="0">
                <a:latin typeface="Calibri"/>
                <a:cs typeface="Calibri"/>
              </a:rPr>
              <a:t>Определяем,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какой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</a:t>
            </a:r>
            <a:r>
              <a:rPr sz="1350" u="heavy" spc="-8" dirty="0">
                <a:uFill>
                  <a:solidFill>
                    <a:srgbClr val="ED7D31"/>
                  </a:solidFill>
                </a:uFill>
                <a:latin typeface="Calibri"/>
                <a:cs typeface="Calibri"/>
              </a:rPr>
              <a:t>еме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посвящено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задание.</a:t>
            </a:r>
            <a:endParaRPr sz="1350">
              <a:latin typeface="Calibri"/>
              <a:cs typeface="Calibri"/>
            </a:endParaRPr>
          </a:p>
          <a:p>
            <a:pPr marL="411004" marR="455295" indent="-342900">
              <a:lnSpc>
                <a:spcPts val="1583"/>
              </a:lnSpc>
              <a:spcBef>
                <a:spcPts val="64"/>
              </a:spcBef>
              <a:buAutoNum type="arabicPeriod"/>
              <a:tabLst>
                <a:tab pos="411004" algn="l"/>
                <a:tab pos="411480" algn="l"/>
              </a:tabLst>
            </a:pPr>
            <a:r>
              <a:rPr sz="1350" spc="-8" dirty="0">
                <a:latin typeface="Calibri"/>
                <a:cs typeface="Calibri"/>
              </a:rPr>
              <a:t>Подчеркиваем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 вопросе </a:t>
            </a:r>
            <a:r>
              <a:rPr sz="1350" spc="-4" dirty="0">
                <a:latin typeface="Calibri"/>
                <a:cs typeface="Calibri"/>
              </a:rPr>
              <a:t>задания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ключевые понятия, </a:t>
            </a:r>
            <a:r>
              <a:rPr sz="1350" spc="-8" dirty="0">
                <a:latin typeface="Calibri"/>
                <a:cs typeface="Calibri"/>
              </a:rPr>
              <a:t>определяющие</a:t>
            </a:r>
            <a:endParaRPr sz="1350">
              <a:latin typeface="Calibri"/>
              <a:cs typeface="Calibri"/>
            </a:endParaRPr>
          </a:p>
          <a:p>
            <a:pPr marL="411004" marR="262890">
              <a:lnSpc>
                <a:spcPts val="1583"/>
              </a:lnSpc>
              <a:spcBef>
                <a:spcPts val="60"/>
              </a:spcBef>
            </a:pPr>
            <a:r>
              <a:rPr sz="1350" spc="-4" dirty="0">
                <a:latin typeface="Calibri"/>
                <a:cs typeface="Calibri"/>
              </a:rPr>
              <a:t>смысл задания: </a:t>
            </a:r>
            <a:r>
              <a:rPr sz="1350" dirty="0">
                <a:latin typeface="Calibri"/>
                <a:cs typeface="Calibri"/>
              </a:rPr>
              <a:t>выбрать </a:t>
            </a:r>
            <a:r>
              <a:rPr sz="1350" u="heavy" spc="-4" dirty="0">
                <a:uFill>
                  <a:solidFill>
                    <a:srgbClr val="2E75B6"/>
                  </a:solidFill>
                </a:uFill>
                <a:latin typeface="Calibri"/>
                <a:cs typeface="Calibri"/>
              </a:rPr>
              <a:t>характерные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или</a:t>
            </a:r>
            <a:r>
              <a:rPr sz="1350" dirty="0">
                <a:latin typeface="Calibri"/>
                <a:cs typeface="Calibri"/>
              </a:rPr>
              <a:t> общие </a:t>
            </a:r>
            <a:r>
              <a:rPr sz="1350" spc="-4" dirty="0">
                <a:latin typeface="Calibri"/>
                <a:cs typeface="Calibri"/>
              </a:rPr>
              <a:t>или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отличительные</a:t>
            </a:r>
            <a:endParaRPr sz="1350">
              <a:latin typeface="Calibri"/>
              <a:cs typeface="Calibri"/>
            </a:endParaRPr>
          </a:p>
          <a:p>
            <a:pPr marL="411004">
              <a:lnSpc>
                <a:spcPts val="1594"/>
              </a:lnSpc>
            </a:pPr>
            <a:r>
              <a:rPr sz="1350" dirty="0">
                <a:latin typeface="Calibri"/>
                <a:cs typeface="Calibri"/>
              </a:rPr>
              <a:t>признаки.</a:t>
            </a:r>
            <a:endParaRPr sz="1350">
              <a:latin typeface="Calibri"/>
              <a:cs typeface="Calibri"/>
            </a:endParaRPr>
          </a:p>
          <a:p>
            <a:pPr marL="382429" marR="692944" indent="-314325">
              <a:lnSpc>
                <a:spcPct val="99400"/>
              </a:lnSpc>
              <a:spcBef>
                <a:spcPts val="45"/>
              </a:spcBef>
              <a:buAutoNum type="arabicPeriod" startAt="4"/>
              <a:tabLst>
                <a:tab pos="411004" algn="l"/>
                <a:tab pos="411480" algn="l"/>
              </a:tabLst>
            </a:pPr>
            <a:r>
              <a:rPr sz="1350" spc="-4" dirty="0">
                <a:latin typeface="Calibri"/>
                <a:cs typeface="Calibri"/>
              </a:rPr>
              <a:t>Анализируем</a:t>
            </a:r>
            <a:r>
              <a:rPr sz="1350" spc="-8" dirty="0">
                <a:latin typeface="Calibri"/>
                <a:cs typeface="Calibri"/>
              </a:rPr>
              <a:t> каждый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пункт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(задавая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вопрос: </a:t>
            </a:r>
            <a:r>
              <a:rPr sz="1350" spc="-11" dirty="0">
                <a:latin typeface="Calibri"/>
                <a:cs typeface="Calibri"/>
              </a:rPr>
              <a:t>это</a:t>
            </a:r>
            <a:r>
              <a:rPr sz="1350" spc="-4" dirty="0">
                <a:latin typeface="Calibri"/>
                <a:cs typeface="Calibri"/>
              </a:rPr>
              <a:t> характерно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для гуморальной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регуляции?).</a:t>
            </a:r>
            <a:endParaRPr sz="1350">
              <a:latin typeface="Calibri"/>
              <a:cs typeface="Calibri"/>
            </a:endParaRPr>
          </a:p>
          <a:p>
            <a:pPr marL="411480" indent="-343376">
              <a:lnSpc>
                <a:spcPts val="1583"/>
              </a:lnSpc>
              <a:buAutoNum type="arabicPeriod"/>
              <a:tabLst>
                <a:tab pos="411004" algn="l"/>
                <a:tab pos="411480" algn="l"/>
              </a:tabLst>
            </a:pPr>
            <a:r>
              <a:rPr sz="1350" spc="-4" dirty="0">
                <a:latin typeface="Calibri"/>
                <a:cs typeface="Calibri"/>
              </a:rPr>
              <a:t>Выбираем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3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таких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ответа.</a:t>
            </a:r>
            <a:endParaRPr sz="1350">
              <a:latin typeface="Calibri"/>
              <a:cs typeface="Calibri"/>
            </a:endParaRPr>
          </a:p>
          <a:p>
            <a:pPr marL="411004" marR="63341" indent="-342900">
              <a:lnSpc>
                <a:spcPts val="1658"/>
              </a:lnSpc>
              <a:spcBef>
                <a:spcPts val="41"/>
              </a:spcBef>
              <a:buAutoNum type="arabicPeriod"/>
              <a:tabLst>
                <a:tab pos="411004" algn="l"/>
                <a:tab pos="41148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цифрами,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проверяем,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обосновывая ответы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5095" y="1615821"/>
            <a:ext cx="179974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latin typeface="Calibri"/>
                <a:cs typeface="Calibri"/>
              </a:rPr>
              <a:t>Множественный</a:t>
            </a:r>
            <a:r>
              <a:rPr sz="1350" b="1" spc="-56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выбор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99132" y="5065664"/>
            <a:ext cx="450893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2243" y="317071"/>
            <a:ext cx="7580890" cy="46666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371951" algn="l"/>
                <a:tab pos="714851" algn="l"/>
              </a:tabLst>
            </a:pPr>
            <a:r>
              <a:rPr spc="-4" dirty="0" err="1" smtClean="0"/>
              <a:t>Задание</a:t>
            </a:r>
            <a:r>
              <a:rPr spc="-8" dirty="0" smtClean="0"/>
              <a:t> </a:t>
            </a:r>
            <a:r>
              <a:rPr spc="-4" dirty="0"/>
              <a:t>части</a:t>
            </a:r>
            <a:r>
              <a:rPr spc="-4" dirty="0"/>
              <a:t> </a:t>
            </a:r>
            <a:r>
              <a:rPr dirty="0"/>
              <a:t>1 </a:t>
            </a:r>
            <a:r>
              <a:rPr spc="-4" dirty="0"/>
              <a:t>линии</a:t>
            </a:r>
            <a:r>
              <a:rPr spc="-4" dirty="0"/>
              <a:t> </a:t>
            </a:r>
            <a:r>
              <a:rPr dirty="0"/>
              <a:t>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659" y="4537329"/>
            <a:ext cx="4562951" cy="84382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594"/>
              </a:lnSpc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КЭС 4. </a:t>
            </a:r>
            <a:r>
              <a:rPr sz="1350" spc="-8" dirty="0">
                <a:latin typeface="Calibri"/>
                <a:cs typeface="Calibri"/>
              </a:rPr>
              <a:t>Человек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 </a:t>
            </a:r>
            <a:r>
              <a:rPr sz="1350" spc="-8" dirty="0">
                <a:latin typeface="Calibri"/>
                <a:cs typeface="Calibri"/>
              </a:rPr>
              <a:t>его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здоровье</a:t>
            </a:r>
            <a:endParaRPr sz="1350">
              <a:latin typeface="Calibri"/>
              <a:cs typeface="Calibri"/>
            </a:endParaRPr>
          </a:p>
          <a:p>
            <a:pPr marL="9525">
              <a:lnSpc>
                <a:spcPts val="1594"/>
              </a:lnSpc>
            </a:pPr>
            <a:r>
              <a:rPr sz="1350" spc="-11" dirty="0">
                <a:latin typeface="Calibri"/>
                <a:cs typeface="Calibri"/>
              </a:rPr>
              <a:t>КТ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1.2.1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Знать/понимать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сущность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биологических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процессов:</a:t>
            </a:r>
            <a:endParaRPr sz="1350">
              <a:latin typeface="Calibri"/>
              <a:cs typeface="Calibri"/>
            </a:endParaRPr>
          </a:p>
          <a:p>
            <a:pPr marL="9525" marR="3810">
              <a:lnSpc>
                <a:spcPct val="102200"/>
              </a:lnSpc>
            </a:pPr>
            <a:r>
              <a:rPr sz="1350" spc="-4" dirty="0">
                <a:latin typeface="Calibri"/>
                <a:cs typeface="Calibri"/>
              </a:rPr>
              <a:t>обмен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веществ…,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1.3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Знать/понимать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особенности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организма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человека…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2.5,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2.6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Сравнивать,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Классифицировать.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2920" y="5500497"/>
            <a:ext cx="4694873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ответ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последовательности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</a:t>
            </a:r>
            <a:r>
              <a:rPr sz="1200" b="1" spc="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оценивается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 2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балла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791" y="1831631"/>
            <a:ext cx="5064515" cy="272704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61633" y="1362076"/>
            <a:ext cx="7393305" cy="751809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9525" marR="3810">
              <a:lnSpc>
                <a:spcPct val="102200"/>
              </a:lnSpc>
              <a:spcBef>
                <a:spcPts val="38"/>
              </a:spcBef>
            </a:pPr>
            <a:r>
              <a:rPr sz="1350" b="1" spc="-4" dirty="0">
                <a:latin typeface="Calibri"/>
                <a:cs typeface="Calibri"/>
              </a:rPr>
              <a:t>Раскрывать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особенности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организма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человека,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его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строения,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жизнедеятельности,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высшей</a:t>
            </a:r>
            <a:r>
              <a:rPr sz="1350" b="1" spc="4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нервной </a:t>
            </a:r>
            <a:r>
              <a:rPr sz="1350" b="1" spc="-293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деятельности</a:t>
            </a:r>
            <a:r>
              <a:rPr sz="1350" b="1" spc="-4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и </a:t>
            </a:r>
            <a:r>
              <a:rPr sz="1350" b="1" spc="-8" dirty="0">
                <a:latin typeface="Calibri"/>
                <a:cs typeface="Calibri"/>
              </a:rPr>
              <a:t>поведения</a:t>
            </a:r>
            <a:endParaRPr sz="1350">
              <a:latin typeface="Calibri"/>
              <a:cs typeface="Calibri"/>
            </a:endParaRPr>
          </a:p>
          <a:p>
            <a:pPr marR="411480" algn="r">
              <a:spcBef>
                <a:spcPts val="919"/>
              </a:spcBef>
            </a:pPr>
            <a:r>
              <a:rPr sz="1350" b="1" spc="-11" dirty="0">
                <a:latin typeface="Calibri"/>
                <a:cs typeface="Calibri"/>
              </a:rPr>
              <a:t>Установление </a:t>
            </a:r>
            <a:r>
              <a:rPr sz="1350" b="1" spc="-8" dirty="0">
                <a:latin typeface="Calibri"/>
                <a:cs typeface="Calibri"/>
              </a:rPr>
              <a:t>соответствия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41580" y="2165221"/>
            <a:ext cx="3275648" cy="2770346"/>
          </a:xfrm>
          <a:custGeom>
            <a:avLst/>
            <a:gdLst/>
            <a:ahLst/>
            <a:cxnLst/>
            <a:rect l="l" t="t" r="r" b="b"/>
            <a:pathLst>
              <a:path w="4367530" h="3693795">
                <a:moveTo>
                  <a:pt x="0" y="0"/>
                </a:moveTo>
                <a:lnTo>
                  <a:pt x="4367333" y="0"/>
                </a:lnTo>
                <a:lnTo>
                  <a:pt x="4367333" y="3693319"/>
                </a:lnTo>
                <a:lnTo>
                  <a:pt x="0" y="369331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5810160" y="2180463"/>
            <a:ext cx="3015139" cy="27063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2900" indent="-342900" algn="just">
              <a:lnSpc>
                <a:spcPts val="1594"/>
              </a:lnSpc>
              <a:spcBef>
                <a:spcPts val="75"/>
              </a:spcBef>
              <a:buAutoNum type="arabicPeriod"/>
              <a:tabLst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endParaRPr sz="1350">
              <a:latin typeface="Calibri"/>
              <a:cs typeface="Calibri"/>
            </a:endParaRPr>
          </a:p>
          <a:p>
            <a:pPr marL="342900" indent="-342900" algn="just">
              <a:lnSpc>
                <a:spcPts val="1594"/>
              </a:lnSpc>
              <a:buAutoNum type="arabicPeriod"/>
              <a:tabLst>
                <a:tab pos="342900" algn="l"/>
              </a:tabLst>
            </a:pPr>
            <a:r>
              <a:rPr sz="1350" spc="-11" dirty="0">
                <a:latin typeface="Calibri"/>
                <a:cs typeface="Calibri"/>
              </a:rPr>
              <a:t>Определяем,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какой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теме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посвящено</a:t>
            </a:r>
            <a:endParaRPr sz="1350">
              <a:latin typeface="Calibri"/>
              <a:cs typeface="Calibri"/>
            </a:endParaRPr>
          </a:p>
          <a:p>
            <a:pPr marL="342900" marR="27146" algn="just">
              <a:lnSpc>
                <a:spcPct val="102200"/>
              </a:lnSpc>
            </a:pPr>
            <a:r>
              <a:rPr sz="1350" spc="-4" dirty="0">
                <a:latin typeface="Calibri"/>
                <a:cs typeface="Calibri"/>
              </a:rPr>
              <a:t>задание: читаем названия </a:t>
            </a:r>
            <a:r>
              <a:rPr sz="1350" dirty="0">
                <a:latin typeface="Calibri"/>
                <a:cs typeface="Calibri"/>
              </a:rPr>
              <a:t>в правом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столбце.</a:t>
            </a:r>
            <a:endParaRPr sz="1350">
              <a:latin typeface="Calibri"/>
              <a:cs typeface="Calibri"/>
            </a:endParaRPr>
          </a:p>
          <a:p>
            <a:pPr marL="342900" indent="-342900" algn="just">
              <a:lnSpc>
                <a:spcPts val="1568"/>
              </a:lnSpc>
              <a:buAutoNum type="arabicPeriod" startAt="3"/>
              <a:tabLst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 первую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характеристику (А),</a:t>
            </a:r>
            <a:endParaRPr sz="1350">
              <a:latin typeface="Calibri"/>
              <a:cs typeface="Calibri"/>
            </a:endParaRPr>
          </a:p>
          <a:p>
            <a:pPr marL="342900" marR="126206" algn="just">
              <a:lnSpc>
                <a:spcPct val="99400"/>
              </a:lnSpc>
              <a:spcBef>
                <a:spcPts val="45"/>
              </a:spcBef>
            </a:pPr>
            <a:r>
              <a:rPr sz="1350" spc="-8" dirty="0">
                <a:latin typeface="Calibri"/>
                <a:cs typeface="Calibri"/>
              </a:rPr>
              <a:t>определяем, </a:t>
            </a:r>
            <a:r>
              <a:rPr sz="1350" dirty="0">
                <a:latin typeface="Calibri"/>
                <a:cs typeface="Calibri"/>
              </a:rPr>
              <a:t>к </a:t>
            </a:r>
            <a:r>
              <a:rPr sz="1350" spc="-8" dirty="0">
                <a:latin typeface="Calibri"/>
                <a:cs typeface="Calibri"/>
              </a:rPr>
              <a:t>какому </a:t>
            </a:r>
            <a:r>
              <a:rPr sz="1350" dirty="0">
                <a:latin typeface="Calibri"/>
                <a:cs typeface="Calibri"/>
              </a:rPr>
              <a:t>из </a:t>
            </a:r>
            <a:r>
              <a:rPr sz="1350" spc="-4" dirty="0">
                <a:latin typeface="Calibri"/>
                <a:cs typeface="Calibri"/>
              </a:rPr>
              <a:t>объектов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она </a:t>
            </a:r>
            <a:r>
              <a:rPr sz="1350" spc="-19" dirty="0">
                <a:latin typeface="Calibri"/>
                <a:cs typeface="Calibri"/>
              </a:rPr>
              <a:t>подходит, </a:t>
            </a:r>
            <a:r>
              <a:rPr sz="1350" spc="-4" dirty="0">
                <a:latin typeface="Calibri"/>
                <a:cs typeface="Calibri"/>
              </a:rPr>
              <a:t>вписываем цифру </a:t>
            </a:r>
            <a:r>
              <a:rPr sz="1350" dirty="0">
                <a:latin typeface="Calibri"/>
                <a:cs typeface="Calibri"/>
              </a:rPr>
              <a:t>в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таблицу.</a:t>
            </a:r>
            <a:endParaRPr sz="1350">
              <a:latin typeface="Calibri"/>
              <a:cs typeface="Calibri"/>
            </a:endParaRPr>
          </a:p>
          <a:p>
            <a:pPr marL="342424" marR="624364" indent="-342424">
              <a:lnSpc>
                <a:spcPts val="1568"/>
              </a:lnSpc>
              <a:spcBef>
                <a:spcPts val="131"/>
              </a:spcBef>
              <a:buAutoNum type="arabicPeriod" startAt="4"/>
              <a:tabLst>
                <a:tab pos="342424" algn="l"/>
                <a:tab pos="342900" algn="l"/>
              </a:tabLst>
            </a:pPr>
            <a:r>
              <a:rPr sz="1350" spc="-11" dirty="0">
                <a:latin typeface="Calibri"/>
                <a:cs typeface="Calibri"/>
              </a:rPr>
              <a:t>Делаем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то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же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</a:t>
            </a:r>
            <a:r>
              <a:rPr sz="1350" spc="-4" dirty="0">
                <a:latin typeface="Calibri"/>
                <a:cs typeface="Calibri"/>
              </a:rPr>
              <a:t> остальными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позициями.</a:t>
            </a:r>
            <a:endParaRPr sz="1350">
              <a:latin typeface="Calibri"/>
              <a:cs typeface="Calibri"/>
            </a:endParaRPr>
          </a:p>
          <a:p>
            <a:pPr marL="342424" marR="192881" indent="-342424">
              <a:lnSpc>
                <a:spcPct val="99400"/>
              </a:lnSpc>
              <a:buAutoNum type="arabicPeriod" startAt="4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 ответ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цифрами,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проверяем,</a:t>
            </a:r>
            <a:r>
              <a:rPr sz="1350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обосновывая</a:t>
            </a:r>
            <a:r>
              <a:rPr sz="1350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каждую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позицию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0937" y="5106543"/>
            <a:ext cx="2145983" cy="43056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</a:pPr>
            <a:r>
              <a:rPr sz="1350" dirty="0">
                <a:latin typeface="Calibri"/>
                <a:cs typeface="Calibri"/>
              </a:rPr>
              <a:t>При </a:t>
            </a:r>
            <a:r>
              <a:rPr sz="1350" spc="-11" dirty="0">
                <a:latin typeface="Calibri"/>
                <a:cs typeface="Calibri"/>
              </a:rPr>
              <a:t>подготовке </a:t>
            </a:r>
            <a:r>
              <a:rPr sz="1350" spc="-8" dirty="0">
                <a:latin typeface="Calibri"/>
                <a:cs typeface="Calibri"/>
              </a:rPr>
              <a:t>продуктивно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использование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таблиц.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0792" y="5035576"/>
            <a:ext cx="450893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8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Модернизация КИМ ЕГЭ по биологии в 2022 г.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310" r="23771"/>
          <a:stretch/>
        </p:blipFill>
        <p:spPr>
          <a:xfrm>
            <a:off x="2915816" y="1572119"/>
            <a:ext cx="4177639" cy="526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84776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ankGothic RUSS" pitchFamily="34" charset="0"/>
              </a:rPr>
              <a:t>Структура работы</a:t>
            </a:r>
            <a:endParaRPr lang="ru-RU" b="1" dirty="0">
              <a:solidFill>
                <a:srgbClr val="FF0000"/>
              </a:solidFill>
              <a:latin typeface="BankGothic RUS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Circe Bold" pitchFamily="34" charset="-52"/>
              </a:rPr>
              <a:t>Каждый вариант экзаменационной работы состоял из двух частей, включавших  </a:t>
            </a:r>
            <a:r>
              <a:rPr lang="ru-RU" dirty="0" smtClean="0">
                <a:latin typeface="Circe Bold" pitchFamily="34" charset="-52"/>
              </a:rPr>
              <a:t>28 </a:t>
            </a:r>
            <a:r>
              <a:rPr lang="ru-RU" dirty="0">
                <a:latin typeface="Circe Bold" pitchFamily="34" charset="-52"/>
              </a:rPr>
              <a:t>заданий различных по форме предъявления, уровню сложности и способам оценки</a:t>
            </a:r>
            <a:r>
              <a:rPr lang="ru-RU" dirty="0" smtClean="0">
                <a:latin typeface="Circe Bold" pitchFamily="34" charset="-52"/>
              </a:rPr>
              <a:t>.</a:t>
            </a:r>
          </a:p>
          <a:p>
            <a:pPr>
              <a:buNone/>
            </a:pPr>
            <a:r>
              <a:rPr lang="ru-RU" b="1" dirty="0">
                <a:latin typeface="Circe Bold" pitchFamily="34" charset="-52"/>
              </a:rPr>
              <a:t>Часть 1 содержала 21 задание: </a:t>
            </a:r>
            <a:endParaRPr lang="ru-RU" b="1" dirty="0" smtClean="0">
              <a:latin typeface="Circe Bold" pitchFamily="34" charset="-52"/>
            </a:endParaRPr>
          </a:p>
          <a:p>
            <a:r>
              <a:rPr lang="ru-RU" dirty="0" smtClean="0">
                <a:latin typeface="Circe Bold" pitchFamily="34" charset="-52"/>
              </a:rPr>
              <a:t>с </a:t>
            </a:r>
            <a:r>
              <a:rPr lang="ru-RU" dirty="0">
                <a:latin typeface="Circe Bold" pitchFamily="34" charset="-52"/>
              </a:rPr>
              <a:t>множественным выбором с рисунком или без него;</a:t>
            </a:r>
          </a:p>
          <a:p>
            <a:r>
              <a:rPr lang="ru-RU" dirty="0">
                <a:latin typeface="Circe Bold" pitchFamily="34" charset="-52"/>
              </a:rPr>
              <a:t>на установление соответствия  с рисунком или без него; </a:t>
            </a:r>
            <a:endParaRPr lang="ru-RU" dirty="0" smtClean="0">
              <a:latin typeface="Circe Bold" pitchFamily="34" charset="-52"/>
            </a:endParaRPr>
          </a:p>
          <a:p>
            <a:r>
              <a:rPr lang="ru-RU" dirty="0" smtClean="0">
                <a:latin typeface="Circe Bold" pitchFamily="34" charset="-52"/>
              </a:rPr>
              <a:t>на установление последовательности </a:t>
            </a:r>
            <a:r>
              <a:rPr lang="ru-RU" dirty="0">
                <a:latin typeface="Circe Bold" pitchFamily="34" charset="-52"/>
              </a:rPr>
              <a:t>систематических таксонов, биологических объектов, </a:t>
            </a:r>
            <a:r>
              <a:rPr lang="ru-RU" dirty="0" smtClean="0">
                <a:latin typeface="Circe Bold" pitchFamily="34" charset="-52"/>
              </a:rPr>
              <a:t>процессов, явлений</a:t>
            </a:r>
            <a:r>
              <a:rPr lang="ru-RU" dirty="0">
                <a:latin typeface="Circe Bold" pitchFamily="34" charset="-52"/>
              </a:rPr>
              <a:t>; </a:t>
            </a:r>
            <a:endParaRPr lang="ru-RU" dirty="0" smtClean="0">
              <a:latin typeface="Circe Bold" pitchFamily="34" charset="-52"/>
            </a:endParaRPr>
          </a:p>
          <a:p>
            <a:r>
              <a:rPr lang="ru-RU" dirty="0" smtClean="0">
                <a:latin typeface="Circe Bold" pitchFamily="34" charset="-52"/>
              </a:rPr>
              <a:t>на </a:t>
            </a:r>
            <a:r>
              <a:rPr lang="ru-RU" dirty="0">
                <a:latin typeface="Circe Bold" pitchFamily="34" charset="-52"/>
              </a:rPr>
              <a:t>решение биологических задач по цитологии и генетике; </a:t>
            </a:r>
            <a:endParaRPr lang="ru-RU" dirty="0" smtClean="0">
              <a:latin typeface="Circe Bold" pitchFamily="34" charset="-52"/>
            </a:endParaRPr>
          </a:p>
          <a:p>
            <a:r>
              <a:rPr lang="ru-RU" dirty="0" smtClean="0">
                <a:latin typeface="Circe Bold" pitchFamily="34" charset="-52"/>
              </a:rPr>
              <a:t>на дополнение недостающей </a:t>
            </a:r>
            <a:r>
              <a:rPr lang="ru-RU" dirty="0">
                <a:latin typeface="Circe Bold" pitchFamily="34" charset="-52"/>
              </a:rPr>
              <a:t>информации в схеме; </a:t>
            </a:r>
            <a:endParaRPr lang="ru-RU" dirty="0" smtClean="0">
              <a:latin typeface="Circe Bold" pitchFamily="34" charset="-52"/>
            </a:endParaRPr>
          </a:p>
          <a:p>
            <a:r>
              <a:rPr lang="ru-RU" dirty="0" smtClean="0">
                <a:latin typeface="Circe Bold" pitchFamily="34" charset="-52"/>
              </a:rPr>
              <a:t>на </a:t>
            </a:r>
            <a:r>
              <a:rPr lang="ru-RU" dirty="0">
                <a:latin typeface="Circe Bold" pitchFamily="34" charset="-52"/>
              </a:rPr>
              <a:t>дополнение недостающей информации в таблице;</a:t>
            </a:r>
          </a:p>
          <a:p>
            <a:r>
              <a:rPr lang="ru-RU" dirty="0">
                <a:latin typeface="Circe Bold" pitchFamily="34" charset="-52"/>
              </a:rPr>
              <a:t>на анализ информации, представленной в графической или табличной форме.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1140"/>
            <a:ext cx="1268413" cy="127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4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Изменения в структуре контрольных материалов </a:t>
            </a:r>
            <a:r>
              <a:rPr lang="ru-RU" sz="3200" b="1" dirty="0" smtClean="0">
                <a:solidFill>
                  <a:srgbClr val="FF0000"/>
                </a:solidFill>
              </a:rPr>
              <a:t>2022 (базовая часть)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826810" y="1825625"/>
            <a:ext cx="54903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66FE9-7F15-449A-BEA8-AF23B779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Изменения в структуре контрольных материалов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2022 базовой части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B3EC5E-557F-49BE-BC6B-40CA08EE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9" y="1916832"/>
            <a:ext cx="7240848" cy="4608512"/>
          </a:xfrm>
        </p:spPr>
        <p:txBody>
          <a:bodyPr>
            <a:noAutofit/>
          </a:bodyPr>
          <a:lstStyle/>
          <a:p>
            <a:pPr marL="285750" indent="-285750"/>
            <a:r>
              <a:rPr lang="ru-RU" sz="1800" dirty="0">
                <a:solidFill>
                  <a:srgbClr val="000000"/>
                </a:solidFill>
              </a:rPr>
              <a:t>Исключено задание на дополнение схемы (линия 1); вместо него включено задание, проверяющие умение прогнозировать результаты эксперимента, построенное на знаниях из области физиологии клеток и организмов разных царств живой природы (линия 2 КИМ ЕГЭ 2022 г.).</a:t>
            </a:r>
          </a:p>
          <a:p>
            <a:pPr marL="285750" indent="-285750"/>
            <a:r>
              <a:rPr lang="ru-RU" sz="1800" dirty="0">
                <a:solidFill>
                  <a:srgbClr val="000000"/>
                </a:solidFill>
              </a:rPr>
              <a:t>Традиционные задачи по генетике части 1 (линия 6) в новой редакции стали располагаться на позиции линии 4.</a:t>
            </a:r>
          </a:p>
          <a:p>
            <a:pPr marL="285750" indent="-285750"/>
            <a:r>
              <a:rPr lang="ru-RU" sz="1800" dirty="0">
                <a:solidFill>
                  <a:srgbClr val="000000"/>
                </a:solidFill>
              </a:rPr>
              <a:t>Задания, проверяющие знания и умения по темам «Клетка как биологическая система» и «Организм как биологическая система», объединены в единый модуль (линии 5–8), при этом в рамках блока всегда два задания проверяют знания и умения по теме «Клетка как биологическая система», а два – по теме «Организм как биологическая система».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Вариант </a:t>
            </a:r>
            <a:r>
              <a:rPr lang="ru-RU" sz="1800" b="1" dirty="0">
                <a:solidFill>
                  <a:srgbClr val="000000"/>
                </a:solidFill>
              </a:rPr>
              <a:t>КИМ ЕГЭ по биологии усложнился.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969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67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ankGothic RUSS" pitchFamily="34" charset="0"/>
              </a:rPr>
              <a:t>Структура работы</a:t>
            </a:r>
            <a:endParaRPr lang="ru-RU" dirty="0">
              <a:solidFill>
                <a:srgbClr val="FF0000"/>
              </a:solidFill>
              <a:latin typeface="BankGothic RUS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irce Bold" pitchFamily="34" charset="-52"/>
              </a:rPr>
              <a:t>Часть  2  (22–28)  состояла  из  заданий  высокого  уровня </a:t>
            </a:r>
            <a:r>
              <a:rPr lang="ru-RU" sz="2800" dirty="0" smtClean="0">
                <a:latin typeface="Circe Bold" pitchFamily="34" charset="-52"/>
              </a:rPr>
              <a:t>сложности</a:t>
            </a:r>
            <a:r>
              <a:rPr lang="ru-RU" sz="2800" dirty="0">
                <a:latin typeface="Circe Bold" pitchFamily="34" charset="-52"/>
              </a:rPr>
              <a:t>, требовавших развернутого ответа. </a:t>
            </a:r>
            <a:endParaRPr lang="ru-RU" sz="2800" dirty="0" smtClean="0">
              <a:latin typeface="Circe Bold" pitchFamily="34" charset="-52"/>
            </a:endParaRPr>
          </a:p>
          <a:p>
            <a:r>
              <a:rPr lang="ru-RU" sz="2800" dirty="0" smtClean="0">
                <a:latin typeface="Circe Bold" pitchFamily="34" charset="-52"/>
              </a:rPr>
              <a:t>Задания </a:t>
            </a:r>
            <a:r>
              <a:rPr lang="ru-RU" sz="2800" dirty="0">
                <a:latin typeface="Circe Bold" pitchFamily="34" charset="-52"/>
              </a:rPr>
              <a:t>этой части работы были нацелены </a:t>
            </a:r>
            <a:r>
              <a:rPr lang="ru-RU" sz="2800" dirty="0" smtClean="0">
                <a:latin typeface="Circe Bold" pitchFamily="34" charset="-52"/>
              </a:rPr>
              <a:t>на </a:t>
            </a:r>
            <a:r>
              <a:rPr lang="ru-RU" sz="2800" dirty="0">
                <a:latin typeface="Circe Bold" pitchFamily="34" charset="-52"/>
              </a:rPr>
              <a:t>выявление выпускников с хорошей и отличной биологической подготовкой.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7" y="188640"/>
            <a:ext cx="1268413" cy="127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2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304800"/>
            <a:ext cx="7498080" cy="168404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Изменения в структуре контрольных материалов </a:t>
            </a:r>
            <a:r>
              <a:rPr lang="ru-RU" sz="2800" dirty="0" smtClean="0">
                <a:solidFill>
                  <a:srgbClr val="FF0000"/>
                </a:solidFill>
              </a:rPr>
              <a:t>2022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7498080" cy="4800600"/>
          </a:xfrm>
        </p:spPr>
        <p:txBody>
          <a:bodyPr/>
          <a:lstStyle/>
          <a:p>
            <a:r>
              <a:rPr lang="ru-RU" sz="2800" dirty="0"/>
              <a:t>В части 2 практико-ориентированные задания (линия 22) видоизменены таким образом, что они проверяют знания и умения в рамках планирования, проведения и анализа результата эксперимента; задания оцениваются 3 баллами вместо 2 баллов в 2021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3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000" y="5458050"/>
            <a:ext cx="550069" cy="229389"/>
          </a:xfrm>
          <a:prstGeom prst="rect">
            <a:avLst/>
          </a:prstGeom>
          <a:solidFill>
            <a:srgbClr val="EFF4F6"/>
          </a:solidFill>
        </p:spPr>
        <p:txBody>
          <a:bodyPr vert="horz" wrap="square" lIns="0" tIns="21431" rIns="0" bIns="0" rtlCol="0">
            <a:spAutoFit/>
          </a:bodyPr>
          <a:lstStyle/>
          <a:p>
            <a:pPr algn="ctr">
              <a:spcBef>
                <a:spcPts val="169"/>
              </a:spcBef>
            </a:pPr>
            <a:r>
              <a:rPr sz="1350" dirty="0"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466" y="1828513"/>
            <a:ext cx="3651409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Структура</a:t>
            </a:r>
            <a:r>
              <a:rPr sz="1500" b="1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части</a:t>
            </a:r>
            <a:r>
              <a:rPr sz="1500" b="1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варианта</a:t>
            </a:r>
            <a:r>
              <a:rPr sz="1500" b="1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КИМ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ОГЭ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2022</a:t>
            </a:r>
            <a:r>
              <a:rPr sz="1500" b="1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34" dirty="0">
                <a:solidFill>
                  <a:srgbClr val="002060"/>
                </a:solidFill>
                <a:latin typeface="Calibri"/>
                <a:cs typeface="Calibri"/>
              </a:rPr>
              <a:t>г.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3393" y="470293"/>
            <a:ext cx="6796564" cy="3327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/>
              <a:t>Изменения</a:t>
            </a:r>
            <a:r>
              <a:rPr spc="4" dirty="0"/>
              <a:t> </a:t>
            </a:r>
            <a:r>
              <a:rPr dirty="0"/>
              <a:t>в</a:t>
            </a:r>
            <a:r>
              <a:rPr spc="8" dirty="0"/>
              <a:t> </a:t>
            </a:r>
            <a:r>
              <a:rPr spc="-4" dirty="0"/>
              <a:t>КИМ</a:t>
            </a:r>
            <a:r>
              <a:rPr spc="8" dirty="0"/>
              <a:t> </a:t>
            </a:r>
            <a:r>
              <a:rPr dirty="0"/>
              <a:t>2023</a:t>
            </a:r>
            <a:r>
              <a:rPr spc="11" dirty="0"/>
              <a:t> </a:t>
            </a:r>
            <a:r>
              <a:rPr spc="-23" dirty="0"/>
              <a:t>года</a:t>
            </a:r>
            <a:r>
              <a:rPr spc="8" dirty="0"/>
              <a:t> </a:t>
            </a:r>
            <a:r>
              <a:rPr dirty="0"/>
              <a:t>в</a:t>
            </a:r>
            <a:r>
              <a:rPr spc="8" dirty="0"/>
              <a:t> </a:t>
            </a:r>
            <a:r>
              <a:rPr spc="-4" dirty="0"/>
              <a:t>сравнении</a:t>
            </a:r>
            <a:r>
              <a:rPr spc="8" dirty="0"/>
              <a:t> </a:t>
            </a:r>
            <a:r>
              <a:rPr dirty="0"/>
              <a:t>с</a:t>
            </a:r>
            <a:r>
              <a:rPr spc="8" dirty="0"/>
              <a:t> </a:t>
            </a:r>
            <a:r>
              <a:rPr spc="-4" dirty="0"/>
              <a:t>КИМ</a:t>
            </a:r>
            <a:r>
              <a:rPr spc="4" dirty="0"/>
              <a:t> </a:t>
            </a:r>
            <a:r>
              <a:rPr dirty="0"/>
              <a:t>2022</a:t>
            </a:r>
            <a:r>
              <a:rPr spc="11" dirty="0"/>
              <a:t> </a:t>
            </a:r>
            <a:r>
              <a:rPr spc="-23" dirty="0"/>
              <a:t>года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sz="half" idx="2"/>
          </p:nvPr>
        </p:nvSpPr>
        <p:spPr>
          <a:xfrm>
            <a:off x="1057074" y="2235059"/>
            <a:ext cx="3046456" cy="4649830"/>
          </a:xfrm>
          <a:prstGeom prst="rect">
            <a:avLst/>
          </a:prstGeom>
        </p:spPr>
        <p:txBody>
          <a:bodyPr vert="horz" wrap="square" lIns="0" tIns="109061" rIns="0" bIns="0" rtlCol="0">
            <a:spAutoFit/>
          </a:bodyPr>
          <a:lstStyle/>
          <a:p>
            <a:pPr marL="293370">
              <a:spcBef>
                <a:spcPts val="859"/>
              </a:spcBef>
            </a:pPr>
            <a:r>
              <a:rPr spc="-4" dirty="0"/>
              <a:t>Первая</a:t>
            </a:r>
            <a:r>
              <a:rPr spc="-8" dirty="0"/>
              <a:t> </a:t>
            </a:r>
            <a:r>
              <a:rPr dirty="0"/>
              <a:t>часть</a:t>
            </a:r>
            <a:r>
              <a:rPr spc="-8" dirty="0"/>
              <a:t> </a:t>
            </a:r>
            <a:r>
              <a:rPr spc="-23" dirty="0"/>
              <a:t>содержит</a:t>
            </a:r>
            <a:r>
              <a:rPr spc="-4" dirty="0"/>
              <a:t> </a:t>
            </a:r>
            <a:r>
              <a:rPr b="1" spc="-4" dirty="0"/>
              <a:t>24</a:t>
            </a:r>
            <a:r>
              <a:rPr b="1" spc="-8" dirty="0"/>
              <a:t> </a:t>
            </a:r>
            <a:r>
              <a:rPr spc="-4" dirty="0"/>
              <a:t>задания:</a:t>
            </a:r>
          </a:p>
          <a:p>
            <a:pPr marL="81439" marR="41910">
              <a:lnSpc>
                <a:spcPts val="1568"/>
              </a:lnSpc>
              <a:spcBef>
                <a:spcPts val="806"/>
              </a:spcBef>
            </a:pPr>
            <a:r>
              <a:rPr sz="1350" dirty="0"/>
              <a:t>16 –</a:t>
            </a:r>
            <a:r>
              <a:rPr sz="1350" spc="4" dirty="0"/>
              <a:t> </a:t>
            </a:r>
            <a:r>
              <a:rPr sz="1350" dirty="0"/>
              <a:t>с </a:t>
            </a:r>
            <a:r>
              <a:rPr sz="1350" spc="-8" dirty="0"/>
              <a:t>ответом</a:t>
            </a:r>
            <a:r>
              <a:rPr sz="1350" dirty="0"/>
              <a:t> в </a:t>
            </a:r>
            <a:r>
              <a:rPr sz="1350" spc="-4" dirty="0"/>
              <a:t>виде</a:t>
            </a:r>
            <a:r>
              <a:rPr sz="1350" spc="4" dirty="0"/>
              <a:t> </a:t>
            </a:r>
            <a:r>
              <a:rPr sz="1350" spc="-11" dirty="0"/>
              <a:t>одной</a:t>
            </a:r>
            <a:r>
              <a:rPr sz="1350" dirty="0"/>
              <a:t> цифры, </a:t>
            </a:r>
            <a:r>
              <a:rPr sz="1350" spc="4" dirty="0"/>
              <a:t> </a:t>
            </a:r>
            <a:r>
              <a:rPr sz="1350" spc="-8" dirty="0"/>
              <a:t>соответствующей</a:t>
            </a:r>
            <a:r>
              <a:rPr sz="1350" dirty="0"/>
              <a:t> </a:t>
            </a:r>
            <a:r>
              <a:rPr sz="1350" spc="-4" dirty="0"/>
              <a:t>номеру</a:t>
            </a:r>
            <a:r>
              <a:rPr sz="1350" dirty="0"/>
              <a:t> </a:t>
            </a:r>
            <a:r>
              <a:rPr sz="1350" spc="-4" dirty="0"/>
              <a:t>правильного</a:t>
            </a:r>
            <a:r>
              <a:rPr sz="1350" spc="4" dirty="0"/>
              <a:t> </a:t>
            </a:r>
            <a:r>
              <a:rPr sz="1350" spc="-4" dirty="0"/>
              <a:t>ответа</a:t>
            </a:r>
            <a:r>
              <a:rPr sz="1350" spc="-4" dirty="0"/>
              <a:t>;</a:t>
            </a:r>
            <a:endParaRPr sz="1350" dirty="0"/>
          </a:p>
          <a:p>
            <a:pPr marL="70961" marR="595789">
              <a:lnSpc>
                <a:spcPts val="1568"/>
              </a:lnSpc>
              <a:spcBef>
                <a:spcPts val="1166"/>
              </a:spcBef>
            </a:pPr>
            <a:r>
              <a:rPr sz="1350" dirty="0"/>
              <a:t>3 – с </a:t>
            </a:r>
            <a:r>
              <a:rPr sz="1350" spc="-8" dirty="0"/>
              <a:t>ответом </a:t>
            </a:r>
            <a:r>
              <a:rPr sz="1350" dirty="0"/>
              <a:t>в </a:t>
            </a:r>
            <a:r>
              <a:rPr sz="1350" spc="-4" dirty="0"/>
              <a:t>виде комбинации </a:t>
            </a:r>
            <a:r>
              <a:rPr sz="1350" dirty="0"/>
              <a:t>цифр </a:t>
            </a:r>
            <a:r>
              <a:rPr sz="1350" spc="-296" dirty="0"/>
              <a:t> </a:t>
            </a:r>
            <a:r>
              <a:rPr sz="1350" spc="-4" dirty="0"/>
              <a:t>(множественный </a:t>
            </a:r>
            <a:r>
              <a:rPr sz="1350" dirty="0"/>
              <a:t>выбор</a:t>
            </a:r>
            <a:r>
              <a:rPr sz="1350" spc="4" dirty="0"/>
              <a:t> </a:t>
            </a:r>
            <a:r>
              <a:rPr sz="1350" dirty="0"/>
              <a:t>из</a:t>
            </a:r>
            <a:r>
              <a:rPr sz="1350" spc="-4" dirty="0"/>
              <a:t> списка</a:t>
            </a:r>
            <a:r>
              <a:rPr sz="1350" spc="-4" dirty="0"/>
              <a:t>);</a:t>
            </a:r>
            <a:endParaRPr sz="1350" dirty="0"/>
          </a:p>
          <a:p>
            <a:pPr marL="54293" marR="612933">
              <a:lnSpc>
                <a:spcPts val="1583"/>
              </a:lnSpc>
              <a:spcBef>
                <a:spcPts val="1354"/>
              </a:spcBef>
            </a:pPr>
            <a:r>
              <a:rPr sz="1350" dirty="0"/>
              <a:t>2 – с </a:t>
            </a:r>
            <a:r>
              <a:rPr sz="1350" spc="-8" dirty="0"/>
              <a:t>ответом </a:t>
            </a:r>
            <a:r>
              <a:rPr sz="1350" dirty="0"/>
              <a:t>в </a:t>
            </a:r>
            <a:r>
              <a:rPr sz="1350" spc="-4" dirty="0"/>
              <a:t>виде комбинации </a:t>
            </a:r>
            <a:r>
              <a:rPr sz="1350" dirty="0"/>
              <a:t>цифр </a:t>
            </a:r>
            <a:r>
              <a:rPr sz="1350" spc="-296" dirty="0"/>
              <a:t> </a:t>
            </a:r>
            <a:r>
              <a:rPr sz="1350" spc="-4" dirty="0"/>
              <a:t>(установление</a:t>
            </a:r>
            <a:r>
              <a:rPr sz="1350" spc="4" dirty="0"/>
              <a:t> </a:t>
            </a:r>
            <a:r>
              <a:rPr sz="1350" spc="-4" dirty="0"/>
              <a:t>соответствия</a:t>
            </a:r>
            <a:r>
              <a:rPr sz="1350" spc="-4" dirty="0"/>
              <a:t>);</a:t>
            </a:r>
            <a:endParaRPr sz="1350" dirty="0"/>
          </a:p>
          <a:p>
            <a:pPr marL="9525" marR="3810">
              <a:lnSpc>
                <a:spcPts val="1568"/>
              </a:lnSpc>
              <a:spcBef>
                <a:spcPts val="896"/>
              </a:spcBef>
            </a:pPr>
            <a:r>
              <a:rPr sz="1350" dirty="0"/>
              <a:t>1 – с</a:t>
            </a:r>
            <a:r>
              <a:rPr sz="1350" spc="4" dirty="0"/>
              <a:t> </a:t>
            </a:r>
            <a:r>
              <a:rPr sz="1350" spc="-8" dirty="0"/>
              <a:t>ответом</a:t>
            </a:r>
            <a:r>
              <a:rPr sz="1350" spc="-4" dirty="0"/>
              <a:t> </a:t>
            </a:r>
            <a:r>
              <a:rPr sz="1350" dirty="0"/>
              <a:t>в</a:t>
            </a:r>
            <a:r>
              <a:rPr sz="1350" spc="4" dirty="0"/>
              <a:t> </a:t>
            </a:r>
            <a:r>
              <a:rPr sz="1350" spc="-4" dirty="0"/>
              <a:t>виде</a:t>
            </a:r>
            <a:r>
              <a:rPr sz="1350" spc="4" dirty="0"/>
              <a:t> </a:t>
            </a:r>
            <a:r>
              <a:rPr sz="1350" spc="-4" dirty="0"/>
              <a:t>комбинации</a:t>
            </a:r>
            <a:r>
              <a:rPr sz="1350" spc="4" dirty="0"/>
              <a:t> </a:t>
            </a:r>
            <a:r>
              <a:rPr sz="1350" dirty="0"/>
              <a:t>цифр </a:t>
            </a:r>
            <a:r>
              <a:rPr sz="1350" spc="4" dirty="0"/>
              <a:t> </a:t>
            </a:r>
            <a:r>
              <a:rPr sz="1350" spc="-4" dirty="0"/>
              <a:t>(установление</a:t>
            </a:r>
            <a:r>
              <a:rPr sz="1350" spc="8" dirty="0"/>
              <a:t> </a:t>
            </a:r>
            <a:r>
              <a:rPr sz="1350" spc="-8" dirty="0"/>
              <a:t>последовательности</a:t>
            </a:r>
            <a:r>
              <a:rPr sz="1350" spc="4" dirty="0"/>
              <a:t> </a:t>
            </a:r>
            <a:r>
              <a:rPr sz="1350" spc="-8" dirty="0"/>
              <a:t>элементов</a:t>
            </a:r>
            <a:r>
              <a:rPr sz="1350" spc="-8" dirty="0"/>
              <a:t>);</a:t>
            </a:r>
            <a:endParaRPr sz="1350" dirty="0"/>
          </a:p>
          <a:p>
            <a:pPr marL="49054">
              <a:lnSpc>
                <a:spcPts val="1594"/>
              </a:lnSpc>
              <a:spcBef>
                <a:spcPts val="1343"/>
              </a:spcBef>
            </a:pPr>
            <a:r>
              <a:rPr sz="1350" dirty="0"/>
              <a:t>1</a:t>
            </a:r>
            <a:r>
              <a:rPr sz="1350" spc="-4" dirty="0"/>
              <a:t> </a:t>
            </a:r>
            <a:r>
              <a:rPr sz="1350" dirty="0"/>
              <a:t>– </a:t>
            </a:r>
            <a:r>
              <a:rPr sz="1350" spc="-8" dirty="0"/>
              <a:t>заполнение</a:t>
            </a:r>
            <a:r>
              <a:rPr sz="1350" spc="4" dirty="0"/>
              <a:t> </a:t>
            </a:r>
            <a:r>
              <a:rPr sz="1350" spc="-4" dirty="0"/>
              <a:t>пропусков</a:t>
            </a:r>
            <a:r>
              <a:rPr sz="1350" dirty="0"/>
              <a:t> в</a:t>
            </a:r>
            <a:r>
              <a:rPr sz="1350" spc="-4" dirty="0"/>
              <a:t> </a:t>
            </a:r>
            <a:r>
              <a:rPr sz="1350" spc="-8" dirty="0"/>
              <a:t>тексте</a:t>
            </a:r>
            <a:r>
              <a:rPr sz="1350" spc="-8" dirty="0"/>
              <a:t>;</a:t>
            </a:r>
            <a:endParaRPr sz="1350" dirty="0"/>
          </a:p>
          <a:p>
            <a:pPr marL="49054">
              <a:lnSpc>
                <a:spcPts val="1594"/>
              </a:lnSpc>
            </a:pPr>
            <a:r>
              <a:rPr sz="1350" dirty="0"/>
              <a:t>1 –</a:t>
            </a:r>
            <a:r>
              <a:rPr sz="1350" spc="4" dirty="0"/>
              <a:t> </a:t>
            </a:r>
            <a:r>
              <a:rPr sz="1350" dirty="0"/>
              <a:t>краткий </a:t>
            </a:r>
            <a:r>
              <a:rPr sz="1350" spc="-4" dirty="0"/>
              <a:t>ответ</a:t>
            </a:r>
            <a:r>
              <a:rPr sz="1350" spc="4" dirty="0"/>
              <a:t> </a:t>
            </a:r>
            <a:r>
              <a:rPr sz="1350" spc="-4" dirty="0"/>
              <a:t>(слово</a:t>
            </a:r>
            <a:r>
              <a:rPr sz="1350" dirty="0"/>
              <a:t> </a:t>
            </a:r>
            <a:r>
              <a:rPr sz="1350" spc="-4" dirty="0"/>
              <a:t>или</a:t>
            </a:r>
            <a:r>
              <a:rPr sz="1350" spc="4" dirty="0"/>
              <a:t> </a:t>
            </a:r>
            <a:r>
              <a:rPr sz="1350" spc="-4" dirty="0"/>
              <a:t>слово- сочетание</a:t>
            </a:r>
            <a:r>
              <a:rPr sz="1350" spc="-4" dirty="0"/>
              <a:t>)</a:t>
            </a:r>
            <a:endParaRPr sz="1350" dirty="0"/>
          </a:p>
        </p:txBody>
      </p:sp>
      <p:sp>
        <p:nvSpPr>
          <p:cNvPr id="20" name="object 20"/>
          <p:cNvSpPr txBox="1">
            <a:spLocks noGrp="1"/>
          </p:cNvSpPr>
          <p:nvPr>
            <p:ph sz="half" idx="3"/>
          </p:nvPr>
        </p:nvSpPr>
        <p:spPr>
          <a:xfrm>
            <a:off x="4961675" y="2492896"/>
            <a:ext cx="3456384" cy="426719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2875">
              <a:spcBef>
                <a:spcPts val="75"/>
              </a:spcBef>
            </a:pPr>
            <a:r>
              <a:rPr spc="-4" dirty="0"/>
              <a:t>Первая</a:t>
            </a:r>
            <a:r>
              <a:rPr spc="-11" dirty="0"/>
              <a:t> </a:t>
            </a:r>
            <a:r>
              <a:rPr dirty="0"/>
              <a:t>часть</a:t>
            </a:r>
            <a:r>
              <a:rPr spc="-8" dirty="0"/>
              <a:t> </a:t>
            </a:r>
            <a:r>
              <a:rPr spc="-11" dirty="0"/>
              <a:t>содержит</a:t>
            </a:r>
            <a:r>
              <a:rPr spc="-8" dirty="0"/>
              <a:t> </a:t>
            </a:r>
            <a:r>
              <a:rPr b="1" spc="-4" dirty="0"/>
              <a:t>21</a:t>
            </a:r>
            <a:r>
              <a:rPr b="1" spc="-11" dirty="0"/>
              <a:t> </a:t>
            </a:r>
            <a:r>
              <a:rPr spc="-4" dirty="0"/>
              <a:t>задания:</a:t>
            </a:r>
          </a:p>
          <a:p>
            <a:pPr marL="9525" marR="556260">
              <a:lnSpc>
                <a:spcPts val="1568"/>
              </a:lnSpc>
              <a:spcBef>
                <a:spcPts val="1054"/>
              </a:spcBef>
              <a:buClr>
                <a:srgbClr val="C00000"/>
              </a:buClr>
              <a:buFont typeface="Calibri"/>
              <a:buAutoNum type="arabicPlain" startAt="5"/>
              <a:tabLst>
                <a:tab pos="175259" algn="l"/>
              </a:tabLst>
            </a:pPr>
            <a:r>
              <a:rPr sz="1350" dirty="0"/>
              <a:t>– с</a:t>
            </a:r>
            <a:r>
              <a:rPr sz="1350" spc="4" dirty="0"/>
              <a:t> </a:t>
            </a:r>
            <a:r>
              <a:rPr sz="1350" spc="-8" dirty="0"/>
              <a:t>ответом</a:t>
            </a:r>
            <a:r>
              <a:rPr sz="1350" spc="-4" dirty="0"/>
              <a:t> </a:t>
            </a:r>
            <a:r>
              <a:rPr sz="1350" dirty="0"/>
              <a:t>в</a:t>
            </a:r>
            <a:r>
              <a:rPr sz="1350" spc="4" dirty="0"/>
              <a:t> </a:t>
            </a:r>
            <a:r>
              <a:rPr sz="1350" spc="-4" dirty="0"/>
              <a:t>виде</a:t>
            </a:r>
            <a:r>
              <a:rPr sz="1350" dirty="0"/>
              <a:t> </a:t>
            </a:r>
            <a:r>
              <a:rPr sz="1350" spc="-11" dirty="0"/>
              <a:t>одной</a:t>
            </a:r>
            <a:r>
              <a:rPr sz="1350" spc="4" dirty="0"/>
              <a:t> </a:t>
            </a:r>
            <a:r>
              <a:rPr sz="1350" dirty="0"/>
              <a:t>цифры, </a:t>
            </a:r>
            <a:r>
              <a:rPr sz="1350" spc="4" dirty="0"/>
              <a:t> </a:t>
            </a:r>
            <a:r>
              <a:rPr sz="1350" spc="-8" dirty="0"/>
              <a:t>соответствующей</a:t>
            </a:r>
            <a:r>
              <a:rPr sz="1350" dirty="0"/>
              <a:t> </a:t>
            </a:r>
            <a:r>
              <a:rPr sz="1350" spc="-4" dirty="0"/>
              <a:t>номеру</a:t>
            </a:r>
            <a:r>
              <a:rPr sz="1350" dirty="0"/>
              <a:t> </a:t>
            </a:r>
            <a:r>
              <a:rPr sz="1350" spc="-4" dirty="0"/>
              <a:t>правильного</a:t>
            </a:r>
            <a:r>
              <a:rPr sz="1350" spc="4" dirty="0"/>
              <a:t> </a:t>
            </a:r>
            <a:r>
              <a:rPr sz="1350" spc="-4" dirty="0"/>
              <a:t>ответа</a:t>
            </a:r>
            <a:r>
              <a:rPr sz="1350" spc="-4" dirty="0"/>
              <a:t>;</a:t>
            </a:r>
            <a:endParaRPr sz="1350" dirty="0"/>
          </a:p>
          <a:p>
            <a:pPr marL="9525" marR="1100138">
              <a:lnSpc>
                <a:spcPts val="1583"/>
              </a:lnSpc>
              <a:spcBef>
                <a:spcPts val="866"/>
              </a:spcBef>
              <a:buClr>
                <a:srgbClr val="C00000"/>
              </a:buClr>
              <a:buFont typeface="Calibri"/>
              <a:buAutoNum type="arabicPlain" startAt="5"/>
              <a:tabLst>
                <a:tab pos="135731" algn="l"/>
              </a:tabLst>
            </a:pPr>
            <a:r>
              <a:rPr sz="1350" dirty="0"/>
              <a:t>– с </a:t>
            </a:r>
            <a:r>
              <a:rPr sz="1350" spc="-8" dirty="0"/>
              <a:t>ответом </a:t>
            </a:r>
            <a:r>
              <a:rPr sz="1350" dirty="0"/>
              <a:t>в </a:t>
            </a:r>
            <a:r>
              <a:rPr sz="1350" spc="-4" dirty="0"/>
              <a:t>виде комбинации </a:t>
            </a:r>
            <a:r>
              <a:rPr sz="1350" dirty="0" err="1"/>
              <a:t>цифр</a:t>
            </a:r>
            <a:r>
              <a:rPr sz="1350" dirty="0"/>
              <a:t> </a:t>
            </a:r>
            <a:r>
              <a:rPr sz="1350" spc="-296" dirty="0"/>
              <a:t> </a:t>
            </a:r>
            <a:r>
              <a:rPr sz="1350" spc="-4" dirty="0" smtClean="0"/>
              <a:t>(</a:t>
            </a:r>
            <a:r>
              <a:rPr sz="1350" spc="-4" dirty="0" err="1" smtClean="0"/>
              <a:t>множественный</a:t>
            </a:r>
            <a:r>
              <a:rPr sz="1350" spc="-4" dirty="0" smtClean="0"/>
              <a:t> </a:t>
            </a:r>
            <a:r>
              <a:rPr sz="1350" dirty="0"/>
              <a:t>выбор</a:t>
            </a:r>
            <a:r>
              <a:rPr sz="1350" spc="4" dirty="0"/>
              <a:t> </a:t>
            </a:r>
            <a:r>
              <a:rPr sz="1350" dirty="0"/>
              <a:t>из</a:t>
            </a:r>
            <a:r>
              <a:rPr sz="1350" spc="-4" dirty="0"/>
              <a:t> списка</a:t>
            </a:r>
            <a:r>
              <a:rPr sz="1350" spc="-4" dirty="0"/>
              <a:t>);</a:t>
            </a:r>
            <a:endParaRPr sz="1350" dirty="0"/>
          </a:p>
          <a:p>
            <a:pPr marL="28099" marR="1081564">
              <a:lnSpc>
                <a:spcPts val="1583"/>
              </a:lnSpc>
              <a:spcBef>
                <a:spcPts val="1050"/>
              </a:spcBef>
            </a:pPr>
            <a:r>
              <a:rPr sz="1350" b="1" dirty="0">
                <a:solidFill>
                  <a:srgbClr val="C00000"/>
                </a:solidFill>
              </a:rPr>
              <a:t>5 </a:t>
            </a:r>
            <a:r>
              <a:rPr sz="1350" dirty="0"/>
              <a:t>– с </a:t>
            </a:r>
            <a:r>
              <a:rPr sz="1350" spc="-8" dirty="0"/>
              <a:t>ответом </a:t>
            </a:r>
            <a:r>
              <a:rPr sz="1350" dirty="0"/>
              <a:t>в </a:t>
            </a:r>
            <a:r>
              <a:rPr sz="1350" spc="-4" dirty="0"/>
              <a:t>виде комбинации </a:t>
            </a:r>
            <a:r>
              <a:rPr sz="1350" dirty="0"/>
              <a:t>цифр </a:t>
            </a:r>
            <a:r>
              <a:rPr sz="1350" spc="-296" dirty="0"/>
              <a:t> </a:t>
            </a:r>
            <a:r>
              <a:rPr sz="1350" spc="-4" dirty="0"/>
              <a:t>(установление</a:t>
            </a:r>
            <a:r>
              <a:rPr sz="1350" spc="4" dirty="0"/>
              <a:t> </a:t>
            </a:r>
            <a:r>
              <a:rPr sz="1350" spc="-4" dirty="0"/>
              <a:t>соответствия</a:t>
            </a:r>
            <a:r>
              <a:rPr sz="1350" spc="-4" dirty="0"/>
              <a:t>);</a:t>
            </a:r>
            <a:endParaRPr sz="1350" dirty="0"/>
          </a:p>
          <a:p>
            <a:pPr marL="9525" marR="3810">
              <a:lnSpc>
                <a:spcPts val="1568"/>
              </a:lnSpc>
              <a:spcBef>
                <a:spcPts val="949"/>
              </a:spcBef>
            </a:pPr>
            <a:r>
              <a:rPr sz="1350" b="1" dirty="0">
                <a:solidFill>
                  <a:srgbClr val="C00000"/>
                </a:solidFill>
              </a:rPr>
              <a:t>3 </a:t>
            </a:r>
            <a:r>
              <a:rPr sz="1350" dirty="0"/>
              <a:t>– с </a:t>
            </a:r>
            <a:r>
              <a:rPr sz="1350" spc="-8" dirty="0"/>
              <a:t>ответом</a:t>
            </a:r>
            <a:r>
              <a:rPr sz="1350" spc="-4" dirty="0"/>
              <a:t> </a:t>
            </a:r>
            <a:r>
              <a:rPr sz="1350" dirty="0"/>
              <a:t>в </a:t>
            </a:r>
            <a:r>
              <a:rPr sz="1350" spc="-4" dirty="0"/>
              <a:t>виде</a:t>
            </a:r>
            <a:r>
              <a:rPr sz="1350" spc="4" dirty="0"/>
              <a:t> </a:t>
            </a:r>
            <a:r>
              <a:rPr sz="1350" spc="-4" dirty="0"/>
              <a:t>комбинации</a:t>
            </a:r>
            <a:r>
              <a:rPr sz="1350" dirty="0"/>
              <a:t> цифр</a:t>
            </a:r>
            <a:r>
              <a:rPr sz="1350" spc="4" dirty="0"/>
              <a:t> </a:t>
            </a:r>
            <a:r>
              <a:rPr sz="1350" spc="-4" dirty="0"/>
              <a:t>(установление </a:t>
            </a:r>
            <a:r>
              <a:rPr sz="1350" spc="-296" dirty="0"/>
              <a:t> </a:t>
            </a:r>
            <a:r>
              <a:rPr sz="1350" spc="-8" dirty="0"/>
              <a:t>последовательности</a:t>
            </a:r>
            <a:r>
              <a:rPr sz="1350" dirty="0"/>
              <a:t> </a:t>
            </a:r>
            <a:r>
              <a:rPr sz="1350" spc="-8" dirty="0"/>
              <a:t>элементов</a:t>
            </a:r>
            <a:r>
              <a:rPr sz="1350" spc="-8" dirty="0"/>
              <a:t>);</a:t>
            </a:r>
            <a:endParaRPr sz="1350" dirty="0"/>
          </a:p>
          <a:p>
            <a:pPr marL="28099">
              <a:lnSpc>
                <a:spcPts val="1601"/>
              </a:lnSpc>
              <a:spcBef>
                <a:spcPts val="1163"/>
              </a:spcBef>
            </a:pPr>
            <a:r>
              <a:rPr sz="1350" dirty="0"/>
              <a:t>1</a:t>
            </a:r>
            <a:r>
              <a:rPr sz="1350" spc="-4" dirty="0"/>
              <a:t> </a:t>
            </a:r>
            <a:r>
              <a:rPr sz="1350" dirty="0"/>
              <a:t>– </a:t>
            </a:r>
            <a:r>
              <a:rPr sz="1350" spc="-8" dirty="0"/>
              <a:t>заполнение</a:t>
            </a:r>
            <a:r>
              <a:rPr sz="1350" spc="4" dirty="0"/>
              <a:t> </a:t>
            </a:r>
            <a:r>
              <a:rPr sz="1350" spc="-4" dirty="0"/>
              <a:t>пропусков</a:t>
            </a:r>
            <a:r>
              <a:rPr sz="1350" dirty="0"/>
              <a:t> в</a:t>
            </a:r>
            <a:r>
              <a:rPr sz="1350" spc="-4" dirty="0"/>
              <a:t> </a:t>
            </a:r>
            <a:r>
              <a:rPr sz="1350" spc="-8" dirty="0"/>
              <a:t>тексте</a:t>
            </a:r>
            <a:r>
              <a:rPr sz="1350" spc="-8" dirty="0"/>
              <a:t>;</a:t>
            </a:r>
            <a:endParaRPr sz="1350" dirty="0"/>
          </a:p>
          <a:p>
            <a:pPr marL="28099">
              <a:lnSpc>
                <a:spcPts val="1601"/>
              </a:lnSpc>
            </a:pPr>
            <a:r>
              <a:rPr sz="1350" dirty="0"/>
              <a:t>1 –</a:t>
            </a:r>
            <a:r>
              <a:rPr sz="1350" spc="4" dirty="0"/>
              <a:t> </a:t>
            </a:r>
            <a:r>
              <a:rPr sz="1350" dirty="0"/>
              <a:t>краткий </a:t>
            </a:r>
            <a:r>
              <a:rPr sz="1350" spc="-4" dirty="0"/>
              <a:t>ответ</a:t>
            </a:r>
            <a:r>
              <a:rPr sz="1350" spc="4" dirty="0"/>
              <a:t> </a:t>
            </a:r>
            <a:r>
              <a:rPr sz="1350" spc="-4" dirty="0"/>
              <a:t>(слово</a:t>
            </a:r>
            <a:r>
              <a:rPr sz="1350" dirty="0"/>
              <a:t> </a:t>
            </a:r>
            <a:r>
              <a:rPr sz="1350" spc="-4" dirty="0"/>
              <a:t>или</a:t>
            </a:r>
            <a:r>
              <a:rPr sz="1350" spc="4" dirty="0"/>
              <a:t> </a:t>
            </a:r>
            <a:r>
              <a:rPr sz="1350" spc="-4" dirty="0"/>
              <a:t>слово- сочетание</a:t>
            </a:r>
            <a:r>
              <a:rPr sz="1350" spc="-4" dirty="0"/>
              <a:t>)</a:t>
            </a:r>
            <a:endParaRPr sz="1350" dirty="0"/>
          </a:p>
        </p:txBody>
      </p:sp>
      <p:sp>
        <p:nvSpPr>
          <p:cNvPr id="17" name="object 17"/>
          <p:cNvSpPr txBox="1"/>
          <p:nvPr/>
        </p:nvSpPr>
        <p:spPr>
          <a:xfrm>
            <a:off x="94030" y="5738241"/>
            <a:ext cx="1790224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750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750" spc="8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50" spc="-11" dirty="0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sz="750" spc="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50" spc="-4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750" spc="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750" spc="4" dirty="0">
                <a:solidFill>
                  <a:srgbClr val="A6A6A6"/>
                </a:solidFill>
                <a:latin typeface="Calibri"/>
                <a:cs typeface="Calibri"/>
              </a:rPr>
              <a:t> 2022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61675" y="1833042"/>
            <a:ext cx="3651409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Структура</a:t>
            </a:r>
            <a:r>
              <a:rPr sz="1500" b="1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части</a:t>
            </a:r>
            <a:r>
              <a:rPr sz="1500" b="1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варианта</a:t>
            </a:r>
            <a:r>
              <a:rPr sz="1500" b="1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КИМ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ОГЭ</a:t>
            </a:r>
            <a:r>
              <a:rPr sz="1500" b="1" spc="-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Calibri"/>
                <a:cs typeface="Calibri"/>
              </a:rPr>
              <a:t>2023</a:t>
            </a:r>
            <a:r>
              <a:rPr sz="1500" b="1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500" b="1" spc="-34" dirty="0">
                <a:solidFill>
                  <a:srgbClr val="002060"/>
                </a:solidFill>
                <a:latin typeface="Calibri"/>
                <a:cs typeface="Calibri"/>
              </a:rPr>
              <a:t>г.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84783" y="2833640"/>
            <a:ext cx="167640" cy="3707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>
              <a:spcBef>
                <a:spcPts val="101"/>
              </a:spcBef>
            </a:pPr>
            <a:r>
              <a:rPr sz="2325" spc="38" dirty="0">
                <a:solidFill>
                  <a:srgbClr val="C00000"/>
                </a:solidFill>
                <a:latin typeface="Symbol"/>
                <a:cs typeface="Symbol"/>
              </a:rPr>
              <a:t></a:t>
            </a:r>
            <a:endParaRPr sz="2325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51859" y="3334851"/>
            <a:ext cx="201930" cy="3476432"/>
          </a:xfrm>
          <a:prstGeom prst="rect">
            <a:avLst/>
          </a:prstGeom>
        </p:spPr>
        <p:txBody>
          <a:bodyPr vert="horz" wrap="square" lIns="0" tIns="211931" rIns="0" bIns="0" rtlCol="0">
            <a:spAutoFit/>
          </a:bodyPr>
          <a:lstStyle/>
          <a:p>
            <a:pPr>
              <a:spcBef>
                <a:spcPts val="1669"/>
              </a:spcBef>
            </a:pPr>
            <a:r>
              <a:rPr sz="2325" spc="38" dirty="0">
                <a:solidFill>
                  <a:srgbClr val="C00000"/>
                </a:solidFill>
                <a:latin typeface="Symbol"/>
                <a:cs typeface="Symbol"/>
              </a:rPr>
              <a:t></a:t>
            </a:r>
            <a:endParaRPr sz="2325" dirty="0">
              <a:latin typeface="Symbol"/>
              <a:cs typeface="Symbol"/>
            </a:endParaRPr>
          </a:p>
          <a:p>
            <a:pPr marL="9049">
              <a:spcBef>
                <a:spcPts val="1605"/>
              </a:spcBef>
            </a:pPr>
            <a:endParaRPr lang="ru-RU" sz="2325" spc="38" dirty="0" smtClean="0">
              <a:solidFill>
                <a:srgbClr val="C00000"/>
              </a:solidFill>
              <a:latin typeface="Symbol"/>
              <a:cs typeface="Symbol"/>
            </a:endParaRPr>
          </a:p>
          <a:p>
            <a:pPr marL="9049">
              <a:spcBef>
                <a:spcPts val="1605"/>
              </a:spcBef>
            </a:pPr>
            <a:r>
              <a:rPr sz="2325" spc="38" dirty="0" smtClean="0">
                <a:solidFill>
                  <a:srgbClr val="C00000"/>
                </a:solidFill>
                <a:latin typeface="Symbol"/>
                <a:cs typeface="Symbol"/>
              </a:rPr>
              <a:t></a:t>
            </a:r>
            <a:endParaRPr sz="2325" dirty="0">
              <a:latin typeface="Symbol"/>
              <a:cs typeface="Symbol"/>
            </a:endParaRPr>
          </a:p>
          <a:p>
            <a:pPr marL="28099">
              <a:spcBef>
                <a:spcPts val="1095"/>
              </a:spcBef>
            </a:pPr>
            <a:r>
              <a:rPr sz="2325" spc="38" dirty="0">
                <a:solidFill>
                  <a:srgbClr val="C00000"/>
                </a:solidFill>
                <a:latin typeface="Symbol"/>
                <a:cs typeface="Symbol"/>
              </a:rPr>
              <a:t></a:t>
            </a:r>
            <a:endParaRPr sz="2325" dirty="0">
              <a:latin typeface="Symbol"/>
              <a:cs typeface="Symbol"/>
            </a:endParaRPr>
          </a:p>
          <a:p>
            <a:pPr marL="33814">
              <a:spcBef>
                <a:spcPts val="2216"/>
              </a:spcBef>
            </a:pPr>
            <a:endParaRPr lang="ru-RU" sz="2325" spc="38" dirty="0" smtClean="0">
              <a:solidFill>
                <a:srgbClr val="C00000"/>
              </a:solidFill>
              <a:latin typeface="Symbol"/>
              <a:cs typeface="Symbol"/>
            </a:endParaRPr>
          </a:p>
          <a:p>
            <a:pPr marL="33814">
              <a:spcBef>
                <a:spcPts val="2216"/>
              </a:spcBef>
            </a:pPr>
            <a:r>
              <a:rPr sz="2325" spc="38" dirty="0" smtClean="0">
                <a:solidFill>
                  <a:srgbClr val="C00000"/>
                </a:solidFill>
                <a:latin typeface="Symbol"/>
                <a:cs typeface="Symbol"/>
              </a:rPr>
              <a:t></a:t>
            </a:r>
            <a:endParaRPr sz="2325" dirty="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24328" y="1193968"/>
            <a:ext cx="1143476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spc="-15" dirty="0">
                <a:solidFill>
                  <a:srgbClr val="C00000"/>
                </a:solidFill>
                <a:latin typeface="Calibri"/>
                <a:cs typeface="Calibri"/>
              </a:rPr>
              <a:t>Усложнение</a:t>
            </a:r>
            <a:r>
              <a:rPr sz="1500" b="1" spc="-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!</a:t>
            </a:r>
            <a:endParaRPr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8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688" y="977292"/>
            <a:ext cx="7926705" cy="467147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b="1" spc="-4" dirty="0"/>
              <a:t>Особенность</a:t>
            </a:r>
            <a:r>
              <a:rPr sz="3300" b="1" spc="-11" dirty="0"/>
              <a:t> </a:t>
            </a:r>
            <a:r>
              <a:rPr sz="3300" b="1" dirty="0"/>
              <a:t>первая</a:t>
            </a:r>
            <a:r>
              <a:rPr sz="3300" b="1" spc="-86" dirty="0"/>
              <a:t> </a:t>
            </a:r>
            <a:r>
              <a:rPr sz="3300" b="1" spc="-4" dirty="0"/>
              <a:t>(она</a:t>
            </a:r>
            <a:r>
              <a:rPr sz="3300" b="1" dirty="0"/>
              <a:t> же</a:t>
            </a:r>
            <a:r>
              <a:rPr sz="3300" b="1" spc="-64" dirty="0"/>
              <a:t> </a:t>
            </a:r>
            <a:r>
              <a:rPr sz="3300" b="1" spc="-4" dirty="0"/>
              <a:t>главная</a:t>
            </a:r>
            <a:r>
              <a:rPr sz="3300" b="1" spc="-4" dirty="0"/>
              <a:t>)</a:t>
            </a:r>
            <a:endParaRPr sz="3300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0" y="971864"/>
            <a:ext cx="0" cy="11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39">
              <a:lnSpc>
                <a:spcPts val="930"/>
              </a:lnSpc>
            </a:pP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6688" y="1651635"/>
            <a:ext cx="8620601" cy="437744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ts val="2033"/>
              </a:lnSpc>
              <a:spcBef>
                <a:spcPts val="71"/>
              </a:spcBef>
            </a:pPr>
            <a:r>
              <a:rPr sz="1988" spc="-4" dirty="0">
                <a:latin typeface="Calibri"/>
                <a:cs typeface="Calibri"/>
              </a:rPr>
              <a:t>С</a:t>
            </a:r>
            <a:r>
              <a:rPr sz="1988" spc="-11" dirty="0">
                <a:latin typeface="Calibri"/>
                <a:cs typeface="Calibri"/>
              </a:rPr>
              <a:t> </a:t>
            </a:r>
            <a:r>
              <a:rPr sz="1988" spc="4" dirty="0">
                <a:latin typeface="Calibri"/>
                <a:cs typeface="Calibri"/>
              </a:rPr>
              <a:t>2022</a:t>
            </a:r>
            <a:r>
              <a:rPr sz="1988" spc="-139" dirty="0">
                <a:latin typeface="Calibri"/>
                <a:cs typeface="Calibri"/>
              </a:rPr>
              <a:t> </a:t>
            </a:r>
            <a:r>
              <a:rPr sz="1988" spc="-38" dirty="0">
                <a:latin typeface="Calibri"/>
                <a:cs typeface="Calibri"/>
              </a:rPr>
              <a:t>года</a:t>
            </a:r>
            <a:r>
              <a:rPr sz="1988" dirty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Единый</a:t>
            </a:r>
            <a:r>
              <a:rPr sz="1988" spc="-143" dirty="0">
                <a:latin typeface="Calibri"/>
                <a:cs typeface="Calibri"/>
              </a:rPr>
              <a:t> </a:t>
            </a:r>
            <a:r>
              <a:rPr sz="1988" spc="-11" dirty="0">
                <a:latin typeface="Calibri"/>
                <a:cs typeface="Calibri"/>
              </a:rPr>
              <a:t>государственный</a:t>
            </a:r>
            <a:r>
              <a:rPr sz="1988" spc="-259" dirty="0">
                <a:latin typeface="Calibri"/>
                <a:cs typeface="Calibri"/>
              </a:rPr>
              <a:t> </a:t>
            </a:r>
            <a:r>
              <a:rPr sz="1988" spc="-11" dirty="0">
                <a:latin typeface="Calibri"/>
                <a:cs typeface="Calibri"/>
              </a:rPr>
              <a:t>экзамен</a:t>
            </a:r>
            <a:r>
              <a:rPr sz="1988" spc="-60" dirty="0">
                <a:latin typeface="Calibri"/>
                <a:cs typeface="Calibri"/>
              </a:rPr>
              <a:t> </a:t>
            </a:r>
            <a:r>
              <a:rPr sz="1988" spc="-19" dirty="0">
                <a:latin typeface="Calibri"/>
                <a:cs typeface="Calibri"/>
              </a:rPr>
              <a:t>проводится</a:t>
            </a:r>
            <a:r>
              <a:rPr sz="1988" spc="-116" dirty="0">
                <a:latin typeface="Calibri"/>
                <a:cs typeface="Calibri"/>
              </a:rPr>
              <a:t> </a:t>
            </a:r>
            <a:r>
              <a:rPr sz="1988" b="1" spc="-8" dirty="0">
                <a:latin typeface="Calibri"/>
                <a:cs typeface="Calibri"/>
              </a:rPr>
              <a:t>на</a:t>
            </a:r>
            <a:r>
              <a:rPr sz="1988" b="1" spc="8" dirty="0">
                <a:latin typeface="Calibri"/>
                <a:cs typeface="Calibri"/>
              </a:rPr>
              <a:t> </a:t>
            </a:r>
            <a:r>
              <a:rPr sz="1988" b="1" spc="-4" dirty="0">
                <a:latin typeface="Calibri"/>
                <a:cs typeface="Calibri"/>
              </a:rPr>
              <a:t>основе</a:t>
            </a:r>
            <a:endParaRPr sz="1988" dirty="0">
              <a:latin typeface="Calibri"/>
              <a:cs typeface="Calibri"/>
            </a:endParaRPr>
          </a:p>
          <a:p>
            <a:pPr marL="9525">
              <a:lnSpc>
                <a:spcPts val="1654"/>
              </a:lnSpc>
            </a:pPr>
            <a:r>
              <a:rPr sz="1988" b="1" spc="-11" dirty="0">
                <a:latin typeface="Calibri"/>
                <a:cs typeface="Calibri"/>
              </a:rPr>
              <a:t>Федерального</a:t>
            </a:r>
            <a:r>
              <a:rPr sz="1988" b="1" spc="-71" dirty="0">
                <a:latin typeface="Calibri"/>
                <a:cs typeface="Calibri"/>
              </a:rPr>
              <a:t> </a:t>
            </a:r>
            <a:r>
              <a:rPr sz="1988" b="1" spc="-23" dirty="0">
                <a:latin typeface="Calibri"/>
                <a:cs typeface="Calibri"/>
              </a:rPr>
              <a:t>государственного</a:t>
            </a:r>
            <a:r>
              <a:rPr sz="1988" b="1" spc="-255" dirty="0">
                <a:latin typeface="Calibri"/>
                <a:cs typeface="Calibri"/>
              </a:rPr>
              <a:t> </a:t>
            </a:r>
            <a:r>
              <a:rPr sz="1988" b="1" spc="-15" dirty="0">
                <a:latin typeface="Calibri"/>
                <a:cs typeface="Calibri"/>
              </a:rPr>
              <a:t>образовательного</a:t>
            </a:r>
            <a:r>
              <a:rPr sz="1988" b="1" spc="-195" dirty="0">
                <a:latin typeface="Calibri"/>
                <a:cs typeface="Calibri"/>
              </a:rPr>
              <a:t> </a:t>
            </a:r>
            <a:r>
              <a:rPr sz="1988" b="1" spc="-8" dirty="0">
                <a:latin typeface="Calibri"/>
                <a:cs typeface="Calibri"/>
              </a:rPr>
              <a:t>стандарта</a:t>
            </a:r>
            <a:r>
              <a:rPr sz="1988" b="1" spc="-105" dirty="0">
                <a:latin typeface="Calibri"/>
                <a:cs typeface="Calibri"/>
              </a:rPr>
              <a:t> </a:t>
            </a:r>
            <a:r>
              <a:rPr sz="1988" b="1" spc="-4" dirty="0">
                <a:latin typeface="Calibri"/>
                <a:cs typeface="Calibri"/>
              </a:rPr>
              <a:t>среднего</a:t>
            </a:r>
            <a:r>
              <a:rPr sz="1988" b="1" spc="-71" dirty="0">
                <a:latin typeface="Calibri"/>
                <a:cs typeface="Calibri"/>
              </a:rPr>
              <a:t> </a:t>
            </a:r>
            <a:r>
              <a:rPr sz="1988" b="1" spc="-15" dirty="0">
                <a:latin typeface="Calibri"/>
                <a:cs typeface="Calibri"/>
              </a:rPr>
              <a:t>общего</a:t>
            </a:r>
            <a:endParaRPr sz="1988" dirty="0">
              <a:latin typeface="Calibri"/>
              <a:cs typeface="Calibri"/>
            </a:endParaRPr>
          </a:p>
          <a:p>
            <a:pPr marL="9525">
              <a:lnSpc>
                <a:spcPts val="1624"/>
              </a:lnSpc>
            </a:pPr>
            <a:r>
              <a:rPr sz="1988" b="1" spc="-8" dirty="0">
                <a:latin typeface="Calibri"/>
                <a:cs typeface="Calibri"/>
              </a:rPr>
              <a:t>образования</a:t>
            </a:r>
            <a:r>
              <a:rPr sz="1988" spc="-8" dirty="0">
                <a:latin typeface="Calibri"/>
                <a:cs typeface="Calibri"/>
              </a:rPr>
              <a:t>.</a:t>
            </a:r>
            <a:endParaRPr sz="1988" dirty="0">
              <a:latin typeface="Calibri"/>
              <a:cs typeface="Calibri"/>
            </a:endParaRPr>
          </a:p>
          <a:p>
            <a:pPr marL="9525">
              <a:lnSpc>
                <a:spcPts val="1654"/>
              </a:lnSpc>
            </a:pPr>
            <a:r>
              <a:rPr sz="1988" spc="-4" dirty="0">
                <a:latin typeface="Calibri"/>
                <a:cs typeface="Calibri"/>
              </a:rPr>
              <a:t>Во</a:t>
            </a:r>
            <a:r>
              <a:rPr sz="1988" spc="-53" dirty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всех</a:t>
            </a:r>
            <a:r>
              <a:rPr sz="1988" spc="-45" dirty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учебных</a:t>
            </a:r>
            <a:r>
              <a:rPr sz="1988" spc="-90" dirty="0">
                <a:latin typeface="Calibri"/>
                <a:cs typeface="Calibri"/>
              </a:rPr>
              <a:t> </a:t>
            </a:r>
            <a:r>
              <a:rPr sz="1988" spc="-19" dirty="0">
                <a:latin typeface="Calibri"/>
                <a:cs typeface="Calibri"/>
              </a:rPr>
              <a:t>предметах</a:t>
            </a:r>
            <a:r>
              <a:rPr sz="1988" spc="-109" dirty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изменяется</a:t>
            </a:r>
            <a:r>
              <a:rPr sz="1988" spc="-188" dirty="0">
                <a:latin typeface="Calibri"/>
                <a:cs typeface="Calibri"/>
              </a:rPr>
              <a:t> </a:t>
            </a:r>
            <a:r>
              <a:rPr sz="1988" spc="-11" dirty="0">
                <a:latin typeface="Calibri"/>
                <a:cs typeface="Calibri"/>
              </a:rPr>
              <a:t>структура</a:t>
            </a:r>
            <a:r>
              <a:rPr sz="1988" spc="-135" dirty="0">
                <a:latin typeface="Calibri"/>
                <a:cs typeface="Calibri"/>
              </a:rPr>
              <a:t> </a:t>
            </a:r>
            <a:r>
              <a:rPr sz="1988" spc="-15" dirty="0">
                <a:latin typeface="Calibri"/>
                <a:cs typeface="Calibri"/>
              </a:rPr>
              <a:t>контрольно-измерительных</a:t>
            </a:r>
            <a:endParaRPr sz="1988" dirty="0">
              <a:latin typeface="Calibri"/>
              <a:cs typeface="Calibri"/>
            </a:endParaRPr>
          </a:p>
          <a:p>
            <a:pPr marL="9525">
              <a:lnSpc>
                <a:spcPts val="1654"/>
              </a:lnSpc>
            </a:pPr>
            <a:r>
              <a:rPr sz="1988" spc="-11" dirty="0">
                <a:latin typeface="Calibri"/>
                <a:cs typeface="Calibri"/>
              </a:rPr>
              <a:t>материалов,</a:t>
            </a:r>
            <a:r>
              <a:rPr sz="1988" spc="-165" dirty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появляются</a:t>
            </a:r>
            <a:r>
              <a:rPr sz="1988" spc="-188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новые</a:t>
            </a:r>
            <a:r>
              <a:rPr sz="1988" spc="-120" dirty="0">
                <a:latin typeface="Calibri"/>
                <a:cs typeface="Calibri"/>
              </a:rPr>
              <a:t> </a:t>
            </a:r>
            <a:r>
              <a:rPr sz="1988" spc="-41" dirty="0">
                <a:latin typeface="Calibri"/>
                <a:cs typeface="Calibri"/>
              </a:rPr>
              <a:t>модели</a:t>
            </a:r>
            <a:r>
              <a:rPr sz="1988" spc="45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заданий</a:t>
            </a:r>
            <a:r>
              <a:rPr sz="1988" spc="-139" dirty="0">
                <a:latin typeface="Calibri"/>
                <a:cs typeface="Calibri"/>
              </a:rPr>
              <a:t> </a:t>
            </a:r>
            <a:r>
              <a:rPr sz="1988" spc="4" dirty="0">
                <a:latin typeface="Calibri"/>
                <a:cs typeface="Calibri"/>
              </a:rPr>
              <a:t>на</a:t>
            </a:r>
            <a:r>
              <a:rPr sz="1988" spc="-8" dirty="0">
                <a:latin typeface="Calibri"/>
                <a:cs typeface="Calibri"/>
              </a:rPr>
              <a:t> </a:t>
            </a:r>
            <a:r>
              <a:rPr sz="1988" b="1" spc="-8" dirty="0">
                <a:latin typeface="Calibri"/>
                <a:cs typeface="Calibri"/>
              </a:rPr>
              <a:t>применение</a:t>
            </a:r>
            <a:r>
              <a:rPr sz="1988" b="1" spc="-64" dirty="0">
                <a:latin typeface="Calibri"/>
                <a:cs typeface="Calibri"/>
              </a:rPr>
              <a:t> </a:t>
            </a:r>
            <a:r>
              <a:rPr sz="1988" b="1" spc="-23" dirty="0">
                <a:latin typeface="Calibri"/>
                <a:cs typeface="Calibri"/>
              </a:rPr>
              <a:t>предметных</a:t>
            </a:r>
            <a:endParaRPr sz="1988" dirty="0">
              <a:latin typeface="Calibri"/>
              <a:cs typeface="Calibri"/>
            </a:endParaRPr>
          </a:p>
          <a:p>
            <a:pPr marL="9525">
              <a:lnSpc>
                <a:spcPts val="1624"/>
              </a:lnSpc>
            </a:pPr>
            <a:r>
              <a:rPr sz="1988" b="1" spc="-15" dirty="0">
                <a:latin typeface="Calibri"/>
                <a:cs typeface="Calibri"/>
              </a:rPr>
              <a:t>знаний</a:t>
            </a:r>
            <a:r>
              <a:rPr sz="1988" spc="-15" dirty="0">
                <a:latin typeface="Calibri"/>
                <a:cs typeface="Calibri"/>
              </a:rPr>
              <a:t>.</a:t>
            </a:r>
            <a:endParaRPr sz="1988" dirty="0">
              <a:latin typeface="Calibri"/>
              <a:cs typeface="Calibri"/>
            </a:endParaRPr>
          </a:p>
          <a:p>
            <a:pPr marL="9525">
              <a:lnSpc>
                <a:spcPts val="1654"/>
              </a:lnSpc>
            </a:pPr>
            <a:r>
              <a:rPr sz="1988" b="1" i="1" spc="-11" dirty="0">
                <a:latin typeface="Calibri"/>
                <a:cs typeface="Calibri"/>
              </a:rPr>
              <a:t>С</a:t>
            </a:r>
            <a:r>
              <a:rPr sz="1988" b="1" i="1" spc="-30" dirty="0">
                <a:latin typeface="Calibri"/>
                <a:cs typeface="Calibri"/>
              </a:rPr>
              <a:t>о</a:t>
            </a:r>
            <a:r>
              <a:rPr sz="1988" b="1" i="1" spc="-8" dirty="0">
                <a:latin typeface="Calibri"/>
                <a:cs typeface="Calibri"/>
              </a:rPr>
              <a:t>г</a:t>
            </a:r>
            <a:r>
              <a:rPr sz="1988" b="1" i="1" spc="-23" dirty="0">
                <a:latin typeface="Calibri"/>
                <a:cs typeface="Calibri"/>
              </a:rPr>
              <a:t>л</a:t>
            </a:r>
            <a:r>
              <a:rPr sz="1988" b="1" i="1" spc="-30" dirty="0">
                <a:latin typeface="Calibri"/>
                <a:cs typeface="Calibri"/>
              </a:rPr>
              <a:t>а</a:t>
            </a:r>
            <a:r>
              <a:rPr sz="1988" b="1" i="1" spc="19" dirty="0">
                <a:latin typeface="Calibri"/>
                <a:cs typeface="Calibri"/>
              </a:rPr>
              <a:t>с</a:t>
            </a:r>
            <a:r>
              <a:rPr sz="1988" b="1" i="1" dirty="0">
                <a:latin typeface="Calibri"/>
                <a:cs typeface="Calibri"/>
              </a:rPr>
              <a:t>н</a:t>
            </a:r>
            <a:r>
              <a:rPr sz="1988" b="1" i="1" spc="-4" dirty="0">
                <a:latin typeface="Calibri"/>
                <a:cs typeface="Calibri"/>
              </a:rPr>
              <a:t>о</a:t>
            </a:r>
            <a:r>
              <a:rPr sz="1988" b="1" i="1" spc="-116" dirty="0">
                <a:latin typeface="Calibri"/>
                <a:cs typeface="Calibri"/>
              </a:rPr>
              <a:t> </a:t>
            </a:r>
            <a:r>
              <a:rPr sz="1988" b="1" i="1" spc="-8" dirty="0">
                <a:latin typeface="Calibri"/>
                <a:cs typeface="Calibri"/>
              </a:rPr>
              <a:t>Ф</a:t>
            </a:r>
            <a:r>
              <a:rPr sz="1988" b="1" i="1" spc="-75" dirty="0">
                <a:latin typeface="Calibri"/>
                <a:cs typeface="Calibri"/>
              </a:rPr>
              <a:t>Г</a:t>
            </a:r>
            <a:r>
              <a:rPr sz="1988" b="1" i="1" spc="-8" dirty="0">
                <a:latin typeface="Calibri"/>
                <a:cs typeface="Calibri"/>
              </a:rPr>
              <a:t>О</a:t>
            </a:r>
            <a:r>
              <a:rPr sz="1988" b="1" i="1" spc="-4" dirty="0">
                <a:latin typeface="Calibri"/>
                <a:cs typeface="Calibri"/>
              </a:rPr>
              <a:t>С</a:t>
            </a:r>
            <a:r>
              <a:rPr sz="1988" b="1" i="1" spc="-45" dirty="0">
                <a:latin typeface="Calibri"/>
                <a:cs typeface="Calibri"/>
              </a:rPr>
              <a:t> </a:t>
            </a:r>
            <a:r>
              <a:rPr sz="1988" b="1" i="1" spc="-11" dirty="0">
                <a:latin typeface="Calibri"/>
                <a:cs typeface="Calibri"/>
              </a:rPr>
              <a:t>С</a:t>
            </a:r>
            <a:r>
              <a:rPr sz="1988" b="1" i="1" spc="-8" dirty="0">
                <a:latin typeface="Calibri"/>
                <a:cs typeface="Calibri"/>
              </a:rPr>
              <a:t>О</a:t>
            </a:r>
            <a:r>
              <a:rPr sz="1988" b="1" i="1" spc="-4" dirty="0">
                <a:latin typeface="Calibri"/>
                <a:cs typeface="Calibri"/>
              </a:rPr>
              <a:t>О</a:t>
            </a:r>
            <a:r>
              <a:rPr sz="1988" b="1" i="1" spc="-26" dirty="0">
                <a:latin typeface="Calibri"/>
                <a:cs typeface="Calibri"/>
              </a:rPr>
              <a:t> </a:t>
            </a:r>
            <a:r>
              <a:rPr sz="1988" spc="8" dirty="0">
                <a:latin typeface="Calibri"/>
                <a:cs typeface="Calibri"/>
              </a:rPr>
              <a:t>т</a:t>
            </a:r>
            <a:r>
              <a:rPr sz="1988" spc="-23" dirty="0">
                <a:latin typeface="Calibri"/>
                <a:cs typeface="Calibri"/>
              </a:rPr>
              <a:t>р</a:t>
            </a:r>
            <a:r>
              <a:rPr sz="1988" spc="-30" dirty="0">
                <a:latin typeface="Calibri"/>
                <a:cs typeface="Calibri"/>
              </a:rPr>
              <a:t>е</a:t>
            </a:r>
            <a:r>
              <a:rPr sz="1988" spc="19" dirty="0">
                <a:latin typeface="Calibri"/>
                <a:cs typeface="Calibri"/>
              </a:rPr>
              <a:t>б</a:t>
            </a:r>
            <a:r>
              <a:rPr sz="1988" spc="-26" dirty="0">
                <a:latin typeface="Calibri"/>
                <a:cs typeface="Calibri"/>
              </a:rPr>
              <a:t>о</a:t>
            </a:r>
            <a:r>
              <a:rPr sz="1988" spc="4" dirty="0">
                <a:latin typeface="Calibri"/>
                <a:cs typeface="Calibri"/>
              </a:rPr>
              <a:t>ва</a:t>
            </a:r>
            <a:r>
              <a:rPr sz="1988" spc="15" dirty="0">
                <a:latin typeface="Calibri"/>
                <a:cs typeface="Calibri"/>
              </a:rPr>
              <a:t>н</a:t>
            </a:r>
            <a:r>
              <a:rPr sz="1988" spc="4" dirty="0">
                <a:latin typeface="Calibri"/>
                <a:cs typeface="Calibri"/>
              </a:rPr>
              <a:t>и</a:t>
            </a:r>
            <a:r>
              <a:rPr sz="1988" spc="-4" dirty="0">
                <a:latin typeface="Calibri"/>
                <a:cs typeface="Calibri"/>
              </a:rPr>
              <a:t>я</a:t>
            </a:r>
            <a:r>
              <a:rPr sz="1988" spc="-191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к</a:t>
            </a:r>
            <a:r>
              <a:rPr sz="1988" spc="15" dirty="0">
                <a:latin typeface="Calibri"/>
                <a:cs typeface="Calibri"/>
              </a:rPr>
              <a:t> </a:t>
            </a:r>
            <a:r>
              <a:rPr sz="1988" spc="-15" dirty="0">
                <a:latin typeface="Calibri"/>
                <a:cs typeface="Calibri"/>
              </a:rPr>
              <a:t>п</a:t>
            </a:r>
            <a:r>
              <a:rPr sz="1988" spc="-23" dirty="0">
                <a:latin typeface="Calibri"/>
                <a:cs typeface="Calibri"/>
              </a:rPr>
              <a:t>р</a:t>
            </a:r>
            <a:r>
              <a:rPr sz="1988" spc="-30" dirty="0">
                <a:latin typeface="Calibri"/>
                <a:cs typeface="Calibri"/>
              </a:rPr>
              <a:t>ед</a:t>
            </a:r>
            <a:r>
              <a:rPr sz="1988" spc="-26" dirty="0">
                <a:latin typeface="Calibri"/>
                <a:cs typeface="Calibri"/>
              </a:rPr>
              <a:t>м</a:t>
            </a:r>
            <a:r>
              <a:rPr sz="1988" spc="-30" dirty="0">
                <a:latin typeface="Calibri"/>
                <a:cs typeface="Calibri"/>
              </a:rPr>
              <a:t>е</a:t>
            </a:r>
            <a:r>
              <a:rPr sz="1988" spc="8" dirty="0">
                <a:latin typeface="Calibri"/>
                <a:cs typeface="Calibri"/>
              </a:rPr>
              <a:t>т</a:t>
            </a:r>
            <a:r>
              <a:rPr sz="1988" spc="15" dirty="0">
                <a:latin typeface="Calibri"/>
                <a:cs typeface="Calibri"/>
              </a:rPr>
              <a:t>н</a:t>
            </a:r>
            <a:r>
              <a:rPr sz="1988" spc="-4" dirty="0">
                <a:latin typeface="Calibri"/>
                <a:cs typeface="Calibri"/>
              </a:rPr>
              <a:t>ым</a:t>
            </a:r>
            <a:r>
              <a:rPr sz="1988" spc="-165" dirty="0">
                <a:latin typeface="Calibri"/>
                <a:cs typeface="Calibri"/>
              </a:rPr>
              <a:t> </a:t>
            </a:r>
            <a:r>
              <a:rPr sz="1988" spc="-23" dirty="0">
                <a:latin typeface="Calibri"/>
                <a:cs typeface="Calibri"/>
              </a:rPr>
              <a:t>р</a:t>
            </a:r>
            <a:r>
              <a:rPr sz="1988" spc="-30" dirty="0">
                <a:latin typeface="Calibri"/>
                <a:cs typeface="Calibri"/>
              </a:rPr>
              <a:t>е</a:t>
            </a:r>
            <a:r>
              <a:rPr sz="1988" spc="-4" dirty="0">
                <a:latin typeface="Calibri"/>
                <a:cs typeface="Calibri"/>
              </a:rPr>
              <a:t>з</a:t>
            </a:r>
            <a:r>
              <a:rPr sz="1988" spc="-56" dirty="0">
                <a:latin typeface="Calibri"/>
                <a:cs typeface="Calibri"/>
              </a:rPr>
              <a:t>у</a:t>
            </a:r>
            <a:r>
              <a:rPr sz="1988" spc="4" dirty="0">
                <a:latin typeface="Calibri"/>
                <a:cs typeface="Calibri"/>
              </a:rPr>
              <a:t>л</a:t>
            </a:r>
            <a:r>
              <a:rPr sz="1988" spc="-34" dirty="0">
                <a:latin typeface="Calibri"/>
                <a:cs typeface="Calibri"/>
              </a:rPr>
              <a:t>ь</a:t>
            </a:r>
            <a:r>
              <a:rPr sz="1988" spc="8" dirty="0">
                <a:latin typeface="Calibri"/>
                <a:cs typeface="Calibri"/>
              </a:rPr>
              <a:t>т</a:t>
            </a:r>
            <a:r>
              <a:rPr sz="1988" spc="4" dirty="0">
                <a:latin typeface="Calibri"/>
                <a:cs typeface="Calibri"/>
              </a:rPr>
              <a:t>а</a:t>
            </a:r>
            <a:r>
              <a:rPr sz="1988" spc="8" dirty="0">
                <a:latin typeface="Calibri"/>
                <a:cs typeface="Calibri"/>
              </a:rPr>
              <a:t>т</a:t>
            </a:r>
            <a:r>
              <a:rPr sz="1988" spc="4" dirty="0">
                <a:latin typeface="Calibri"/>
                <a:cs typeface="Calibri"/>
              </a:rPr>
              <a:t>а</a:t>
            </a:r>
            <a:r>
              <a:rPr sz="1988" spc="-26" dirty="0">
                <a:latin typeface="Calibri"/>
                <a:cs typeface="Calibri"/>
              </a:rPr>
              <a:t>м</a:t>
            </a:r>
            <a:r>
              <a:rPr sz="1988" spc="-4" dirty="0">
                <a:latin typeface="Calibri"/>
                <a:cs typeface="Calibri"/>
              </a:rPr>
              <a:t>:</a:t>
            </a:r>
            <a:endParaRPr sz="1988" dirty="0">
              <a:latin typeface="Calibri"/>
              <a:cs typeface="Calibri"/>
            </a:endParaRPr>
          </a:p>
          <a:p>
            <a:pPr marL="268129" indent="-259080">
              <a:lnSpc>
                <a:spcPts val="1654"/>
              </a:lnSpc>
              <a:buAutoNum type="arabicParenR"/>
              <a:tabLst>
                <a:tab pos="268605" algn="l"/>
              </a:tabLst>
            </a:pPr>
            <a:r>
              <a:rPr sz="1988" spc="-11" dirty="0">
                <a:latin typeface="Calibri"/>
                <a:cs typeface="Calibri"/>
              </a:rPr>
              <a:t>освоенные</a:t>
            </a:r>
            <a:r>
              <a:rPr sz="1988" spc="-153" dirty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обучающимися</a:t>
            </a:r>
            <a:r>
              <a:rPr sz="1988" spc="-64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в</a:t>
            </a:r>
            <a:r>
              <a:rPr sz="1988" spc="-135" dirty="0">
                <a:latin typeface="Calibri"/>
                <a:cs typeface="Calibri"/>
              </a:rPr>
              <a:t> </a:t>
            </a:r>
            <a:r>
              <a:rPr sz="1988" spc="-53" dirty="0">
                <a:latin typeface="Calibri"/>
                <a:cs typeface="Calibri"/>
              </a:rPr>
              <a:t>ходе</a:t>
            </a:r>
            <a:r>
              <a:rPr sz="1988" spc="8" dirty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изучения</a:t>
            </a:r>
            <a:r>
              <a:rPr sz="1988" spc="-127" dirty="0">
                <a:latin typeface="Calibri"/>
                <a:cs typeface="Calibri"/>
              </a:rPr>
              <a:t> </a:t>
            </a:r>
            <a:r>
              <a:rPr sz="1988" spc="-15" dirty="0">
                <a:latin typeface="Calibri"/>
                <a:cs typeface="Calibri"/>
              </a:rPr>
              <a:t>учебного</a:t>
            </a:r>
            <a:r>
              <a:rPr sz="1988" spc="-113" dirty="0">
                <a:latin typeface="Calibri"/>
                <a:cs typeface="Calibri"/>
              </a:rPr>
              <a:t> </a:t>
            </a:r>
            <a:r>
              <a:rPr sz="1988" spc="-23" dirty="0">
                <a:latin typeface="Calibri"/>
                <a:cs typeface="Calibri"/>
              </a:rPr>
              <a:t>предмета</a:t>
            </a:r>
            <a:r>
              <a:rPr sz="1988" spc="8" dirty="0">
                <a:latin typeface="Calibri"/>
                <a:cs typeface="Calibri"/>
              </a:rPr>
              <a:t> </a:t>
            </a:r>
            <a:r>
              <a:rPr sz="1988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умения</a:t>
            </a:r>
            <a:r>
              <a:rPr sz="1988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endParaRPr sz="1988" dirty="0">
              <a:latin typeface="Calibri"/>
              <a:cs typeface="Calibri"/>
            </a:endParaRPr>
          </a:p>
          <a:p>
            <a:pPr marL="9525">
              <a:lnSpc>
                <a:spcPts val="1624"/>
              </a:lnSpc>
            </a:pP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1988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1988" u="heavy" spc="-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</a:t>
            </a:r>
            <a:r>
              <a:rPr sz="1988" u="heavy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988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</a:t>
            </a:r>
            <a:r>
              <a:rPr sz="198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988" u="heavy" spc="-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че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1988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198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988" u="heavy" spc="-1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198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</a:t>
            </a:r>
            <a:r>
              <a:rPr sz="1988" u="heavy" spc="-7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1988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1988" u="heavy" spc="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нн</a:t>
            </a:r>
            <a:r>
              <a:rPr sz="1988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й</a:t>
            </a:r>
            <a:r>
              <a:rPr sz="1988" u="heavy" spc="-8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1988" u="heavy" spc="-2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1988" u="heavy" spc="-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988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дм</a:t>
            </a:r>
            <a:r>
              <a:rPr sz="1988" u="heavy" spc="-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988" u="heavy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1988" u="heavy" spc="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988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й</a:t>
            </a:r>
            <a:r>
              <a:rPr sz="1988" u="heavy" spc="-14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988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</a:t>
            </a:r>
            <a:r>
              <a:rPr sz="198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1988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1988" u="heavy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1988" u="heavy" spc="6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988" spc="-4" dirty="0">
                <a:latin typeface="Calibri"/>
                <a:cs typeface="Calibri"/>
              </a:rPr>
              <a:t>,</a:t>
            </a:r>
            <a:endParaRPr sz="1988" dirty="0">
              <a:latin typeface="Calibri"/>
              <a:cs typeface="Calibri"/>
            </a:endParaRPr>
          </a:p>
          <a:p>
            <a:pPr marL="268605" indent="-259556">
              <a:lnSpc>
                <a:spcPts val="1624"/>
              </a:lnSpc>
              <a:buAutoNum type="arabicParenR" startAt="2"/>
              <a:tabLst>
                <a:tab pos="269081" algn="l"/>
              </a:tabLst>
            </a:pPr>
            <a:r>
              <a:rPr sz="1988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виды</a:t>
            </a:r>
            <a:r>
              <a:rPr sz="1988" u="heavy" spc="-8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деятельности</a:t>
            </a:r>
            <a:r>
              <a:rPr sz="1988" u="heavy" spc="-20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</a:t>
            </a:r>
            <a:r>
              <a:rPr sz="1988" u="heavy" spc="-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получению</a:t>
            </a:r>
            <a:r>
              <a:rPr sz="1988" u="heavy" spc="-7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нового</a:t>
            </a:r>
            <a:r>
              <a:rPr sz="1988" u="heavy" spc="-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знания</a:t>
            </a:r>
            <a:r>
              <a:rPr sz="1988" spc="-131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в</a:t>
            </a:r>
            <a:r>
              <a:rPr sz="1988" spc="-19" dirty="0">
                <a:latin typeface="Calibri"/>
                <a:cs typeface="Calibri"/>
              </a:rPr>
              <a:t> </a:t>
            </a:r>
            <a:r>
              <a:rPr sz="1988" spc="-15" dirty="0">
                <a:latin typeface="Calibri"/>
                <a:cs typeface="Calibri"/>
              </a:rPr>
              <a:t>рамках</a:t>
            </a:r>
            <a:r>
              <a:rPr sz="1988" spc="-105" dirty="0">
                <a:latin typeface="Calibri"/>
                <a:cs typeface="Calibri"/>
              </a:rPr>
              <a:t> </a:t>
            </a:r>
            <a:r>
              <a:rPr sz="1988" spc="-15" dirty="0">
                <a:latin typeface="Calibri"/>
                <a:cs typeface="Calibri"/>
              </a:rPr>
              <a:t>учебного</a:t>
            </a:r>
            <a:r>
              <a:rPr sz="1988" spc="-53" dirty="0">
                <a:latin typeface="Calibri"/>
                <a:cs typeface="Calibri"/>
              </a:rPr>
              <a:t> </a:t>
            </a:r>
            <a:r>
              <a:rPr sz="1988" spc="-15" dirty="0">
                <a:latin typeface="Calibri"/>
                <a:cs typeface="Calibri"/>
              </a:rPr>
              <a:t>предмета</a:t>
            </a:r>
            <a:r>
              <a:rPr sz="1988" spc="-15" dirty="0">
                <a:latin typeface="Calibri"/>
                <a:cs typeface="Calibri"/>
              </a:rPr>
              <a:t>,</a:t>
            </a:r>
            <a:endParaRPr sz="1988" dirty="0">
              <a:latin typeface="Calibri"/>
              <a:cs typeface="Calibri"/>
            </a:endParaRPr>
          </a:p>
          <a:p>
            <a:pPr marL="268605" indent="-259556">
              <a:lnSpc>
                <a:spcPts val="1654"/>
              </a:lnSpc>
              <a:buAutoNum type="arabicParenR" startAt="2"/>
              <a:tabLst>
                <a:tab pos="269081" algn="l"/>
              </a:tabLst>
            </a:pPr>
            <a:r>
              <a:rPr sz="1988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виды</a:t>
            </a:r>
            <a:r>
              <a:rPr sz="1988" u="heavy" spc="-9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деятельности</a:t>
            </a:r>
            <a:r>
              <a:rPr sz="1988" u="heavy" spc="-20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</a:t>
            </a:r>
            <a:r>
              <a:rPr sz="1988" u="heavy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преобразованию</a:t>
            </a:r>
            <a:r>
              <a:rPr sz="1988" u="heavy" spc="-20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988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применению</a:t>
            </a:r>
            <a:r>
              <a:rPr sz="1988" spc="-94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в</a:t>
            </a:r>
            <a:r>
              <a:rPr sz="1988" spc="-19" dirty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учебных,</a:t>
            </a:r>
            <a:r>
              <a:rPr sz="1988" spc="-109" dirty="0">
                <a:latin typeface="Calibri"/>
                <a:cs typeface="Calibri"/>
              </a:rPr>
              <a:t> </a:t>
            </a:r>
            <a:r>
              <a:rPr sz="1988" spc="-11" dirty="0">
                <a:latin typeface="Calibri"/>
                <a:cs typeface="Calibri"/>
              </a:rPr>
              <a:t>учебно</a:t>
            </a:r>
            <a:r>
              <a:rPr sz="1988" spc="-11" dirty="0">
                <a:latin typeface="Calibri"/>
                <a:cs typeface="Calibri"/>
              </a:rPr>
              <a:t>-</a:t>
            </a:r>
            <a:endParaRPr sz="1988" dirty="0">
              <a:latin typeface="Calibri"/>
              <a:cs typeface="Calibri"/>
            </a:endParaRPr>
          </a:p>
          <a:p>
            <a:pPr marL="9525">
              <a:lnSpc>
                <a:spcPts val="1654"/>
              </a:lnSpc>
            </a:pPr>
            <a:r>
              <a:rPr sz="1988" spc="-15" dirty="0">
                <a:latin typeface="Calibri"/>
                <a:cs typeface="Calibri"/>
              </a:rPr>
              <a:t>проектных</a:t>
            </a:r>
            <a:r>
              <a:rPr sz="1988" spc="-101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и</a:t>
            </a:r>
            <a:r>
              <a:rPr sz="1988" spc="-11" dirty="0">
                <a:latin typeface="Calibri"/>
                <a:cs typeface="Calibri"/>
              </a:rPr>
              <a:t> социально-проектных</a:t>
            </a:r>
            <a:r>
              <a:rPr sz="1988" spc="-158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ситуациях</a:t>
            </a:r>
            <a:r>
              <a:rPr sz="1988" spc="-150" dirty="0">
                <a:latin typeface="Calibri"/>
                <a:cs typeface="Calibri"/>
              </a:rPr>
              <a:t> </a:t>
            </a:r>
            <a:r>
              <a:rPr sz="1988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полученного</a:t>
            </a:r>
            <a:r>
              <a:rPr sz="1988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нового</a:t>
            </a:r>
            <a:r>
              <a:rPr sz="1988" u="heavy" spc="-4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знания</a:t>
            </a:r>
            <a:r>
              <a:rPr sz="1988" spc="-150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в</a:t>
            </a:r>
            <a:endParaRPr sz="1988" dirty="0">
              <a:latin typeface="Calibri"/>
              <a:cs typeface="Calibri"/>
            </a:endParaRPr>
          </a:p>
          <a:p>
            <a:pPr marL="9525">
              <a:lnSpc>
                <a:spcPts val="1624"/>
              </a:lnSpc>
            </a:pPr>
            <a:r>
              <a:rPr sz="1988" spc="-26" dirty="0">
                <a:latin typeface="Calibri"/>
                <a:cs typeface="Calibri"/>
              </a:rPr>
              <a:t>р</a:t>
            </a:r>
            <a:r>
              <a:rPr sz="1988" spc="4" dirty="0">
                <a:latin typeface="Calibri"/>
                <a:cs typeface="Calibri"/>
              </a:rPr>
              <a:t>а</a:t>
            </a:r>
            <a:r>
              <a:rPr sz="1988" spc="-26" dirty="0">
                <a:latin typeface="Calibri"/>
                <a:cs typeface="Calibri"/>
              </a:rPr>
              <a:t>мк</a:t>
            </a:r>
            <a:r>
              <a:rPr sz="1988" spc="4" dirty="0">
                <a:latin typeface="Calibri"/>
                <a:cs typeface="Calibri"/>
              </a:rPr>
              <a:t>а</a:t>
            </a:r>
            <a:r>
              <a:rPr sz="1988" spc="-4" dirty="0">
                <a:latin typeface="Calibri"/>
                <a:cs typeface="Calibri"/>
              </a:rPr>
              <a:t>х</a:t>
            </a:r>
            <a:r>
              <a:rPr sz="1988" spc="-109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у</a:t>
            </a:r>
            <a:r>
              <a:rPr sz="1988" spc="-34" dirty="0">
                <a:latin typeface="Calibri"/>
                <a:cs typeface="Calibri"/>
              </a:rPr>
              <a:t>че</a:t>
            </a:r>
            <a:r>
              <a:rPr sz="1988" spc="15" dirty="0">
                <a:latin typeface="Calibri"/>
                <a:cs typeface="Calibri"/>
              </a:rPr>
              <a:t>б</a:t>
            </a:r>
            <a:r>
              <a:rPr sz="1988" spc="11" dirty="0">
                <a:latin typeface="Calibri"/>
                <a:cs typeface="Calibri"/>
              </a:rPr>
              <a:t>н</a:t>
            </a:r>
            <a:r>
              <a:rPr sz="1988" spc="-30" dirty="0">
                <a:latin typeface="Calibri"/>
                <a:cs typeface="Calibri"/>
              </a:rPr>
              <a:t>ог</a:t>
            </a:r>
            <a:r>
              <a:rPr sz="1988" spc="-4" dirty="0">
                <a:latin typeface="Calibri"/>
                <a:cs typeface="Calibri"/>
              </a:rPr>
              <a:t>о</a:t>
            </a:r>
            <a:r>
              <a:rPr sz="1988" spc="-56" dirty="0">
                <a:latin typeface="Calibri"/>
                <a:cs typeface="Calibri"/>
              </a:rPr>
              <a:t> </a:t>
            </a:r>
            <a:r>
              <a:rPr sz="1988" spc="-15" dirty="0">
                <a:latin typeface="Calibri"/>
                <a:cs typeface="Calibri"/>
              </a:rPr>
              <a:t>п</a:t>
            </a:r>
            <a:r>
              <a:rPr sz="1988" spc="-26" dirty="0">
                <a:latin typeface="Calibri"/>
                <a:cs typeface="Calibri"/>
              </a:rPr>
              <a:t>р</a:t>
            </a:r>
            <a:r>
              <a:rPr sz="1988" spc="-34" dirty="0">
                <a:latin typeface="Calibri"/>
                <a:cs typeface="Calibri"/>
              </a:rPr>
              <a:t>е</a:t>
            </a:r>
            <a:r>
              <a:rPr sz="1988" spc="-30" dirty="0">
                <a:latin typeface="Calibri"/>
                <a:cs typeface="Calibri"/>
              </a:rPr>
              <a:t>дм</a:t>
            </a:r>
            <a:r>
              <a:rPr sz="1988" spc="-34" dirty="0">
                <a:latin typeface="Calibri"/>
                <a:cs typeface="Calibri"/>
              </a:rPr>
              <a:t>е</a:t>
            </a:r>
            <a:r>
              <a:rPr sz="1988" spc="8" dirty="0">
                <a:latin typeface="Calibri"/>
                <a:cs typeface="Calibri"/>
              </a:rPr>
              <a:t>т</a:t>
            </a:r>
            <a:r>
              <a:rPr sz="1988" spc="4" dirty="0">
                <a:latin typeface="Calibri"/>
                <a:cs typeface="Calibri"/>
              </a:rPr>
              <a:t>а</a:t>
            </a:r>
            <a:r>
              <a:rPr sz="1988" spc="-4" dirty="0">
                <a:latin typeface="Calibri"/>
                <a:cs typeface="Calibri"/>
              </a:rPr>
              <a:t>,</a:t>
            </a:r>
            <a:endParaRPr sz="1988" dirty="0">
              <a:latin typeface="Calibri"/>
              <a:cs typeface="Calibri"/>
            </a:endParaRPr>
          </a:p>
          <a:p>
            <a:pPr marL="268605" indent="-259556">
              <a:lnSpc>
                <a:spcPts val="1654"/>
              </a:lnSpc>
              <a:buAutoNum type="arabicParenR" startAt="4"/>
              <a:tabLst>
                <a:tab pos="269081" algn="l"/>
              </a:tabLst>
            </a:pPr>
            <a:r>
              <a:rPr sz="1988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</a:t>
            </a:r>
            <a:r>
              <a:rPr sz="1988" u="heavy" spc="-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988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1988" u="heavy" spc="-2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198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988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1988" u="heavy" spc="-3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988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ва</a:t>
            </a:r>
            <a:r>
              <a:rPr sz="1988" u="heavy" spc="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98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988" u="heavy" spc="-2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988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</a:t>
            </a:r>
            <a:r>
              <a:rPr sz="1988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</a:t>
            </a:r>
            <a:r>
              <a:rPr sz="1988" u="heavy" spc="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988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ог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988" u="heavy" spc="-11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198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988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1988" u="heavy" spc="-7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2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1988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ыш</a:t>
            </a:r>
            <a:r>
              <a:rPr sz="198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1988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988" u="heavy" spc="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98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988" u="heavy" spc="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</a:t>
            </a:r>
            <a:r>
              <a:rPr sz="1988" spc="-4" dirty="0">
                <a:latin typeface="Calibri"/>
                <a:cs typeface="Calibri"/>
              </a:rPr>
              <a:t>,</a:t>
            </a:r>
            <a:endParaRPr sz="1988" dirty="0">
              <a:latin typeface="Calibri"/>
              <a:cs typeface="Calibri"/>
            </a:endParaRPr>
          </a:p>
          <a:p>
            <a:pPr marL="268605" indent="-259556">
              <a:lnSpc>
                <a:spcPts val="1654"/>
              </a:lnSpc>
              <a:buAutoNum type="arabicParenR" startAt="4"/>
              <a:tabLst>
                <a:tab pos="269081" algn="l"/>
              </a:tabLst>
            </a:pPr>
            <a:r>
              <a:rPr sz="1988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владение</a:t>
            </a:r>
            <a:r>
              <a:rPr sz="1988" u="heavy" spc="-2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научной</a:t>
            </a:r>
            <a:r>
              <a:rPr sz="1988" u="heavy" spc="-1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88" u="heavy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терминологией</a:t>
            </a:r>
            <a:r>
              <a:rPr sz="1988" spc="-19" dirty="0">
                <a:latin typeface="Calibri"/>
                <a:cs typeface="Calibri"/>
              </a:rPr>
              <a:t>,</a:t>
            </a:r>
            <a:r>
              <a:rPr sz="1988" spc="-94" dirty="0">
                <a:latin typeface="Calibri"/>
                <a:cs typeface="Calibri"/>
              </a:rPr>
              <a:t> </a:t>
            </a:r>
            <a:r>
              <a:rPr sz="1988" spc="-11" dirty="0">
                <a:latin typeface="Calibri"/>
                <a:cs typeface="Calibri"/>
              </a:rPr>
              <a:t>ключевыми</a:t>
            </a:r>
            <a:r>
              <a:rPr sz="1988" spc="-71" dirty="0">
                <a:latin typeface="Calibri"/>
                <a:cs typeface="Calibri"/>
              </a:rPr>
              <a:t> </a:t>
            </a:r>
            <a:r>
              <a:rPr sz="1988" spc="-15" dirty="0">
                <a:latin typeface="Calibri"/>
                <a:cs typeface="Calibri"/>
              </a:rPr>
              <a:t>внутрипредметными</a:t>
            </a:r>
            <a:endParaRPr sz="1988" dirty="0">
              <a:latin typeface="Calibri"/>
              <a:cs typeface="Calibri"/>
            </a:endParaRPr>
          </a:p>
          <a:p>
            <a:pPr marL="9525">
              <a:lnSpc>
                <a:spcPts val="1624"/>
              </a:lnSpc>
            </a:pPr>
            <a:r>
              <a:rPr sz="1988" spc="-15" dirty="0">
                <a:latin typeface="Calibri"/>
                <a:cs typeface="Calibri"/>
              </a:rPr>
              <a:t>п</a:t>
            </a:r>
            <a:r>
              <a:rPr sz="1988" spc="-30" dirty="0">
                <a:latin typeface="Calibri"/>
                <a:cs typeface="Calibri"/>
              </a:rPr>
              <a:t>о</a:t>
            </a:r>
            <a:r>
              <a:rPr sz="1988" spc="11" dirty="0">
                <a:latin typeface="Calibri"/>
                <a:cs typeface="Calibri"/>
              </a:rPr>
              <a:t>ня</a:t>
            </a:r>
            <a:r>
              <a:rPr sz="1988" spc="8" dirty="0">
                <a:latin typeface="Calibri"/>
                <a:cs typeface="Calibri"/>
              </a:rPr>
              <a:t>т</a:t>
            </a:r>
            <a:r>
              <a:rPr sz="1988" dirty="0">
                <a:latin typeface="Calibri"/>
                <a:cs typeface="Calibri"/>
              </a:rPr>
              <a:t>и</a:t>
            </a:r>
            <a:r>
              <a:rPr sz="1988" spc="11" dirty="0">
                <a:latin typeface="Calibri"/>
                <a:cs typeface="Calibri"/>
              </a:rPr>
              <a:t>я</a:t>
            </a:r>
            <a:r>
              <a:rPr sz="1988" spc="-30" dirty="0">
                <a:latin typeface="Calibri"/>
                <a:cs typeface="Calibri"/>
              </a:rPr>
              <a:t>м</a:t>
            </a:r>
            <a:r>
              <a:rPr sz="1988" spc="19" dirty="0">
                <a:latin typeface="Calibri"/>
                <a:cs typeface="Calibri"/>
              </a:rPr>
              <a:t>и</a:t>
            </a:r>
            <a:r>
              <a:rPr sz="1988" spc="-4" dirty="0">
                <a:latin typeface="Calibri"/>
                <a:cs typeface="Calibri"/>
              </a:rPr>
              <a:t>,</a:t>
            </a:r>
            <a:r>
              <a:rPr sz="1988" spc="-225" dirty="0">
                <a:latin typeface="Calibri"/>
                <a:cs typeface="Calibri"/>
              </a:rPr>
              <a:t> </a:t>
            </a:r>
            <a:r>
              <a:rPr sz="1988" spc="-30" dirty="0">
                <a:latin typeface="Calibri"/>
                <a:cs typeface="Calibri"/>
              </a:rPr>
              <a:t>м</a:t>
            </a:r>
            <a:r>
              <a:rPr sz="1988" spc="-34" dirty="0">
                <a:latin typeface="Calibri"/>
                <a:cs typeface="Calibri"/>
              </a:rPr>
              <a:t>е</a:t>
            </a:r>
            <a:r>
              <a:rPr sz="1988" spc="8" dirty="0">
                <a:latin typeface="Calibri"/>
                <a:cs typeface="Calibri"/>
              </a:rPr>
              <a:t>т</a:t>
            </a:r>
            <a:r>
              <a:rPr sz="1988" spc="-90" dirty="0">
                <a:latin typeface="Calibri"/>
                <a:cs typeface="Calibri"/>
              </a:rPr>
              <a:t>о</a:t>
            </a:r>
            <a:r>
              <a:rPr sz="1988" spc="-30" dirty="0">
                <a:latin typeface="Calibri"/>
                <a:cs typeface="Calibri"/>
              </a:rPr>
              <a:t>д</a:t>
            </a:r>
            <a:r>
              <a:rPr sz="1988" spc="4" dirty="0">
                <a:latin typeface="Calibri"/>
                <a:cs typeface="Calibri"/>
              </a:rPr>
              <a:t>а</a:t>
            </a:r>
            <a:r>
              <a:rPr sz="1988" spc="-30" dirty="0">
                <a:latin typeface="Calibri"/>
                <a:cs typeface="Calibri"/>
              </a:rPr>
              <a:t>м</a:t>
            </a:r>
            <a:r>
              <a:rPr sz="1988" spc="-4" dirty="0">
                <a:latin typeface="Calibri"/>
                <a:cs typeface="Calibri"/>
              </a:rPr>
              <a:t>и</a:t>
            </a:r>
            <a:r>
              <a:rPr sz="1988" spc="-23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и</a:t>
            </a:r>
            <a:r>
              <a:rPr sz="1988" spc="-23" dirty="0">
                <a:latin typeface="Calibri"/>
                <a:cs typeface="Calibri"/>
              </a:rPr>
              <a:t> </a:t>
            </a:r>
            <a:r>
              <a:rPr sz="1988" spc="-15" dirty="0">
                <a:latin typeface="Calibri"/>
                <a:cs typeface="Calibri"/>
              </a:rPr>
              <a:t>п</a:t>
            </a:r>
            <a:r>
              <a:rPr sz="1988" spc="-26" dirty="0">
                <a:latin typeface="Calibri"/>
                <a:cs typeface="Calibri"/>
              </a:rPr>
              <a:t>р</a:t>
            </a:r>
            <a:r>
              <a:rPr sz="1988" dirty="0">
                <a:latin typeface="Calibri"/>
                <a:cs typeface="Calibri"/>
              </a:rPr>
              <a:t>и</a:t>
            </a:r>
            <a:r>
              <a:rPr sz="1988" spc="-34" dirty="0">
                <a:latin typeface="Calibri"/>
                <a:cs typeface="Calibri"/>
              </a:rPr>
              <a:t>е</a:t>
            </a:r>
            <a:r>
              <a:rPr sz="1988" spc="-30" dirty="0">
                <a:latin typeface="Calibri"/>
                <a:cs typeface="Calibri"/>
              </a:rPr>
              <a:t>м</a:t>
            </a:r>
            <a:r>
              <a:rPr sz="1988" spc="4" dirty="0">
                <a:latin typeface="Calibri"/>
                <a:cs typeface="Calibri"/>
              </a:rPr>
              <a:t>а</a:t>
            </a:r>
            <a:r>
              <a:rPr sz="1988" spc="-30" dirty="0">
                <a:latin typeface="Calibri"/>
                <a:cs typeface="Calibri"/>
              </a:rPr>
              <a:t>м</a:t>
            </a:r>
            <a:r>
              <a:rPr sz="1988" dirty="0">
                <a:latin typeface="Calibri"/>
                <a:cs typeface="Calibri"/>
              </a:rPr>
              <a:t>и</a:t>
            </a:r>
            <a:r>
              <a:rPr sz="1988" spc="-4" dirty="0">
                <a:latin typeface="Calibri"/>
                <a:cs typeface="Calibri"/>
              </a:rPr>
              <a:t>.</a:t>
            </a:r>
            <a:endParaRPr sz="1988" dirty="0">
              <a:latin typeface="Calibri"/>
              <a:cs typeface="Calibri"/>
            </a:endParaRPr>
          </a:p>
          <a:p>
            <a:pPr marL="9525">
              <a:lnSpc>
                <a:spcPts val="1654"/>
              </a:lnSpc>
            </a:pPr>
            <a:endParaRPr lang="ru-RU" sz="1988" spc="-4" dirty="0" smtClean="0">
              <a:latin typeface="Calibri"/>
              <a:cs typeface="Calibri"/>
            </a:endParaRPr>
          </a:p>
          <a:p>
            <a:pPr marL="9525">
              <a:lnSpc>
                <a:spcPts val="1654"/>
              </a:lnSpc>
            </a:pPr>
            <a:r>
              <a:rPr sz="1988" spc="-4" dirty="0" err="1" smtClean="0">
                <a:latin typeface="Calibri"/>
                <a:cs typeface="Calibri"/>
              </a:rPr>
              <a:t>Все</a:t>
            </a:r>
            <a:r>
              <a:rPr sz="1988" spc="-53" dirty="0" smtClean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изменения</a:t>
            </a:r>
            <a:r>
              <a:rPr sz="1988" spc="-188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направлены</a:t>
            </a:r>
            <a:r>
              <a:rPr sz="1988" spc="-206" dirty="0">
                <a:latin typeface="Calibri"/>
                <a:cs typeface="Calibri"/>
              </a:rPr>
              <a:t> </a:t>
            </a:r>
            <a:r>
              <a:rPr sz="1988" spc="4" dirty="0">
                <a:latin typeface="Calibri"/>
                <a:cs typeface="Calibri"/>
              </a:rPr>
              <a:t>на</a:t>
            </a:r>
            <a:r>
              <a:rPr sz="1988" spc="-15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усиление</a:t>
            </a:r>
            <a:r>
              <a:rPr sz="1988" spc="-221" dirty="0">
                <a:latin typeface="Calibri"/>
                <a:cs typeface="Calibri"/>
              </a:rPr>
              <a:t> </a:t>
            </a:r>
            <a:r>
              <a:rPr sz="1988" b="1" u="sng" spc="-11" dirty="0">
                <a:latin typeface="Calibri"/>
                <a:cs typeface="Calibri"/>
              </a:rPr>
              <a:t>деятельностной</a:t>
            </a:r>
            <a:r>
              <a:rPr sz="1988" b="1" u="sng" spc="-53" dirty="0">
                <a:latin typeface="Calibri"/>
                <a:cs typeface="Calibri"/>
              </a:rPr>
              <a:t> </a:t>
            </a:r>
            <a:r>
              <a:rPr sz="1988" spc="-19" dirty="0">
                <a:latin typeface="Calibri"/>
                <a:cs typeface="Calibri"/>
              </a:rPr>
              <a:t>составляющей</a:t>
            </a:r>
            <a:r>
              <a:rPr sz="1988" spc="-75" dirty="0">
                <a:latin typeface="Calibri"/>
                <a:cs typeface="Calibri"/>
              </a:rPr>
              <a:t> </a:t>
            </a:r>
            <a:r>
              <a:rPr sz="1988" spc="-11" dirty="0">
                <a:latin typeface="Calibri"/>
                <a:cs typeface="Calibri"/>
              </a:rPr>
              <a:t>КИМ:</a:t>
            </a:r>
            <a:endParaRPr sz="1988" dirty="0">
              <a:latin typeface="Calibri"/>
              <a:cs typeface="Calibri"/>
            </a:endParaRPr>
          </a:p>
          <a:p>
            <a:pPr marL="9525" marR="3810">
              <a:lnSpc>
                <a:spcPct val="68100"/>
              </a:lnSpc>
              <a:spcBef>
                <a:spcPts val="409"/>
              </a:spcBef>
            </a:pPr>
            <a:r>
              <a:rPr sz="1988" spc="-11" dirty="0">
                <a:latin typeface="Calibri"/>
                <a:cs typeface="Calibri"/>
              </a:rPr>
              <a:t>применение</a:t>
            </a:r>
            <a:r>
              <a:rPr sz="1988" spc="-172" dirty="0">
                <a:latin typeface="Calibri"/>
                <a:cs typeface="Calibri"/>
              </a:rPr>
              <a:t> </a:t>
            </a:r>
            <a:r>
              <a:rPr sz="1988" spc="-11" dirty="0">
                <a:latin typeface="Calibri"/>
                <a:cs typeface="Calibri"/>
              </a:rPr>
              <a:t>умений</a:t>
            </a:r>
            <a:r>
              <a:rPr sz="1988" spc="-71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и</a:t>
            </a:r>
            <a:r>
              <a:rPr sz="1988" spc="-75" dirty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навыков</a:t>
            </a:r>
            <a:r>
              <a:rPr sz="1988" spc="-131" dirty="0">
                <a:latin typeface="Calibri"/>
                <a:cs typeface="Calibri"/>
              </a:rPr>
              <a:t> </a:t>
            </a:r>
            <a:r>
              <a:rPr sz="1988" dirty="0">
                <a:latin typeface="Calibri"/>
                <a:cs typeface="Calibri"/>
              </a:rPr>
              <a:t>анализа</a:t>
            </a:r>
            <a:r>
              <a:rPr sz="1988" spc="-131" dirty="0">
                <a:latin typeface="Calibri"/>
                <a:cs typeface="Calibri"/>
              </a:rPr>
              <a:t> </a:t>
            </a:r>
            <a:r>
              <a:rPr sz="1988" spc="-11" dirty="0">
                <a:latin typeface="Calibri"/>
                <a:cs typeface="Calibri"/>
              </a:rPr>
              <a:t>различной</a:t>
            </a:r>
            <a:r>
              <a:rPr sz="1988" spc="-195" dirty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информации,</a:t>
            </a:r>
            <a:r>
              <a:rPr sz="1988" spc="-158" dirty="0">
                <a:latin typeface="Calibri"/>
                <a:cs typeface="Calibri"/>
              </a:rPr>
              <a:t> </a:t>
            </a:r>
            <a:r>
              <a:rPr sz="1988" spc="-15" dirty="0">
                <a:latin typeface="Calibri"/>
                <a:cs typeface="Calibri"/>
              </a:rPr>
              <a:t>решения</a:t>
            </a:r>
            <a:r>
              <a:rPr sz="1988" spc="-124" dirty="0">
                <a:latin typeface="Calibri"/>
                <a:cs typeface="Calibri"/>
              </a:rPr>
              <a:t> </a:t>
            </a:r>
            <a:r>
              <a:rPr sz="1988" spc="-11" dirty="0">
                <a:latin typeface="Calibri"/>
                <a:cs typeface="Calibri"/>
              </a:rPr>
              <a:t>задач, </a:t>
            </a:r>
            <a:r>
              <a:rPr sz="1988" spc="-435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в</a:t>
            </a:r>
            <a:r>
              <a:rPr sz="1988" spc="-23" dirty="0">
                <a:latin typeface="Calibri"/>
                <a:cs typeface="Calibri"/>
              </a:rPr>
              <a:t> </a:t>
            </a:r>
            <a:r>
              <a:rPr sz="1988" spc="-11" dirty="0">
                <a:latin typeface="Calibri"/>
                <a:cs typeface="Calibri"/>
              </a:rPr>
              <a:t>том</a:t>
            </a:r>
            <a:r>
              <a:rPr sz="1988" spc="-53" dirty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числе</a:t>
            </a:r>
            <a:r>
              <a:rPr sz="1988" spc="-116" dirty="0">
                <a:latin typeface="Calibri"/>
                <a:cs typeface="Calibri"/>
              </a:rPr>
              <a:t> </a:t>
            </a:r>
            <a:r>
              <a:rPr sz="1988" spc="-15" dirty="0">
                <a:latin typeface="Calibri"/>
                <a:cs typeface="Calibri"/>
              </a:rPr>
              <a:t>практических,</a:t>
            </a:r>
            <a:r>
              <a:rPr sz="1988" spc="-105" dirty="0">
                <a:latin typeface="Calibri"/>
                <a:cs typeface="Calibri"/>
              </a:rPr>
              <a:t> </a:t>
            </a:r>
            <a:r>
              <a:rPr sz="1988" spc="-11" dirty="0">
                <a:latin typeface="Calibri"/>
                <a:cs typeface="Calibri"/>
              </a:rPr>
              <a:t>развернутого</a:t>
            </a:r>
            <a:r>
              <a:rPr sz="1988" spc="-176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объяснения,</a:t>
            </a:r>
            <a:r>
              <a:rPr sz="1988" spc="-165" dirty="0">
                <a:latin typeface="Calibri"/>
                <a:cs typeface="Calibri"/>
              </a:rPr>
              <a:t> </a:t>
            </a:r>
            <a:r>
              <a:rPr sz="1988" spc="-8" dirty="0">
                <a:latin typeface="Calibri"/>
                <a:cs typeface="Calibri"/>
              </a:rPr>
              <a:t>аргументации</a:t>
            </a:r>
            <a:r>
              <a:rPr sz="1988" spc="-206" dirty="0">
                <a:latin typeface="Calibri"/>
                <a:cs typeface="Calibri"/>
              </a:rPr>
              <a:t> </a:t>
            </a:r>
            <a:r>
              <a:rPr sz="1988" spc="-4" dirty="0">
                <a:latin typeface="Calibri"/>
                <a:cs typeface="Calibri"/>
              </a:rPr>
              <a:t>и</a:t>
            </a:r>
            <a:r>
              <a:rPr sz="1988" spc="-23" dirty="0">
                <a:latin typeface="Calibri"/>
                <a:cs typeface="Calibri"/>
              </a:rPr>
              <a:t> </a:t>
            </a:r>
            <a:r>
              <a:rPr sz="1988" spc="-19" dirty="0">
                <a:latin typeface="Calibri"/>
                <a:cs typeface="Calibri"/>
              </a:rPr>
              <a:t>др</a:t>
            </a:r>
            <a:r>
              <a:rPr sz="1988" spc="-19" dirty="0">
                <a:latin typeface="Calibri"/>
                <a:cs typeface="Calibri"/>
              </a:rPr>
              <a:t>.</a:t>
            </a:r>
            <a:endParaRPr sz="1988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631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688" y="951901"/>
            <a:ext cx="7667625" cy="517930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4" dirty="0"/>
              <a:t>Особенность </a:t>
            </a:r>
            <a:r>
              <a:rPr sz="3300" spc="-19" dirty="0"/>
              <a:t>вторая </a:t>
            </a:r>
            <a:r>
              <a:rPr sz="3300" spc="-23" dirty="0"/>
              <a:t>(существенная)</a:t>
            </a:r>
            <a:endParaRPr sz="33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0" y="971864"/>
            <a:ext cx="0" cy="11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39">
              <a:lnSpc>
                <a:spcPts val="930"/>
              </a:lnSpc>
            </a:pP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6688" y="1704974"/>
            <a:ext cx="8407241" cy="383537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2374"/>
              </a:lnSpc>
              <a:spcBef>
                <a:spcPts val="79"/>
              </a:spcBef>
            </a:pPr>
            <a:r>
              <a:rPr sz="2100" spc="-19" dirty="0">
                <a:latin typeface="Calibri"/>
                <a:cs typeface="Calibri"/>
              </a:rPr>
              <a:t>Учащиеся</a:t>
            </a:r>
            <a:r>
              <a:rPr sz="2100" spc="83" dirty="0">
                <a:latin typeface="Calibri"/>
                <a:cs typeface="Calibri"/>
              </a:rPr>
              <a:t> </a:t>
            </a:r>
            <a:r>
              <a:rPr sz="2100" spc="4" dirty="0">
                <a:latin typeface="Calibri"/>
                <a:cs typeface="Calibri"/>
              </a:rPr>
              <a:t>11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классов</a:t>
            </a:r>
            <a:r>
              <a:rPr sz="2100" spc="11" dirty="0">
                <a:latin typeface="Calibri"/>
                <a:cs typeface="Calibri"/>
              </a:rPr>
              <a:t> </a:t>
            </a:r>
            <a:r>
              <a:rPr sz="2100" spc="8" dirty="0">
                <a:latin typeface="Calibri"/>
                <a:cs typeface="Calibri"/>
              </a:rPr>
              <a:t>2021/2022</a:t>
            </a:r>
            <a:r>
              <a:rPr sz="2100" spc="-101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учебного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года</a:t>
            </a:r>
            <a:r>
              <a:rPr sz="2100" spc="-11" dirty="0">
                <a:latin typeface="Calibri"/>
                <a:cs typeface="Calibri"/>
              </a:rPr>
              <a:t>:</a:t>
            </a:r>
            <a:endParaRPr sz="2100" dirty="0">
              <a:latin typeface="Calibri"/>
              <a:cs typeface="Calibri"/>
            </a:endParaRPr>
          </a:p>
          <a:p>
            <a:pPr marL="9525" marR="246221">
              <a:lnSpc>
                <a:spcPts val="2280"/>
              </a:lnSpc>
              <a:spcBef>
                <a:spcPts val="127"/>
              </a:spcBef>
              <a:buChar char="-"/>
              <a:tabLst>
                <a:tab pos="154305" algn="l"/>
              </a:tabLst>
            </a:pPr>
            <a:r>
              <a:rPr sz="2100" spc="-4" dirty="0">
                <a:latin typeface="Calibri"/>
                <a:cs typeface="Calibri"/>
              </a:rPr>
              <a:t>предыдущие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11" dirty="0">
                <a:latin typeface="Calibri"/>
                <a:cs typeface="Calibri"/>
              </a:rPr>
              <a:t>два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учебных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spc="-19" dirty="0">
                <a:latin typeface="Calibri"/>
                <a:cs typeface="Calibri"/>
              </a:rPr>
              <a:t>года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spc="11" dirty="0">
                <a:latin typeface="Calibri"/>
                <a:cs typeface="Calibri"/>
              </a:rPr>
              <a:t>(2019/2020</a:t>
            </a:r>
            <a:r>
              <a:rPr sz="2100" spc="-10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уч.</a:t>
            </a:r>
            <a:r>
              <a:rPr sz="2100" spc="11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год</a:t>
            </a:r>
            <a:r>
              <a:rPr sz="2100" spc="26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spc="11" dirty="0">
                <a:latin typeface="Calibri"/>
                <a:cs typeface="Calibri"/>
              </a:rPr>
              <a:t>2020/2021</a:t>
            </a:r>
            <a:r>
              <a:rPr sz="2100" spc="-10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уч.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spc="-19" dirty="0">
                <a:latin typeface="Calibri"/>
                <a:cs typeface="Calibri"/>
              </a:rPr>
              <a:t>год) </a:t>
            </a:r>
            <a:r>
              <a:rPr sz="2100" spc="-46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значительную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spc="4" dirty="0">
                <a:latin typeface="Calibri"/>
                <a:cs typeface="Calibri"/>
              </a:rPr>
              <a:t>часть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учебного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времени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обучались</a:t>
            </a:r>
            <a:r>
              <a:rPr sz="2100" spc="-86" dirty="0">
                <a:latin typeface="Calibri"/>
                <a:cs typeface="Calibri"/>
              </a:rPr>
              <a:t> </a:t>
            </a:r>
            <a:r>
              <a:rPr sz="2100" spc="4" dirty="0">
                <a:latin typeface="Calibri"/>
                <a:cs typeface="Calibri"/>
              </a:rPr>
              <a:t>дистанционно</a:t>
            </a:r>
            <a:r>
              <a:rPr sz="2100" spc="4" dirty="0">
                <a:latin typeface="Calibri"/>
                <a:cs typeface="Calibri"/>
              </a:rPr>
              <a:t>;</a:t>
            </a:r>
            <a:endParaRPr sz="2100" dirty="0">
              <a:latin typeface="Calibri"/>
              <a:cs typeface="Calibri"/>
            </a:endParaRPr>
          </a:p>
          <a:p>
            <a:pPr marL="9525" marR="1308735">
              <a:lnSpc>
                <a:spcPts val="2280"/>
              </a:lnSpc>
              <a:spcBef>
                <a:spcPts val="8"/>
              </a:spcBef>
              <a:buChar char="-"/>
              <a:tabLst>
                <a:tab pos="154305" algn="l"/>
              </a:tabLst>
            </a:pPr>
            <a:r>
              <a:rPr sz="2100" spc="-8" dirty="0">
                <a:latin typeface="Calibri"/>
                <a:cs typeface="Calibri"/>
              </a:rPr>
              <a:t>по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окончании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11" dirty="0">
                <a:latin typeface="Calibri"/>
                <a:cs typeface="Calibri"/>
              </a:rPr>
              <a:t>2019/2020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учебного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9" dirty="0">
                <a:latin typeface="Calibri"/>
                <a:cs typeface="Calibri"/>
              </a:rPr>
              <a:t>года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spc="8" dirty="0">
                <a:latin typeface="Calibri"/>
                <a:cs typeface="Calibri"/>
              </a:rPr>
              <a:t>не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11" dirty="0">
                <a:latin typeface="Calibri"/>
                <a:cs typeface="Calibri"/>
              </a:rPr>
              <a:t>сдавали</a:t>
            </a:r>
            <a:r>
              <a:rPr sz="2100" spc="-105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основной </a:t>
            </a:r>
            <a:r>
              <a:rPr sz="2100" spc="-465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государственный</a:t>
            </a:r>
            <a:r>
              <a:rPr sz="2100" spc="-11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экзамен</a:t>
            </a:r>
            <a:r>
              <a:rPr sz="2100" dirty="0">
                <a:latin typeface="Calibri"/>
                <a:cs typeface="Calibri"/>
              </a:rPr>
              <a:t>;</a:t>
            </a:r>
          </a:p>
          <a:p>
            <a:pPr marL="154305" indent="-144780">
              <a:lnSpc>
                <a:spcPts val="2104"/>
              </a:lnSpc>
              <a:buChar char="-"/>
              <a:tabLst>
                <a:tab pos="154305" algn="l"/>
              </a:tabLst>
            </a:pPr>
            <a:r>
              <a:rPr sz="2100" spc="8" dirty="0">
                <a:latin typeface="Calibri"/>
                <a:cs typeface="Calibri"/>
              </a:rPr>
              <a:t>не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имеют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опыта</a:t>
            </a:r>
            <a:r>
              <a:rPr sz="2100" spc="79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подготовки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4" dirty="0">
                <a:latin typeface="Calibri"/>
                <a:cs typeface="Calibri"/>
              </a:rPr>
              <a:t>участия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экзаменационных</a:t>
            </a:r>
            <a:r>
              <a:rPr sz="2100" spc="-6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процедурах</a:t>
            </a:r>
            <a:r>
              <a:rPr sz="2100" spc="-8" dirty="0">
                <a:latin typeface="Calibri"/>
                <a:cs typeface="Calibri"/>
              </a:rPr>
              <a:t>;</a:t>
            </a:r>
            <a:endParaRPr sz="2100" dirty="0">
              <a:latin typeface="Calibri"/>
              <a:cs typeface="Calibri"/>
            </a:endParaRPr>
          </a:p>
          <a:p>
            <a:pPr marL="9525" marR="1544479">
              <a:lnSpc>
                <a:spcPts val="2288"/>
              </a:lnSpc>
              <a:spcBef>
                <a:spcPts val="120"/>
              </a:spcBef>
              <a:buChar char="-"/>
              <a:tabLst>
                <a:tab pos="154305" algn="l"/>
              </a:tabLst>
            </a:pPr>
            <a:r>
              <a:rPr sz="2100" spc="4" dirty="0">
                <a:latin typeface="Calibri"/>
                <a:cs typeface="Calibri"/>
              </a:rPr>
              <a:t>осваивали</a:t>
            </a:r>
            <a:r>
              <a:rPr sz="2100" spc="-113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курс</a:t>
            </a:r>
            <a:r>
              <a:rPr sz="2100" spc="71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биологии</a:t>
            </a:r>
            <a:r>
              <a:rPr sz="2100" dirty="0">
                <a:latin typeface="Calibri"/>
                <a:cs typeface="Calibri"/>
              </a:rPr>
              <a:t> в</a:t>
            </a:r>
            <a:r>
              <a:rPr sz="2100" spc="2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9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49" dirty="0">
                <a:latin typeface="Calibri"/>
                <a:cs typeface="Calibri"/>
              </a:rPr>
              <a:t> </a:t>
            </a:r>
            <a:r>
              <a:rPr sz="2100" spc="8" dirty="0">
                <a:latin typeface="Calibri"/>
                <a:cs typeface="Calibri"/>
              </a:rPr>
              <a:t>10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4" dirty="0">
                <a:latin typeface="Calibri"/>
                <a:cs typeface="Calibri"/>
              </a:rPr>
              <a:t>классе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по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большей</a:t>
            </a:r>
            <a:r>
              <a:rPr sz="2100" spc="68" dirty="0">
                <a:latin typeface="Calibri"/>
                <a:cs typeface="Calibri"/>
              </a:rPr>
              <a:t> </a:t>
            </a:r>
            <a:r>
              <a:rPr sz="2100" spc="4" dirty="0">
                <a:latin typeface="Calibri"/>
                <a:cs typeface="Calibri"/>
              </a:rPr>
              <a:t>части </a:t>
            </a:r>
            <a:r>
              <a:rPr sz="2100" spc="-46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самостоятельно</a:t>
            </a:r>
            <a:r>
              <a:rPr sz="2100" spc="-8" dirty="0">
                <a:latin typeface="Calibri"/>
                <a:cs typeface="Calibri"/>
              </a:rPr>
              <a:t>;</a:t>
            </a:r>
            <a:endParaRPr sz="2100" dirty="0">
              <a:latin typeface="Calibri"/>
              <a:cs typeface="Calibri"/>
            </a:endParaRPr>
          </a:p>
          <a:p>
            <a:pPr marL="154305" indent="-144780">
              <a:lnSpc>
                <a:spcPts val="2126"/>
              </a:lnSpc>
              <a:buChar char="-"/>
              <a:tabLst>
                <a:tab pos="154305" algn="l"/>
              </a:tabLst>
            </a:pPr>
            <a:r>
              <a:rPr sz="2100" spc="-4" dirty="0">
                <a:latin typeface="Calibri"/>
                <a:cs typeface="Calibri"/>
              </a:rPr>
              <a:t>требуют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дополнительного</a:t>
            </a:r>
            <a:r>
              <a:rPr sz="2100" spc="38" dirty="0">
                <a:latin typeface="Calibri"/>
                <a:cs typeface="Calibri"/>
              </a:rPr>
              <a:t> </a:t>
            </a:r>
            <a:r>
              <a:rPr sz="2100" spc="8" dirty="0">
                <a:latin typeface="Calibri"/>
                <a:cs typeface="Calibri"/>
              </a:rPr>
              <a:t>внимания</a:t>
            </a:r>
            <a:r>
              <a:rPr sz="2100" spc="-143" dirty="0">
                <a:latin typeface="Calibri"/>
                <a:cs typeface="Calibri"/>
              </a:rPr>
              <a:t> </a:t>
            </a:r>
            <a:r>
              <a:rPr sz="2100" spc="4" dirty="0">
                <a:latin typeface="Calibri"/>
                <a:cs typeface="Calibri"/>
              </a:rPr>
              <a:t>со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стороны</a:t>
            </a:r>
            <a:r>
              <a:rPr sz="2100" spc="-11" dirty="0">
                <a:latin typeface="Calibri"/>
                <a:cs typeface="Calibri"/>
              </a:rPr>
              <a:t> учителя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биологии,</a:t>
            </a:r>
            <a:r>
              <a:rPr sz="2100" spc="83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если</a:t>
            </a:r>
            <a:endParaRPr sz="2100" dirty="0">
              <a:latin typeface="Calibri"/>
              <a:cs typeface="Calibri"/>
            </a:endParaRPr>
          </a:p>
          <a:p>
            <a:pPr marL="9525">
              <a:lnSpc>
                <a:spcPts val="2284"/>
              </a:lnSpc>
            </a:pPr>
            <a:r>
              <a:rPr sz="2100" spc="-4" dirty="0">
                <a:latin typeface="Calibri"/>
                <a:cs typeface="Calibri"/>
              </a:rPr>
              <a:t>выбрали</a:t>
            </a:r>
            <a:r>
              <a:rPr sz="2100" spc="-56" dirty="0">
                <a:latin typeface="Calibri"/>
                <a:cs typeface="Calibri"/>
              </a:rPr>
              <a:t> </a:t>
            </a:r>
            <a:r>
              <a:rPr sz="2100" spc="8" dirty="0">
                <a:latin typeface="Calibri"/>
                <a:cs typeface="Calibri"/>
              </a:rPr>
              <a:t>для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сдачи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ЕГЭ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по</a:t>
            </a:r>
            <a:r>
              <a:rPr sz="2100" spc="34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предмету</a:t>
            </a:r>
            <a:r>
              <a:rPr sz="2100" spc="-11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 marL="9525" marR="250984">
              <a:lnSpc>
                <a:spcPct val="89400"/>
              </a:lnSpc>
              <a:spcBef>
                <a:spcPts val="150"/>
              </a:spcBef>
            </a:pPr>
            <a:r>
              <a:rPr sz="2100" spc="-8" dirty="0">
                <a:latin typeface="Calibri"/>
                <a:cs typeface="Calibri"/>
              </a:rPr>
              <a:t>От </a:t>
            </a:r>
            <a:r>
              <a:rPr sz="2100" spc="-11" dirty="0">
                <a:latin typeface="Calibri"/>
                <a:cs typeface="Calibri"/>
              </a:rPr>
              <a:t>учителя </a:t>
            </a:r>
            <a:r>
              <a:rPr sz="2100" spc="-15" dirty="0">
                <a:latin typeface="Calibri"/>
                <a:cs typeface="Calibri"/>
              </a:rPr>
              <a:t>биологии </a:t>
            </a:r>
            <a:r>
              <a:rPr sz="2100" spc="-4" dirty="0">
                <a:latin typeface="Calibri"/>
                <a:cs typeface="Calibri"/>
              </a:rPr>
              <a:t>требуется </a:t>
            </a:r>
            <a:r>
              <a:rPr sz="2100" spc="-8" dirty="0">
                <a:latin typeface="Calibri"/>
                <a:cs typeface="Calibri"/>
              </a:rPr>
              <a:t>продуманная </a:t>
            </a:r>
            <a:r>
              <a:rPr sz="2100" dirty="0">
                <a:latin typeface="Calibri"/>
                <a:cs typeface="Calibri"/>
              </a:rPr>
              <a:t>работа, в </a:t>
            </a:r>
            <a:r>
              <a:rPr sz="2100" spc="-4" dirty="0">
                <a:latin typeface="Calibri"/>
                <a:cs typeface="Calibri"/>
              </a:rPr>
              <a:t>том числе </a:t>
            </a:r>
            <a:r>
              <a:rPr sz="2100" dirty="0">
                <a:latin typeface="Calibri"/>
                <a:cs typeface="Calibri"/>
              </a:rPr>
              <a:t>и </a:t>
            </a:r>
            <a:r>
              <a:rPr sz="2100" spc="-8" dirty="0">
                <a:latin typeface="Calibri"/>
                <a:cs typeface="Calibri"/>
              </a:rPr>
              <a:t>по </a:t>
            </a:r>
            <a:r>
              <a:rPr sz="2100" spc="-4" dirty="0">
                <a:latin typeface="Calibri"/>
                <a:cs typeface="Calibri"/>
              </a:rPr>
              <a:t> планированию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материала</a:t>
            </a:r>
            <a:r>
              <a:rPr sz="2100" spc="-10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</a:t>
            </a:r>
            <a:r>
              <a:rPr sz="2100" spc="1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тем,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чтобы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конце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8" dirty="0">
                <a:latin typeface="Calibri"/>
                <a:cs typeface="Calibri"/>
              </a:rPr>
              <a:t>11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класса</a:t>
            </a:r>
            <a:r>
              <a:rPr sz="2100" spc="-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было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учебное </a:t>
            </a:r>
            <a:r>
              <a:rPr sz="2100" spc="-465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время</a:t>
            </a:r>
            <a:r>
              <a:rPr sz="2100" spc="-38" dirty="0">
                <a:latin typeface="Calibri"/>
                <a:cs typeface="Calibri"/>
              </a:rPr>
              <a:t> </a:t>
            </a:r>
            <a:r>
              <a:rPr sz="2100" spc="8" dirty="0">
                <a:latin typeface="Calibri"/>
                <a:cs typeface="Calibri"/>
              </a:rPr>
              <a:t>для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повторения</a:t>
            </a:r>
            <a:r>
              <a:rPr sz="2100" spc="23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курса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биологии</a:t>
            </a:r>
            <a:r>
              <a:rPr sz="2100" spc="-11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467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" y="851616"/>
            <a:ext cx="8259604" cy="984724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R="60960" algn="r">
              <a:lnSpc>
                <a:spcPts val="3754"/>
              </a:lnSpc>
              <a:spcBef>
                <a:spcPts val="79"/>
              </a:spcBef>
            </a:pPr>
            <a:r>
              <a:rPr sz="3300" spc="30" dirty="0">
                <a:latin typeface="Calibri Light"/>
                <a:cs typeface="Calibri Light"/>
              </a:rPr>
              <a:t>М</a:t>
            </a:r>
            <a:r>
              <a:rPr sz="3300" dirty="0">
                <a:latin typeface="Calibri Light"/>
                <a:cs typeface="Calibri Light"/>
              </a:rPr>
              <a:t>а</a:t>
            </a:r>
            <a:r>
              <a:rPr sz="3300" spc="45" dirty="0">
                <a:latin typeface="Calibri Light"/>
                <a:cs typeface="Calibri Light"/>
              </a:rPr>
              <a:t>т</a:t>
            </a:r>
            <a:r>
              <a:rPr sz="3300" spc="-11" dirty="0">
                <a:latin typeface="Calibri Light"/>
                <a:cs typeface="Calibri Light"/>
              </a:rPr>
              <a:t>е</a:t>
            </a:r>
            <a:r>
              <a:rPr sz="3300" spc="-38" dirty="0">
                <a:latin typeface="Calibri Light"/>
                <a:cs typeface="Calibri Light"/>
              </a:rPr>
              <a:t>р</a:t>
            </a:r>
            <a:r>
              <a:rPr sz="3300" spc="-75" dirty="0">
                <a:latin typeface="Calibri Light"/>
                <a:cs typeface="Calibri Light"/>
              </a:rPr>
              <a:t>и</a:t>
            </a:r>
            <a:r>
              <a:rPr sz="3300" dirty="0">
                <a:latin typeface="Calibri Light"/>
                <a:cs typeface="Calibri Light"/>
              </a:rPr>
              <a:t>а</a:t>
            </a:r>
            <a:r>
              <a:rPr sz="3300" spc="-30" dirty="0">
                <a:latin typeface="Calibri Light"/>
                <a:cs typeface="Calibri Light"/>
              </a:rPr>
              <a:t>л</a:t>
            </a:r>
            <a:r>
              <a:rPr sz="3300" spc="-79" dirty="0">
                <a:latin typeface="Calibri Light"/>
                <a:cs typeface="Calibri Light"/>
              </a:rPr>
              <a:t>ы</a:t>
            </a:r>
            <a:r>
              <a:rPr sz="3300" dirty="0">
                <a:latin typeface="Calibri Light"/>
                <a:cs typeface="Calibri Light"/>
              </a:rPr>
              <a:t>,</a:t>
            </a:r>
            <a:r>
              <a:rPr sz="3300" spc="-180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с</a:t>
            </a:r>
            <a:r>
              <a:rPr sz="3300" spc="-56" dirty="0">
                <a:latin typeface="Calibri Light"/>
                <a:cs typeface="Calibri Light"/>
              </a:rPr>
              <a:t> </a:t>
            </a:r>
            <a:r>
              <a:rPr sz="3300" spc="19" dirty="0">
                <a:latin typeface="Calibri Light"/>
                <a:cs typeface="Calibri Light"/>
              </a:rPr>
              <a:t>к</a:t>
            </a:r>
            <a:r>
              <a:rPr sz="3300" spc="11" dirty="0">
                <a:latin typeface="Calibri Light"/>
                <a:cs typeface="Calibri Light"/>
              </a:rPr>
              <a:t>о</a:t>
            </a:r>
            <a:r>
              <a:rPr sz="3300" spc="41" dirty="0">
                <a:latin typeface="Calibri Light"/>
                <a:cs typeface="Calibri Light"/>
              </a:rPr>
              <a:t>т</a:t>
            </a:r>
            <a:r>
              <a:rPr sz="3300" spc="-41" dirty="0">
                <a:latin typeface="Calibri Light"/>
                <a:cs typeface="Calibri Light"/>
              </a:rPr>
              <a:t>о</a:t>
            </a:r>
            <a:r>
              <a:rPr sz="3300" spc="-38" dirty="0">
                <a:latin typeface="Calibri Light"/>
                <a:cs typeface="Calibri Light"/>
              </a:rPr>
              <a:t>р</a:t>
            </a:r>
            <a:r>
              <a:rPr sz="3300" spc="-19" dirty="0">
                <a:latin typeface="Calibri Light"/>
                <a:cs typeface="Calibri Light"/>
              </a:rPr>
              <a:t>ы</a:t>
            </a:r>
            <a:r>
              <a:rPr sz="3300" spc="-68" dirty="0">
                <a:latin typeface="Calibri Light"/>
                <a:cs typeface="Calibri Light"/>
              </a:rPr>
              <a:t>м</a:t>
            </a:r>
            <a:r>
              <a:rPr sz="3300" dirty="0">
                <a:latin typeface="Calibri Light"/>
                <a:cs typeface="Calibri Light"/>
              </a:rPr>
              <a:t>и</a:t>
            </a:r>
            <a:r>
              <a:rPr sz="3300" spc="-221" dirty="0">
                <a:latin typeface="Calibri Light"/>
                <a:cs typeface="Calibri Light"/>
              </a:rPr>
              <a:t> </a:t>
            </a:r>
            <a:r>
              <a:rPr sz="3300" spc="19" dirty="0">
                <a:latin typeface="Calibri Light"/>
                <a:cs typeface="Calibri Light"/>
              </a:rPr>
              <a:t>р</a:t>
            </a:r>
            <a:r>
              <a:rPr sz="3300" dirty="0">
                <a:latin typeface="Calibri Light"/>
                <a:cs typeface="Calibri Light"/>
              </a:rPr>
              <a:t>а</a:t>
            </a:r>
            <a:r>
              <a:rPr sz="3300" spc="41" dirty="0">
                <a:latin typeface="Calibri Light"/>
                <a:cs typeface="Calibri Light"/>
              </a:rPr>
              <a:t>б</a:t>
            </a:r>
            <a:r>
              <a:rPr sz="3300" spc="11" dirty="0">
                <a:latin typeface="Calibri Light"/>
                <a:cs typeface="Calibri Light"/>
              </a:rPr>
              <a:t>о</a:t>
            </a:r>
            <a:r>
              <a:rPr sz="3300" spc="-15" dirty="0">
                <a:latin typeface="Calibri Light"/>
                <a:cs typeface="Calibri Light"/>
              </a:rPr>
              <a:t>т</a:t>
            </a:r>
            <a:r>
              <a:rPr sz="3300" spc="-56" dirty="0">
                <a:latin typeface="Calibri Light"/>
                <a:cs typeface="Calibri Light"/>
              </a:rPr>
              <a:t>а</a:t>
            </a:r>
            <a:r>
              <a:rPr sz="3300" spc="-11" dirty="0">
                <a:latin typeface="Calibri Light"/>
                <a:cs typeface="Calibri Light"/>
              </a:rPr>
              <a:t>е</a:t>
            </a:r>
            <a:r>
              <a:rPr sz="3300" dirty="0">
                <a:latin typeface="Calibri Light"/>
                <a:cs typeface="Calibri Light"/>
              </a:rPr>
              <a:t>т</a:t>
            </a:r>
            <a:r>
              <a:rPr sz="3300" spc="-221" dirty="0">
                <a:latin typeface="Calibri Light"/>
                <a:cs typeface="Calibri Light"/>
              </a:rPr>
              <a:t> </a:t>
            </a:r>
            <a:r>
              <a:rPr sz="3300" spc="38" dirty="0">
                <a:latin typeface="Calibri Light"/>
                <a:cs typeface="Calibri Light"/>
              </a:rPr>
              <a:t>у</a:t>
            </a:r>
            <a:r>
              <a:rPr sz="3300" spc="41" dirty="0">
                <a:latin typeface="Calibri Light"/>
                <a:cs typeface="Calibri Light"/>
              </a:rPr>
              <a:t>ч</a:t>
            </a:r>
            <a:r>
              <a:rPr sz="3300" spc="-15" dirty="0">
                <a:latin typeface="Calibri Light"/>
                <a:cs typeface="Calibri Light"/>
              </a:rPr>
              <a:t>ит</a:t>
            </a:r>
            <a:r>
              <a:rPr sz="3300" spc="-11" dirty="0">
                <a:latin typeface="Calibri Light"/>
                <a:cs typeface="Calibri Light"/>
              </a:rPr>
              <a:t>е</a:t>
            </a:r>
            <a:r>
              <a:rPr sz="3300" spc="-38" dirty="0">
                <a:latin typeface="Calibri Light"/>
                <a:cs typeface="Calibri Light"/>
              </a:rPr>
              <a:t>л</a:t>
            </a:r>
            <a:r>
              <a:rPr sz="3300" dirty="0">
                <a:latin typeface="Calibri Light"/>
                <a:cs typeface="Calibri Light"/>
              </a:rPr>
              <a:t>ь</a:t>
            </a:r>
            <a:r>
              <a:rPr sz="3300" spc="-214" dirty="0">
                <a:latin typeface="Calibri Light"/>
                <a:cs typeface="Calibri Light"/>
              </a:rPr>
              <a:t> </a:t>
            </a:r>
            <a:r>
              <a:rPr sz="3300" spc="-15" dirty="0">
                <a:latin typeface="Calibri Light"/>
                <a:cs typeface="Calibri Light"/>
              </a:rPr>
              <a:t>п</a:t>
            </a:r>
            <a:r>
              <a:rPr sz="3300" spc="-38" dirty="0">
                <a:latin typeface="Calibri Light"/>
                <a:cs typeface="Calibri Light"/>
              </a:rPr>
              <a:t>р</a:t>
            </a:r>
            <a:r>
              <a:rPr sz="3300" dirty="0">
                <a:latin typeface="Calibri Light"/>
                <a:cs typeface="Calibri Light"/>
              </a:rPr>
              <a:t>и</a:t>
            </a:r>
            <a:endParaRPr sz="3300">
              <a:latin typeface="Calibri Light"/>
              <a:cs typeface="Calibri Light"/>
            </a:endParaRPr>
          </a:p>
          <a:p>
            <a:pPr marR="3810" algn="r">
              <a:lnSpc>
                <a:spcPts val="3754"/>
              </a:lnSpc>
              <a:tabLst>
                <a:tab pos="8240078" algn="l"/>
              </a:tabLst>
            </a:pPr>
            <a:r>
              <a:rPr sz="33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u="heavy" spc="-5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u="heavy" spc="41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п</a:t>
            </a:r>
            <a:r>
              <a:rPr sz="3300" u="heavy" spc="11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о</a:t>
            </a:r>
            <a:r>
              <a:rPr sz="3300" u="heavy" spc="-4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д</a:t>
            </a:r>
            <a:r>
              <a:rPr sz="3300" u="heavy" spc="11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г</a:t>
            </a:r>
            <a:r>
              <a:rPr sz="3300" u="heavy" spc="-41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о</a:t>
            </a:r>
            <a:r>
              <a:rPr sz="3300" u="heavy" spc="-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т</a:t>
            </a:r>
            <a:r>
              <a:rPr sz="3300" u="heavy" spc="-41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о</a:t>
            </a:r>
            <a:r>
              <a:rPr sz="3300" u="heavy" spc="-56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в</a:t>
            </a:r>
            <a:r>
              <a:rPr sz="3300" u="heavy" spc="-38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к</a:t>
            </a:r>
            <a:r>
              <a:rPr sz="330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е</a:t>
            </a:r>
            <a:r>
              <a:rPr sz="3300" u="heavy" spc="-221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30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к</a:t>
            </a:r>
            <a:r>
              <a:rPr sz="3300" u="heavy" spc="-8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300" u="heavy" spc="19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Г</a:t>
            </a:r>
            <a:r>
              <a:rPr sz="3300" u="heavy" spc="-4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И</a:t>
            </a:r>
            <a:r>
              <a:rPr sz="330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А	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0" y="857250"/>
            <a:ext cx="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930"/>
              </a:lnSpc>
            </a:pPr>
            <a:fld id="{81D60167-4931-47E6-BA6A-407CBD079E47}" type="slidenum">
              <a:rPr dirty="0"/>
              <a:pPr marL="28575">
                <a:lnSpc>
                  <a:spcPts val="930"/>
                </a:lnSpc>
              </a:pPr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4067" y="1830895"/>
            <a:ext cx="8754904" cy="2873158"/>
          </a:xfrm>
          <a:prstGeom prst="rect">
            <a:avLst/>
          </a:prstGeom>
        </p:spPr>
        <p:txBody>
          <a:bodyPr vert="horz" wrap="square" lIns="0" tIns="82867" rIns="0" bIns="0" rtlCol="0">
            <a:spAutoFit/>
          </a:bodyPr>
          <a:lstStyle/>
          <a:p>
            <a:pPr marL="9525" marR="104299">
              <a:lnSpc>
                <a:spcPct val="78800"/>
              </a:lnSpc>
              <a:spcBef>
                <a:spcPts val="652"/>
              </a:spcBef>
            </a:pPr>
            <a:r>
              <a:rPr sz="2288" b="1" spc="-23" dirty="0">
                <a:latin typeface="Calibri"/>
                <a:cs typeface="Calibri"/>
              </a:rPr>
              <a:t>Кодификатор </a:t>
            </a:r>
            <a:r>
              <a:rPr sz="2288" spc="-4" dirty="0">
                <a:latin typeface="Calibri"/>
                <a:cs typeface="Calibri"/>
              </a:rPr>
              <a:t>проверяемых </a:t>
            </a:r>
            <a:r>
              <a:rPr sz="2288" spc="-8" dirty="0">
                <a:latin typeface="Calibri"/>
                <a:cs typeface="Calibri"/>
              </a:rPr>
              <a:t>требований </a:t>
            </a:r>
            <a:r>
              <a:rPr sz="2288" spc="-4" dirty="0">
                <a:latin typeface="Calibri"/>
                <a:cs typeface="Calibri"/>
              </a:rPr>
              <a:t>к </a:t>
            </a:r>
            <a:r>
              <a:rPr sz="2288" spc="-19" dirty="0">
                <a:latin typeface="Calibri"/>
                <a:cs typeface="Calibri"/>
              </a:rPr>
              <a:t>результатам </a:t>
            </a:r>
            <a:r>
              <a:rPr sz="2288" spc="-8" dirty="0">
                <a:latin typeface="Calibri"/>
                <a:cs typeface="Calibri"/>
              </a:rPr>
              <a:t>освоения </a:t>
            </a:r>
            <a:r>
              <a:rPr sz="2288" spc="-4" dirty="0">
                <a:latin typeface="Calibri"/>
                <a:cs typeface="Calibri"/>
              </a:rPr>
              <a:t> </a:t>
            </a:r>
            <a:r>
              <a:rPr sz="2288" spc="-15" dirty="0">
                <a:latin typeface="Calibri"/>
                <a:cs typeface="Calibri"/>
              </a:rPr>
              <a:t>основной</a:t>
            </a:r>
            <a:r>
              <a:rPr sz="2288" spc="-68" dirty="0">
                <a:latin typeface="Calibri"/>
                <a:cs typeface="Calibri"/>
              </a:rPr>
              <a:t> </a:t>
            </a:r>
            <a:r>
              <a:rPr sz="2288" spc="-15" dirty="0">
                <a:latin typeface="Calibri"/>
                <a:cs typeface="Calibri"/>
              </a:rPr>
              <a:t>образовательной</a:t>
            </a:r>
            <a:r>
              <a:rPr sz="2288" spc="-191" dirty="0">
                <a:latin typeface="Calibri"/>
                <a:cs typeface="Calibri"/>
              </a:rPr>
              <a:t> </a:t>
            </a:r>
            <a:r>
              <a:rPr sz="2288" spc="-4" dirty="0">
                <a:latin typeface="Calibri"/>
                <a:cs typeface="Calibri"/>
              </a:rPr>
              <a:t>программы</a:t>
            </a:r>
            <a:r>
              <a:rPr sz="2288" spc="-172" dirty="0">
                <a:latin typeface="Calibri"/>
                <a:cs typeface="Calibri"/>
              </a:rPr>
              <a:t> </a:t>
            </a:r>
            <a:r>
              <a:rPr sz="2288" spc="-15" dirty="0">
                <a:latin typeface="Calibri"/>
                <a:cs typeface="Calibri"/>
              </a:rPr>
              <a:t>среднего</a:t>
            </a:r>
            <a:r>
              <a:rPr sz="2288" spc="-101" dirty="0">
                <a:latin typeface="Calibri"/>
                <a:cs typeface="Calibri"/>
              </a:rPr>
              <a:t> </a:t>
            </a:r>
            <a:r>
              <a:rPr sz="2288" spc="-11" dirty="0">
                <a:latin typeface="Calibri"/>
                <a:cs typeface="Calibri"/>
              </a:rPr>
              <a:t>общего</a:t>
            </a:r>
            <a:r>
              <a:rPr sz="2288" spc="-98" dirty="0">
                <a:latin typeface="Calibri"/>
                <a:cs typeface="Calibri"/>
              </a:rPr>
              <a:t> </a:t>
            </a:r>
            <a:r>
              <a:rPr sz="2288" spc="-11" dirty="0">
                <a:latin typeface="Calibri"/>
                <a:cs typeface="Calibri"/>
              </a:rPr>
              <a:t>образования </a:t>
            </a:r>
            <a:r>
              <a:rPr sz="2288" spc="-506" dirty="0">
                <a:latin typeface="Calibri"/>
                <a:cs typeface="Calibri"/>
              </a:rPr>
              <a:t> </a:t>
            </a:r>
            <a:r>
              <a:rPr sz="2288" spc="-4" dirty="0">
                <a:latin typeface="Calibri"/>
                <a:cs typeface="Calibri"/>
              </a:rPr>
              <a:t>и </a:t>
            </a:r>
            <a:r>
              <a:rPr sz="2288" spc="-11" dirty="0">
                <a:latin typeface="Calibri"/>
                <a:cs typeface="Calibri"/>
              </a:rPr>
              <a:t>элементов </a:t>
            </a:r>
            <a:r>
              <a:rPr sz="2288" spc="-19" dirty="0">
                <a:latin typeface="Calibri"/>
                <a:cs typeface="Calibri"/>
              </a:rPr>
              <a:t>содержания для </a:t>
            </a:r>
            <a:r>
              <a:rPr sz="2288" spc="-11" dirty="0">
                <a:latin typeface="Calibri"/>
                <a:cs typeface="Calibri"/>
              </a:rPr>
              <a:t>проведения </a:t>
            </a:r>
            <a:r>
              <a:rPr sz="2288" spc="-19" dirty="0">
                <a:latin typeface="Calibri"/>
                <a:cs typeface="Calibri"/>
              </a:rPr>
              <a:t>единого государственного </a:t>
            </a:r>
            <a:r>
              <a:rPr sz="2288" spc="-15" dirty="0">
                <a:latin typeface="Calibri"/>
                <a:cs typeface="Calibri"/>
              </a:rPr>
              <a:t> </a:t>
            </a:r>
            <a:r>
              <a:rPr sz="2288" spc="-4" dirty="0">
                <a:latin typeface="Calibri"/>
                <a:cs typeface="Calibri"/>
              </a:rPr>
              <a:t>экзамена</a:t>
            </a:r>
            <a:r>
              <a:rPr sz="2288" spc="-172" dirty="0">
                <a:latin typeface="Calibri"/>
                <a:cs typeface="Calibri"/>
              </a:rPr>
              <a:t> </a:t>
            </a:r>
            <a:r>
              <a:rPr sz="2288" dirty="0">
                <a:latin typeface="Calibri"/>
                <a:cs typeface="Calibri"/>
              </a:rPr>
              <a:t>по</a:t>
            </a:r>
            <a:r>
              <a:rPr sz="2288" spc="-45" dirty="0">
                <a:latin typeface="Calibri"/>
                <a:cs typeface="Calibri"/>
              </a:rPr>
              <a:t> </a:t>
            </a:r>
            <a:r>
              <a:rPr sz="2288" spc="-15" dirty="0">
                <a:latin typeface="Calibri"/>
                <a:cs typeface="Calibri"/>
              </a:rPr>
              <a:t>биологии</a:t>
            </a:r>
            <a:endParaRPr sz="2288" dirty="0">
              <a:latin typeface="Calibri"/>
              <a:cs typeface="Calibri"/>
            </a:endParaRPr>
          </a:p>
          <a:p>
            <a:pPr marL="9525" marR="984409">
              <a:lnSpc>
                <a:spcPct val="78800"/>
              </a:lnSpc>
            </a:pPr>
            <a:r>
              <a:rPr sz="2288" b="1" spc="-8" dirty="0">
                <a:latin typeface="Calibri"/>
                <a:cs typeface="Calibri"/>
              </a:rPr>
              <a:t>С</a:t>
            </a:r>
            <a:r>
              <a:rPr sz="2288" b="1" spc="-30" dirty="0">
                <a:latin typeface="Calibri"/>
                <a:cs typeface="Calibri"/>
              </a:rPr>
              <a:t>п</a:t>
            </a:r>
            <a:r>
              <a:rPr sz="2288" b="1" spc="-15" dirty="0">
                <a:latin typeface="Calibri"/>
                <a:cs typeface="Calibri"/>
              </a:rPr>
              <a:t>е</a:t>
            </a:r>
            <a:r>
              <a:rPr sz="2288" b="1" spc="-26" dirty="0">
                <a:latin typeface="Calibri"/>
                <a:cs typeface="Calibri"/>
              </a:rPr>
              <a:t>ц</a:t>
            </a:r>
            <a:r>
              <a:rPr sz="2288" b="1" spc="-15" dirty="0">
                <a:latin typeface="Calibri"/>
                <a:cs typeface="Calibri"/>
              </a:rPr>
              <a:t>и</a:t>
            </a:r>
            <a:r>
              <a:rPr sz="2288" b="1" spc="11" dirty="0">
                <a:latin typeface="Calibri"/>
                <a:cs typeface="Calibri"/>
              </a:rPr>
              <a:t>ф</a:t>
            </a:r>
            <a:r>
              <a:rPr sz="2288" b="1" spc="-15" dirty="0">
                <a:latin typeface="Calibri"/>
                <a:cs typeface="Calibri"/>
              </a:rPr>
              <a:t>и</a:t>
            </a:r>
            <a:r>
              <a:rPr sz="2288" b="1" spc="4" dirty="0">
                <a:latin typeface="Calibri"/>
                <a:cs typeface="Calibri"/>
              </a:rPr>
              <a:t>к</a:t>
            </a:r>
            <a:r>
              <a:rPr sz="2288" b="1" spc="8" dirty="0">
                <a:latin typeface="Calibri"/>
                <a:cs typeface="Calibri"/>
              </a:rPr>
              <a:t>а</a:t>
            </a:r>
            <a:r>
              <a:rPr sz="2288" b="1" spc="-26" dirty="0">
                <a:latin typeface="Calibri"/>
                <a:cs typeface="Calibri"/>
              </a:rPr>
              <a:t>ц</a:t>
            </a:r>
            <a:r>
              <a:rPr sz="2288" b="1" spc="-15" dirty="0">
                <a:latin typeface="Calibri"/>
                <a:cs typeface="Calibri"/>
              </a:rPr>
              <a:t>и</a:t>
            </a:r>
            <a:r>
              <a:rPr sz="2288" b="1" spc="-4" dirty="0">
                <a:latin typeface="Calibri"/>
                <a:cs typeface="Calibri"/>
              </a:rPr>
              <a:t>я</a:t>
            </a:r>
            <a:r>
              <a:rPr sz="2288" b="1" spc="-165" dirty="0">
                <a:latin typeface="Calibri"/>
                <a:cs typeface="Calibri"/>
              </a:rPr>
              <a:t> </a:t>
            </a:r>
            <a:r>
              <a:rPr sz="2288" spc="-45" dirty="0">
                <a:latin typeface="Calibri"/>
                <a:cs typeface="Calibri"/>
              </a:rPr>
              <a:t>к</a:t>
            </a:r>
            <a:r>
              <a:rPr sz="2288" spc="-8" dirty="0">
                <a:latin typeface="Calibri"/>
                <a:cs typeface="Calibri"/>
              </a:rPr>
              <a:t>о</a:t>
            </a:r>
            <a:r>
              <a:rPr sz="2288" spc="-30" dirty="0">
                <a:latin typeface="Calibri"/>
                <a:cs typeface="Calibri"/>
              </a:rPr>
              <a:t>н</a:t>
            </a:r>
            <a:r>
              <a:rPr sz="2288" spc="8" dirty="0">
                <a:latin typeface="Calibri"/>
                <a:cs typeface="Calibri"/>
              </a:rPr>
              <a:t>т</a:t>
            </a:r>
            <a:r>
              <a:rPr sz="2288" spc="-8" dirty="0">
                <a:latin typeface="Calibri"/>
                <a:cs typeface="Calibri"/>
              </a:rPr>
              <a:t>р</a:t>
            </a:r>
            <a:r>
              <a:rPr sz="2288" spc="-68" dirty="0">
                <a:latin typeface="Calibri"/>
                <a:cs typeface="Calibri"/>
              </a:rPr>
              <a:t>о</a:t>
            </a:r>
            <a:r>
              <a:rPr sz="2288" spc="-30" dirty="0">
                <a:latin typeface="Calibri"/>
                <a:cs typeface="Calibri"/>
              </a:rPr>
              <a:t>л</a:t>
            </a:r>
            <a:r>
              <a:rPr sz="2288" spc="-4" dirty="0">
                <a:latin typeface="Calibri"/>
                <a:cs typeface="Calibri"/>
              </a:rPr>
              <a:t>ь</a:t>
            </a:r>
            <a:r>
              <a:rPr sz="2288" spc="-23" dirty="0">
                <a:latin typeface="Calibri"/>
                <a:cs typeface="Calibri"/>
              </a:rPr>
              <a:t>н</a:t>
            </a:r>
            <a:r>
              <a:rPr sz="2288" spc="-26" dirty="0">
                <a:latin typeface="Calibri"/>
                <a:cs typeface="Calibri"/>
              </a:rPr>
              <a:t>ы</a:t>
            </a:r>
            <a:r>
              <a:rPr sz="2288" spc="-4" dirty="0">
                <a:latin typeface="Calibri"/>
                <a:cs typeface="Calibri"/>
              </a:rPr>
              <a:t>х</a:t>
            </a:r>
            <a:r>
              <a:rPr sz="2288" spc="-127" dirty="0">
                <a:latin typeface="Calibri"/>
                <a:cs typeface="Calibri"/>
              </a:rPr>
              <a:t> </a:t>
            </a:r>
            <a:r>
              <a:rPr sz="2288" spc="19" dirty="0">
                <a:latin typeface="Calibri"/>
                <a:cs typeface="Calibri"/>
              </a:rPr>
              <a:t>и</a:t>
            </a:r>
            <a:r>
              <a:rPr sz="2288" spc="-4" dirty="0">
                <a:latin typeface="Calibri"/>
                <a:cs typeface="Calibri"/>
              </a:rPr>
              <a:t>з</a:t>
            </a:r>
            <a:r>
              <a:rPr sz="2288" dirty="0">
                <a:latin typeface="Calibri"/>
                <a:cs typeface="Calibri"/>
              </a:rPr>
              <a:t>м</a:t>
            </a:r>
            <a:r>
              <a:rPr sz="2288" spc="-4" dirty="0">
                <a:latin typeface="Calibri"/>
                <a:cs typeface="Calibri"/>
              </a:rPr>
              <a:t>ер</a:t>
            </a:r>
            <a:r>
              <a:rPr sz="2288" spc="19" dirty="0">
                <a:latin typeface="Calibri"/>
                <a:cs typeface="Calibri"/>
              </a:rPr>
              <a:t>и</a:t>
            </a:r>
            <a:r>
              <a:rPr sz="2288" spc="-49" dirty="0">
                <a:latin typeface="Calibri"/>
                <a:cs typeface="Calibri"/>
              </a:rPr>
              <a:t>т</a:t>
            </a:r>
            <a:r>
              <a:rPr sz="2288" spc="-60" dirty="0">
                <a:latin typeface="Calibri"/>
                <a:cs typeface="Calibri"/>
              </a:rPr>
              <a:t>е</a:t>
            </a:r>
            <a:r>
              <a:rPr sz="2288" spc="-30" dirty="0">
                <a:latin typeface="Calibri"/>
                <a:cs typeface="Calibri"/>
              </a:rPr>
              <a:t>л</a:t>
            </a:r>
            <a:r>
              <a:rPr sz="2288" spc="-4" dirty="0">
                <a:latin typeface="Calibri"/>
                <a:cs typeface="Calibri"/>
              </a:rPr>
              <a:t>ь</a:t>
            </a:r>
            <a:r>
              <a:rPr sz="2288" spc="-23" dirty="0">
                <a:latin typeface="Calibri"/>
                <a:cs typeface="Calibri"/>
              </a:rPr>
              <a:t>н</a:t>
            </a:r>
            <a:r>
              <a:rPr sz="2288" spc="-26" dirty="0">
                <a:latin typeface="Calibri"/>
                <a:cs typeface="Calibri"/>
              </a:rPr>
              <a:t>ы</a:t>
            </a:r>
            <a:r>
              <a:rPr sz="2288" spc="-4" dirty="0">
                <a:latin typeface="Calibri"/>
                <a:cs typeface="Calibri"/>
              </a:rPr>
              <a:t>х</a:t>
            </a:r>
            <a:r>
              <a:rPr sz="2288" spc="-188" dirty="0">
                <a:latin typeface="Calibri"/>
                <a:cs typeface="Calibri"/>
              </a:rPr>
              <a:t> </a:t>
            </a:r>
            <a:r>
              <a:rPr sz="2288" spc="8" dirty="0">
                <a:latin typeface="Calibri"/>
                <a:cs typeface="Calibri"/>
              </a:rPr>
              <a:t>м</a:t>
            </a:r>
            <a:r>
              <a:rPr sz="2288" spc="-19" dirty="0">
                <a:latin typeface="Calibri"/>
                <a:cs typeface="Calibri"/>
              </a:rPr>
              <a:t>а</a:t>
            </a:r>
            <a:r>
              <a:rPr sz="2288" spc="8" dirty="0">
                <a:latin typeface="Calibri"/>
                <a:cs typeface="Calibri"/>
              </a:rPr>
              <a:t>т</a:t>
            </a:r>
            <a:r>
              <a:rPr sz="2288" spc="-4" dirty="0">
                <a:latin typeface="Calibri"/>
                <a:cs typeface="Calibri"/>
              </a:rPr>
              <a:t>ер</a:t>
            </a:r>
            <a:r>
              <a:rPr sz="2288" spc="19" dirty="0">
                <a:latin typeface="Calibri"/>
                <a:cs typeface="Calibri"/>
              </a:rPr>
              <a:t>и</a:t>
            </a:r>
            <a:r>
              <a:rPr sz="2288" spc="-19" dirty="0">
                <a:latin typeface="Calibri"/>
                <a:cs typeface="Calibri"/>
              </a:rPr>
              <a:t>а</a:t>
            </a:r>
            <a:r>
              <a:rPr sz="2288" spc="-30" dirty="0">
                <a:latin typeface="Calibri"/>
                <a:cs typeface="Calibri"/>
              </a:rPr>
              <a:t>л</a:t>
            </a:r>
            <a:r>
              <a:rPr sz="2288" spc="-8" dirty="0">
                <a:latin typeface="Calibri"/>
                <a:cs typeface="Calibri"/>
              </a:rPr>
              <a:t>о</a:t>
            </a:r>
            <a:r>
              <a:rPr sz="2288" spc="-4" dirty="0">
                <a:latin typeface="Calibri"/>
                <a:cs typeface="Calibri"/>
              </a:rPr>
              <a:t>в</a:t>
            </a:r>
            <a:r>
              <a:rPr sz="2288" spc="-240" dirty="0">
                <a:latin typeface="Calibri"/>
                <a:cs typeface="Calibri"/>
              </a:rPr>
              <a:t> </a:t>
            </a:r>
            <a:r>
              <a:rPr sz="2288" spc="-19" dirty="0">
                <a:latin typeface="Calibri"/>
                <a:cs typeface="Calibri"/>
              </a:rPr>
              <a:t>д</a:t>
            </a:r>
            <a:r>
              <a:rPr sz="2288" spc="-30" dirty="0">
                <a:latin typeface="Calibri"/>
                <a:cs typeface="Calibri"/>
              </a:rPr>
              <a:t>л</a:t>
            </a:r>
            <a:r>
              <a:rPr sz="2288" spc="-4" dirty="0">
                <a:latin typeface="Calibri"/>
                <a:cs typeface="Calibri"/>
              </a:rPr>
              <a:t>я  </a:t>
            </a:r>
            <a:r>
              <a:rPr sz="2288" spc="4" dirty="0">
                <a:latin typeface="Calibri"/>
                <a:cs typeface="Calibri"/>
              </a:rPr>
              <a:t>п</a:t>
            </a:r>
            <a:r>
              <a:rPr sz="2288" spc="-8" dirty="0">
                <a:latin typeface="Calibri"/>
                <a:cs typeface="Calibri"/>
              </a:rPr>
              <a:t>ро</a:t>
            </a:r>
            <a:r>
              <a:rPr sz="2288" spc="-19" dirty="0">
                <a:latin typeface="Calibri"/>
                <a:cs typeface="Calibri"/>
              </a:rPr>
              <a:t>в</a:t>
            </a:r>
            <a:r>
              <a:rPr sz="2288" spc="-60" dirty="0">
                <a:latin typeface="Calibri"/>
                <a:cs typeface="Calibri"/>
              </a:rPr>
              <a:t>е</a:t>
            </a:r>
            <a:r>
              <a:rPr sz="2288" spc="-19" dirty="0">
                <a:latin typeface="Calibri"/>
                <a:cs typeface="Calibri"/>
              </a:rPr>
              <a:t>д</a:t>
            </a:r>
            <a:r>
              <a:rPr sz="2288" spc="-4" dirty="0">
                <a:latin typeface="Calibri"/>
                <a:cs typeface="Calibri"/>
              </a:rPr>
              <a:t>е</a:t>
            </a:r>
            <a:r>
              <a:rPr sz="2288" spc="-19" dirty="0">
                <a:latin typeface="Calibri"/>
                <a:cs typeface="Calibri"/>
              </a:rPr>
              <a:t>н</a:t>
            </a:r>
            <a:r>
              <a:rPr sz="2288" spc="19" dirty="0">
                <a:latin typeface="Calibri"/>
                <a:cs typeface="Calibri"/>
              </a:rPr>
              <a:t>и</a:t>
            </a:r>
            <a:r>
              <a:rPr sz="2288" spc="-4" dirty="0">
                <a:latin typeface="Calibri"/>
                <a:cs typeface="Calibri"/>
              </a:rPr>
              <a:t>я</a:t>
            </a:r>
            <a:r>
              <a:rPr sz="2288" spc="-161" dirty="0">
                <a:latin typeface="Calibri"/>
                <a:cs typeface="Calibri"/>
              </a:rPr>
              <a:t> </a:t>
            </a:r>
            <a:r>
              <a:rPr sz="2288" spc="-4" dirty="0">
                <a:latin typeface="Calibri"/>
                <a:cs typeface="Calibri"/>
              </a:rPr>
              <a:t>в</a:t>
            </a:r>
            <a:r>
              <a:rPr sz="2288" spc="-56" dirty="0">
                <a:latin typeface="Calibri"/>
                <a:cs typeface="Calibri"/>
              </a:rPr>
              <a:t> </a:t>
            </a:r>
            <a:r>
              <a:rPr sz="2288" spc="-23" dirty="0" smtClean="0">
                <a:latin typeface="Calibri"/>
                <a:cs typeface="Calibri"/>
              </a:rPr>
              <a:t>202</a:t>
            </a:r>
            <a:r>
              <a:rPr lang="ru-RU" sz="2288" spc="-4" dirty="0" smtClean="0">
                <a:latin typeface="Calibri"/>
                <a:cs typeface="Calibri"/>
              </a:rPr>
              <a:t>3</a:t>
            </a:r>
            <a:r>
              <a:rPr sz="2288" dirty="0" smtClean="0">
                <a:latin typeface="Calibri"/>
                <a:cs typeface="Calibri"/>
              </a:rPr>
              <a:t> </a:t>
            </a:r>
            <a:r>
              <a:rPr sz="2288" spc="-15" dirty="0">
                <a:latin typeface="Calibri"/>
                <a:cs typeface="Calibri"/>
              </a:rPr>
              <a:t>г</a:t>
            </a:r>
            <a:r>
              <a:rPr sz="2288" spc="-68" dirty="0">
                <a:latin typeface="Calibri"/>
                <a:cs typeface="Calibri"/>
              </a:rPr>
              <a:t>о</a:t>
            </a:r>
            <a:r>
              <a:rPr sz="2288" spc="-19" dirty="0">
                <a:latin typeface="Calibri"/>
                <a:cs typeface="Calibri"/>
              </a:rPr>
              <a:t>д</a:t>
            </a:r>
            <a:r>
              <a:rPr sz="2288" spc="-4" dirty="0">
                <a:latin typeface="Calibri"/>
                <a:cs typeface="Calibri"/>
              </a:rPr>
              <a:t>у</a:t>
            </a:r>
            <a:r>
              <a:rPr sz="2288" spc="-113" dirty="0">
                <a:latin typeface="Calibri"/>
                <a:cs typeface="Calibri"/>
              </a:rPr>
              <a:t> </a:t>
            </a:r>
            <a:r>
              <a:rPr sz="2288" spc="-60" dirty="0">
                <a:latin typeface="Calibri"/>
                <a:cs typeface="Calibri"/>
              </a:rPr>
              <a:t>е</a:t>
            </a:r>
            <a:r>
              <a:rPr sz="2288" spc="-19" dirty="0">
                <a:latin typeface="Calibri"/>
                <a:cs typeface="Calibri"/>
              </a:rPr>
              <a:t>д</a:t>
            </a:r>
            <a:r>
              <a:rPr sz="2288" spc="19" dirty="0">
                <a:latin typeface="Calibri"/>
                <a:cs typeface="Calibri"/>
              </a:rPr>
              <a:t>и</a:t>
            </a:r>
            <a:r>
              <a:rPr sz="2288" spc="-26" dirty="0">
                <a:latin typeface="Calibri"/>
                <a:cs typeface="Calibri"/>
              </a:rPr>
              <a:t>н</a:t>
            </a:r>
            <a:r>
              <a:rPr sz="2288" spc="-8" dirty="0">
                <a:latin typeface="Calibri"/>
                <a:cs typeface="Calibri"/>
              </a:rPr>
              <a:t>о</a:t>
            </a:r>
            <a:r>
              <a:rPr sz="2288" spc="-15" dirty="0">
                <a:latin typeface="Calibri"/>
                <a:cs typeface="Calibri"/>
              </a:rPr>
              <a:t>г</a:t>
            </a:r>
            <a:r>
              <a:rPr sz="2288" spc="-4" dirty="0">
                <a:latin typeface="Calibri"/>
                <a:cs typeface="Calibri"/>
              </a:rPr>
              <a:t>о</a:t>
            </a:r>
            <a:r>
              <a:rPr sz="2288" spc="-109" dirty="0">
                <a:latin typeface="Calibri"/>
                <a:cs typeface="Calibri"/>
              </a:rPr>
              <a:t> </a:t>
            </a:r>
            <a:r>
              <a:rPr sz="2288" spc="-15" dirty="0">
                <a:latin typeface="Calibri"/>
                <a:cs typeface="Calibri"/>
              </a:rPr>
              <a:t>г</a:t>
            </a:r>
            <a:r>
              <a:rPr sz="2288" spc="-8" dirty="0">
                <a:latin typeface="Calibri"/>
                <a:cs typeface="Calibri"/>
              </a:rPr>
              <a:t>о</a:t>
            </a:r>
            <a:r>
              <a:rPr sz="2288" spc="-15" dirty="0">
                <a:latin typeface="Calibri"/>
                <a:cs typeface="Calibri"/>
              </a:rPr>
              <a:t>с</a:t>
            </a:r>
            <a:r>
              <a:rPr sz="2288" spc="-79" dirty="0">
                <a:latin typeface="Calibri"/>
                <a:cs typeface="Calibri"/>
              </a:rPr>
              <a:t>у</a:t>
            </a:r>
            <a:r>
              <a:rPr sz="2288" spc="-19" dirty="0">
                <a:latin typeface="Calibri"/>
                <a:cs typeface="Calibri"/>
              </a:rPr>
              <a:t>да</a:t>
            </a:r>
            <a:r>
              <a:rPr sz="2288" spc="-8" dirty="0">
                <a:latin typeface="Calibri"/>
                <a:cs typeface="Calibri"/>
              </a:rPr>
              <a:t>рс</a:t>
            </a:r>
            <a:r>
              <a:rPr sz="2288" spc="4" dirty="0">
                <a:latin typeface="Calibri"/>
                <a:cs typeface="Calibri"/>
              </a:rPr>
              <a:t>т</a:t>
            </a:r>
            <a:r>
              <a:rPr sz="2288" spc="-19" dirty="0">
                <a:latin typeface="Calibri"/>
                <a:cs typeface="Calibri"/>
              </a:rPr>
              <a:t>в</a:t>
            </a:r>
            <a:r>
              <a:rPr sz="2288" spc="-4" dirty="0">
                <a:latin typeface="Calibri"/>
                <a:cs typeface="Calibri"/>
              </a:rPr>
              <a:t>е</a:t>
            </a:r>
            <a:r>
              <a:rPr sz="2288" spc="-19" dirty="0">
                <a:latin typeface="Calibri"/>
                <a:cs typeface="Calibri"/>
              </a:rPr>
              <a:t>н</a:t>
            </a:r>
            <a:r>
              <a:rPr sz="2288" spc="-26" dirty="0">
                <a:latin typeface="Calibri"/>
                <a:cs typeface="Calibri"/>
              </a:rPr>
              <a:t>н</a:t>
            </a:r>
            <a:r>
              <a:rPr sz="2288" spc="-8" dirty="0">
                <a:latin typeface="Calibri"/>
                <a:cs typeface="Calibri"/>
              </a:rPr>
              <a:t>о</a:t>
            </a:r>
            <a:r>
              <a:rPr sz="2288" spc="-19" dirty="0">
                <a:latin typeface="Calibri"/>
                <a:cs typeface="Calibri"/>
              </a:rPr>
              <a:t>г</a:t>
            </a:r>
            <a:r>
              <a:rPr sz="2288" spc="-4" dirty="0">
                <a:latin typeface="Calibri"/>
                <a:cs typeface="Calibri"/>
              </a:rPr>
              <a:t>о</a:t>
            </a:r>
            <a:r>
              <a:rPr sz="2288" spc="-221" dirty="0">
                <a:latin typeface="Calibri"/>
                <a:cs typeface="Calibri"/>
              </a:rPr>
              <a:t> </a:t>
            </a:r>
            <a:r>
              <a:rPr sz="2288" dirty="0">
                <a:latin typeface="Calibri"/>
                <a:cs typeface="Calibri"/>
              </a:rPr>
              <a:t>э</a:t>
            </a:r>
            <a:r>
              <a:rPr sz="2288" spc="11" dirty="0">
                <a:latin typeface="Calibri"/>
                <a:cs typeface="Calibri"/>
              </a:rPr>
              <a:t>к</a:t>
            </a:r>
            <a:r>
              <a:rPr sz="2288" spc="-4" dirty="0">
                <a:latin typeface="Calibri"/>
                <a:cs typeface="Calibri"/>
              </a:rPr>
              <a:t>з</a:t>
            </a:r>
            <a:r>
              <a:rPr sz="2288" spc="-26" dirty="0">
                <a:latin typeface="Calibri"/>
                <a:cs typeface="Calibri"/>
              </a:rPr>
              <a:t>а</a:t>
            </a:r>
            <a:r>
              <a:rPr sz="2288" spc="8" dirty="0">
                <a:latin typeface="Calibri"/>
                <a:cs typeface="Calibri"/>
              </a:rPr>
              <a:t>м</a:t>
            </a:r>
            <a:r>
              <a:rPr sz="2288" spc="-4" dirty="0">
                <a:latin typeface="Calibri"/>
                <a:cs typeface="Calibri"/>
              </a:rPr>
              <a:t>е</a:t>
            </a:r>
            <a:r>
              <a:rPr sz="2288" spc="-23" dirty="0">
                <a:latin typeface="Calibri"/>
                <a:cs typeface="Calibri"/>
              </a:rPr>
              <a:t>н</a:t>
            </a:r>
            <a:r>
              <a:rPr sz="2288" spc="-4" dirty="0">
                <a:latin typeface="Calibri"/>
                <a:cs typeface="Calibri"/>
              </a:rPr>
              <a:t>а</a:t>
            </a:r>
            <a:r>
              <a:rPr sz="2288" spc="-172" dirty="0">
                <a:latin typeface="Calibri"/>
                <a:cs typeface="Calibri"/>
              </a:rPr>
              <a:t> </a:t>
            </a:r>
            <a:r>
              <a:rPr sz="2288" spc="4" dirty="0">
                <a:latin typeface="Calibri"/>
                <a:cs typeface="Calibri"/>
              </a:rPr>
              <a:t>п</a:t>
            </a:r>
            <a:r>
              <a:rPr sz="2288" spc="-4" dirty="0">
                <a:latin typeface="Calibri"/>
                <a:cs typeface="Calibri"/>
              </a:rPr>
              <a:t>о  </a:t>
            </a:r>
            <a:r>
              <a:rPr sz="2288" spc="-15" dirty="0">
                <a:latin typeface="Calibri"/>
                <a:cs typeface="Calibri"/>
              </a:rPr>
              <a:t>биологии</a:t>
            </a:r>
            <a:endParaRPr sz="2288" dirty="0">
              <a:latin typeface="Calibri"/>
              <a:cs typeface="Calibri"/>
            </a:endParaRPr>
          </a:p>
          <a:p>
            <a:pPr marL="9525" marR="3810">
              <a:lnSpc>
                <a:spcPct val="78800"/>
              </a:lnSpc>
            </a:pPr>
            <a:r>
              <a:rPr sz="2288" b="1" spc="-11" dirty="0">
                <a:latin typeface="Calibri"/>
                <a:cs typeface="Calibri"/>
              </a:rPr>
              <a:t>Демонстрационный</a:t>
            </a:r>
            <a:r>
              <a:rPr sz="2288" b="1" spc="-221" dirty="0">
                <a:latin typeface="Calibri"/>
                <a:cs typeface="Calibri"/>
              </a:rPr>
              <a:t> </a:t>
            </a:r>
            <a:r>
              <a:rPr sz="2288" b="1" spc="-4" dirty="0">
                <a:latin typeface="Calibri"/>
                <a:cs typeface="Calibri"/>
              </a:rPr>
              <a:t>вариант</a:t>
            </a:r>
            <a:r>
              <a:rPr sz="2288" b="1" spc="-120" dirty="0">
                <a:latin typeface="Calibri"/>
                <a:cs typeface="Calibri"/>
              </a:rPr>
              <a:t> </a:t>
            </a:r>
            <a:r>
              <a:rPr sz="2288" spc="-23" dirty="0">
                <a:latin typeface="Calibri"/>
                <a:cs typeface="Calibri"/>
              </a:rPr>
              <a:t>контрольных</a:t>
            </a:r>
            <a:r>
              <a:rPr sz="2288" spc="-45" dirty="0">
                <a:latin typeface="Calibri"/>
                <a:cs typeface="Calibri"/>
              </a:rPr>
              <a:t> </a:t>
            </a:r>
            <a:r>
              <a:rPr sz="2288" spc="-19" dirty="0">
                <a:latin typeface="Calibri"/>
                <a:cs typeface="Calibri"/>
              </a:rPr>
              <a:t>измерительных</a:t>
            </a:r>
            <a:r>
              <a:rPr sz="2288" spc="-172" dirty="0">
                <a:latin typeface="Calibri"/>
                <a:cs typeface="Calibri"/>
              </a:rPr>
              <a:t> </a:t>
            </a:r>
            <a:r>
              <a:rPr sz="2288" spc="-19" dirty="0">
                <a:latin typeface="Calibri"/>
                <a:cs typeface="Calibri"/>
              </a:rPr>
              <a:t>материалов </a:t>
            </a:r>
            <a:r>
              <a:rPr sz="2288" spc="-503" dirty="0">
                <a:latin typeface="Calibri"/>
                <a:cs typeface="Calibri"/>
              </a:rPr>
              <a:t> </a:t>
            </a:r>
            <a:r>
              <a:rPr sz="2288" spc="-19" dirty="0">
                <a:latin typeface="Calibri"/>
                <a:cs typeface="Calibri"/>
              </a:rPr>
              <a:t>д</a:t>
            </a:r>
            <a:r>
              <a:rPr sz="2288" spc="-30" dirty="0">
                <a:latin typeface="Calibri"/>
                <a:cs typeface="Calibri"/>
              </a:rPr>
              <a:t>л</a:t>
            </a:r>
            <a:r>
              <a:rPr sz="2288" spc="-4" dirty="0">
                <a:latin typeface="Calibri"/>
                <a:cs typeface="Calibri"/>
              </a:rPr>
              <a:t>я</a:t>
            </a:r>
            <a:r>
              <a:rPr sz="2288" spc="-41" dirty="0">
                <a:latin typeface="Calibri"/>
                <a:cs typeface="Calibri"/>
              </a:rPr>
              <a:t> </a:t>
            </a:r>
            <a:r>
              <a:rPr sz="2288" spc="4" dirty="0">
                <a:latin typeface="Calibri"/>
                <a:cs typeface="Calibri"/>
              </a:rPr>
              <a:t>п</a:t>
            </a:r>
            <a:r>
              <a:rPr sz="2288" spc="-8" dirty="0">
                <a:latin typeface="Calibri"/>
                <a:cs typeface="Calibri"/>
              </a:rPr>
              <a:t>ро</a:t>
            </a:r>
            <a:r>
              <a:rPr sz="2288" spc="-19" dirty="0">
                <a:latin typeface="Calibri"/>
                <a:cs typeface="Calibri"/>
              </a:rPr>
              <a:t>в</a:t>
            </a:r>
            <a:r>
              <a:rPr sz="2288" spc="-60" dirty="0">
                <a:latin typeface="Calibri"/>
                <a:cs typeface="Calibri"/>
              </a:rPr>
              <a:t>е</a:t>
            </a:r>
            <a:r>
              <a:rPr sz="2288" spc="-19" dirty="0">
                <a:latin typeface="Calibri"/>
                <a:cs typeface="Calibri"/>
              </a:rPr>
              <a:t>д</a:t>
            </a:r>
            <a:r>
              <a:rPr sz="2288" spc="-4" dirty="0">
                <a:latin typeface="Calibri"/>
                <a:cs typeface="Calibri"/>
              </a:rPr>
              <a:t>е</a:t>
            </a:r>
            <a:r>
              <a:rPr sz="2288" spc="-19" dirty="0">
                <a:latin typeface="Calibri"/>
                <a:cs typeface="Calibri"/>
              </a:rPr>
              <a:t>н</a:t>
            </a:r>
            <a:r>
              <a:rPr sz="2288" spc="19" dirty="0">
                <a:latin typeface="Calibri"/>
                <a:cs typeface="Calibri"/>
              </a:rPr>
              <a:t>и</a:t>
            </a:r>
            <a:r>
              <a:rPr sz="2288" spc="-4" dirty="0">
                <a:latin typeface="Calibri"/>
                <a:cs typeface="Calibri"/>
              </a:rPr>
              <a:t>я</a:t>
            </a:r>
            <a:r>
              <a:rPr sz="2288" spc="-161" dirty="0">
                <a:latin typeface="Calibri"/>
                <a:cs typeface="Calibri"/>
              </a:rPr>
              <a:t> </a:t>
            </a:r>
            <a:r>
              <a:rPr sz="2288" spc="-4" dirty="0">
                <a:latin typeface="Calibri"/>
                <a:cs typeface="Calibri"/>
              </a:rPr>
              <a:t>в</a:t>
            </a:r>
            <a:r>
              <a:rPr sz="2288" spc="4" dirty="0">
                <a:latin typeface="Calibri"/>
                <a:cs typeface="Calibri"/>
              </a:rPr>
              <a:t> </a:t>
            </a:r>
            <a:r>
              <a:rPr sz="2288" spc="-23" dirty="0" smtClean="0">
                <a:latin typeface="Calibri"/>
                <a:cs typeface="Calibri"/>
              </a:rPr>
              <a:t>202</a:t>
            </a:r>
            <a:r>
              <a:rPr lang="ru-RU" sz="2288" spc="-4" dirty="0" smtClean="0">
                <a:latin typeface="Calibri"/>
                <a:cs typeface="Calibri"/>
              </a:rPr>
              <a:t>3</a:t>
            </a:r>
            <a:r>
              <a:rPr sz="2288" spc="-56" dirty="0" smtClean="0">
                <a:latin typeface="Calibri"/>
                <a:cs typeface="Calibri"/>
              </a:rPr>
              <a:t> </a:t>
            </a:r>
            <a:r>
              <a:rPr sz="2288" spc="-15" dirty="0">
                <a:latin typeface="Calibri"/>
                <a:cs typeface="Calibri"/>
              </a:rPr>
              <a:t>г</a:t>
            </a:r>
            <a:r>
              <a:rPr sz="2288" spc="-68" dirty="0">
                <a:latin typeface="Calibri"/>
                <a:cs typeface="Calibri"/>
              </a:rPr>
              <a:t>о</a:t>
            </a:r>
            <a:r>
              <a:rPr sz="2288" spc="-19" dirty="0">
                <a:latin typeface="Calibri"/>
                <a:cs typeface="Calibri"/>
              </a:rPr>
              <a:t>д</a:t>
            </a:r>
            <a:r>
              <a:rPr sz="2288" spc="-4" dirty="0">
                <a:latin typeface="Calibri"/>
                <a:cs typeface="Calibri"/>
              </a:rPr>
              <a:t>у</a:t>
            </a:r>
            <a:r>
              <a:rPr sz="2288" spc="-53" dirty="0">
                <a:latin typeface="Calibri"/>
                <a:cs typeface="Calibri"/>
              </a:rPr>
              <a:t> </a:t>
            </a:r>
            <a:r>
              <a:rPr sz="2288" spc="-60" dirty="0">
                <a:latin typeface="Calibri"/>
                <a:cs typeface="Calibri"/>
              </a:rPr>
              <a:t>е</a:t>
            </a:r>
            <a:r>
              <a:rPr sz="2288" spc="-19" dirty="0">
                <a:latin typeface="Calibri"/>
                <a:cs typeface="Calibri"/>
              </a:rPr>
              <a:t>д</a:t>
            </a:r>
            <a:r>
              <a:rPr sz="2288" spc="19" dirty="0">
                <a:latin typeface="Calibri"/>
                <a:cs typeface="Calibri"/>
              </a:rPr>
              <a:t>и</a:t>
            </a:r>
            <a:r>
              <a:rPr sz="2288" spc="-26" dirty="0">
                <a:latin typeface="Calibri"/>
                <a:cs typeface="Calibri"/>
              </a:rPr>
              <a:t>н</a:t>
            </a:r>
            <a:r>
              <a:rPr sz="2288" spc="-8" dirty="0">
                <a:latin typeface="Calibri"/>
                <a:cs typeface="Calibri"/>
              </a:rPr>
              <a:t>о</a:t>
            </a:r>
            <a:r>
              <a:rPr sz="2288" spc="-19" dirty="0">
                <a:latin typeface="Calibri"/>
                <a:cs typeface="Calibri"/>
              </a:rPr>
              <a:t>г</a:t>
            </a:r>
            <a:r>
              <a:rPr sz="2288" spc="-4" dirty="0">
                <a:latin typeface="Calibri"/>
                <a:cs typeface="Calibri"/>
              </a:rPr>
              <a:t>о</a:t>
            </a:r>
            <a:r>
              <a:rPr sz="2288" spc="-105" dirty="0">
                <a:latin typeface="Calibri"/>
                <a:cs typeface="Calibri"/>
              </a:rPr>
              <a:t> </a:t>
            </a:r>
            <a:r>
              <a:rPr sz="2288" spc="-15" dirty="0">
                <a:latin typeface="Calibri"/>
                <a:cs typeface="Calibri"/>
              </a:rPr>
              <a:t>г</a:t>
            </a:r>
            <a:r>
              <a:rPr sz="2288" spc="-8" dirty="0">
                <a:latin typeface="Calibri"/>
                <a:cs typeface="Calibri"/>
              </a:rPr>
              <a:t>о</a:t>
            </a:r>
            <a:r>
              <a:rPr sz="2288" spc="-15" dirty="0">
                <a:latin typeface="Calibri"/>
                <a:cs typeface="Calibri"/>
              </a:rPr>
              <a:t>с</a:t>
            </a:r>
            <a:r>
              <a:rPr sz="2288" spc="-79" dirty="0">
                <a:latin typeface="Calibri"/>
                <a:cs typeface="Calibri"/>
              </a:rPr>
              <a:t>у</a:t>
            </a:r>
            <a:r>
              <a:rPr sz="2288" spc="-19" dirty="0">
                <a:latin typeface="Calibri"/>
                <a:cs typeface="Calibri"/>
              </a:rPr>
              <a:t>да</a:t>
            </a:r>
            <a:r>
              <a:rPr sz="2288" spc="-8" dirty="0">
                <a:latin typeface="Calibri"/>
                <a:cs typeface="Calibri"/>
              </a:rPr>
              <a:t>рс</a:t>
            </a:r>
            <a:r>
              <a:rPr sz="2288" spc="4" dirty="0">
                <a:latin typeface="Calibri"/>
                <a:cs typeface="Calibri"/>
              </a:rPr>
              <a:t>т</a:t>
            </a:r>
            <a:r>
              <a:rPr sz="2288" spc="-19" dirty="0">
                <a:latin typeface="Calibri"/>
                <a:cs typeface="Calibri"/>
              </a:rPr>
              <a:t>в</a:t>
            </a:r>
            <a:r>
              <a:rPr sz="2288" spc="-4" dirty="0">
                <a:latin typeface="Calibri"/>
                <a:cs typeface="Calibri"/>
              </a:rPr>
              <a:t>е</a:t>
            </a:r>
            <a:r>
              <a:rPr sz="2288" spc="-23" dirty="0">
                <a:latin typeface="Calibri"/>
                <a:cs typeface="Calibri"/>
              </a:rPr>
              <a:t>н</a:t>
            </a:r>
            <a:r>
              <a:rPr sz="2288" spc="-26" dirty="0">
                <a:latin typeface="Calibri"/>
                <a:cs typeface="Calibri"/>
              </a:rPr>
              <a:t>н</a:t>
            </a:r>
            <a:r>
              <a:rPr sz="2288" spc="-8" dirty="0">
                <a:latin typeface="Calibri"/>
                <a:cs typeface="Calibri"/>
              </a:rPr>
              <a:t>о</a:t>
            </a:r>
            <a:r>
              <a:rPr sz="2288" spc="-79" dirty="0">
                <a:latin typeface="Calibri"/>
                <a:cs typeface="Calibri"/>
              </a:rPr>
              <a:t>г</a:t>
            </a:r>
            <a:r>
              <a:rPr sz="2288" spc="-4" dirty="0">
                <a:latin typeface="Calibri"/>
                <a:cs typeface="Calibri"/>
              </a:rPr>
              <a:t>о</a:t>
            </a:r>
            <a:r>
              <a:rPr sz="2288" spc="-146" dirty="0">
                <a:latin typeface="Calibri"/>
                <a:cs typeface="Calibri"/>
              </a:rPr>
              <a:t> </a:t>
            </a:r>
            <a:r>
              <a:rPr sz="2288" dirty="0">
                <a:latin typeface="Calibri"/>
                <a:cs typeface="Calibri"/>
              </a:rPr>
              <a:t>э</a:t>
            </a:r>
            <a:r>
              <a:rPr sz="2288" spc="15" dirty="0">
                <a:latin typeface="Calibri"/>
                <a:cs typeface="Calibri"/>
              </a:rPr>
              <a:t>к</a:t>
            </a:r>
            <a:r>
              <a:rPr sz="2288" spc="-4" dirty="0">
                <a:latin typeface="Calibri"/>
                <a:cs typeface="Calibri"/>
              </a:rPr>
              <a:t>з</a:t>
            </a:r>
            <a:r>
              <a:rPr sz="2288" spc="-23" dirty="0">
                <a:latin typeface="Calibri"/>
                <a:cs typeface="Calibri"/>
              </a:rPr>
              <a:t>а</a:t>
            </a:r>
            <a:r>
              <a:rPr sz="2288" spc="11" dirty="0">
                <a:latin typeface="Calibri"/>
                <a:cs typeface="Calibri"/>
              </a:rPr>
              <a:t>м</a:t>
            </a:r>
            <a:r>
              <a:rPr sz="2288" spc="-4" dirty="0">
                <a:latin typeface="Calibri"/>
                <a:cs typeface="Calibri"/>
              </a:rPr>
              <a:t>е</a:t>
            </a:r>
            <a:r>
              <a:rPr sz="2288" spc="-19" dirty="0">
                <a:latin typeface="Calibri"/>
                <a:cs typeface="Calibri"/>
              </a:rPr>
              <a:t>н</a:t>
            </a:r>
            <a:r>
              <a:rPr sz="2288" spc="-4" dirty="0">
                <a:latin typeface="Calibri"/>
                <a:cs typeface="Calibri"/>
              </a:rPr>
              <a:t>а</a:t>
            </a:r>
            <a:r>
              <a:rPr sz="2288" spc="-169" dirty="0">
                <a:latin typeface="Calibri"/>
                <a:cs typeface="Calibri"/>
              </a:rPr>
              <a:t> </a:t>
            </a:r>
            <a:r>
              <a:rPr sz="2288" spc="4" dirty="0" err="1">
                <a:latin typeface="Calibri"/>
                <a:cs typeface="Calibri"/>
              </a:rPr>
              <a:t>п</a:t>
            </a:r>
            <a:r>
              <a:rPr sz="2288" spc="-4" dirty="0" err="1">
                <a:latin typeface="Calibri"/>
                <a:cs typeface="Calibri"/>
              </a:rPr>
              <a:t>о</a:t>
            </a:r>
            <a:r>
              <a:rPr sz="2288" spc="-4" dirty="0">
                <a:latin typeface="Calibri"/>
                <a:cs typeface="Calibri"/>
              </a:rPr>
              <a:t>  </a:t>
            </a:r>
            <a:r>
              <a:rPr sz="2288" spc="-15" dirty="0" err="1" smtClean="0">
                <a:latin typeface="Calibri"/>
                <a:cs typeface="Calibri"/>
              </a:rPr>
              <a:t>биологии</a:t>
            </a:r>
            <a:endParaRPr sz="2288" dirty="0">
              <a:latin typeface="Calibri"/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137028"/>
            <a:ext cx="648072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359093">
              <a:lnSpc>
                <a:spcPts val="2580"/>
              </a:lnSpc>
              <a:spcBef>
                <a:spcPts val="188"/>
              </a:spcBef>
            </a:pPr>
            <a:r>
              <a:rPr lang="ru-RU" dirty="0">
                <a:cs typeface="Calibri"/>
              </a:rPr>
              <a:t>По</a:t>
            </a:r>
            <a:r>
              <a:rPr lang="ru-RU" spc="-4" dirty="0">
                <a:cs typeface="Calibri"/>
              </a:rPr>
              <a:t> </a:t>
            </a:r>
            <a:r>
              <a:rPr lang="ru-RU" spc="-11" dirty="0">
                <a:cs typeface="Calibri"/>
              </a:rPr>
              <a:t>сути</a:t>
            </a:r>
            <a:r>
              <a:rPr lang="ru-RU" spc="15" dirty="0">
                <a:cs typeface="Calibri"/>
              </a:rPr>
              <a:t> </a:t>
            </a:r>
            <a:r>
              <a:rPr lang="ru-RU" spc="-19" dirty="0">
                <a:cs typeface="Calibri"/>
              </a:rPr>
              <a:t>кодификатор</a:t>
            </a:r>
            <a:r>
              <a:rPr lang="ru-RU" spc="-15" dirty="0">
                <a:cs typeface="Calibri"/>
              </a:rPr>
              <a:t> </a:t>
            </a:r>
            <a:r>
              <a:rPr lang="ru-RU" dirty="0">
                <a:cs typeface="Calibri"/>
              </a:rPr>
              <a:t>и</a:t>
            </a:r>
            <a:r>
              <a:rPr lang="ru-RU" spc="15" dirty="0">
                <a:cs typeface="Calibri"/>
              </a:rPr>
              <a:t> </a:t>
            </a:r>
            <a:r>
              <a:rPr lang="ru-RU" spc="-19" dirty="0">
                <a:cs typeface="Calibri"/>
              </a:rPr>
              <a:t>определяет</a:t>
            </a:r>
            <a:r>
              <a:rPr lang="ru-RU" spc="23" dirty="0">
                <a:cs typeface="Calibri"/>
              </a:rPr>
              <a:t> </a:t>
            </a:r>
            <a:r>
              <a:rPr lang="ru-RU" spc="-11" dirty="0">
                <a:cs typeface="Calibri"/>
              </a:rPr>
              <a:t>объём</a:t>
            </a:r>
            <a:r>
              <a:rPr lang="ru-RU" dirty="0">
                <a:cs typeface="Calibri"/>
              </a:rPr>
              <a:t> проверяемого,</a:t>
            </a:r>
            <a:r>
              <a:rPr lang="ru-RU" spc="-71" dirty="0">
                <a:cs typeface="Calibri"/>
              </a:rPr>
              <a:t> </a:t>
            </a:r>
            <a:r>
              <a:rPr lang="ru-RU" spc="-41" dirty="0">
                <a:cs typeface="Calibri"/>
              </a:rPr>
              <a:t>т.е. </a:t>
            </a:r>
            <a:r>
              <a:rPr lang="ru-RU" spc="-529" dirty="0">
                <a:cs typeface="Calibri"/>
              </a:rPr>
              <a:t> </a:t>
            </a:r>
            <a:r>
              <a:rPr lang="ru-RU" spc="-4" dirty="0">
                <a:cs typeface="Calibri"/>
              </a:rPr>
              <a:t>здесь</a:t>
            </a:r>
            <a:r>
              <a:rPr lang="ru-RU" spc="-53" dirty="0">
                <a:cs typeface="Calibri"/>
              </a:rPr>
              <a:t> </a:t>
            </a:r>
            <a:r>
              <a:rPr lang="ru-RU" spc="-26" dirty="0">
                <a:cs typeface="Calibri"/>
              </a:rPr>
              <a:t>находится</a:t>
            </a:r>
            <a:r>
              <a:rPr lang="ru-RU" spc="56" dirty="0">
                <a:cs typeface="Calibri"/>
              </a:rPr>
              <a:t> </a:t>
            </a:r>
            <a:r>
              <a:rPr lang="ru-RU" spc="-11" dirty="0">
                <a:cs typeface="Calibri"/>
              </a:rPr>
              <a:t>ответ</a:t>
            </a:r>
            <a:r>
              <a:rPr lang="ru-RU" spc="26" dirty="0">
                <a:cs typeface="Calibri"/>
              </a:rPr>
              <a:t> </a:t>
            </a:r>
            <a:r>
              <a:rPr lang="ru-RU" spc="-11" dirty="0">
                <a:cs typeface="Calibri"/>
              </a:rPr>
              <a:t>на</a:t>
            </a:r>
            <a:r>
              <a:rPr lang="ru-RU" spc="-15" dirty="0">
                <a:cs typeface="Calibri"/>
              </a:rPr>
              <a:t> </a:t>
            </a:r>
            <a:r>
              <a:rPr lang="ru-RU" spc="-4" dirty="0">
                <a:cs typeface="Calibri"/>
              </a:rPr>
              <a:t>вопрос:</a:t>
            </a:r>
            <a:r>
              <a:rPr lang="ru-RU" spc="11" dirty="0">
                <a:cs typeface="Calibri"/>
              </a:rPr>
              <a:t> </a:t>
            </a:r>
            <a:r>
              <a:rPr lang="ru-RU" spc="-19" dirty="0">
                <a:cs typeface="Calibri"/>
              </a:rPr>
              <a:t>«А</a:t>
            </a:r>
            <a:r>
              <a:rPr lang="ru-RU" spc="41" dirty="0">
                <a:cs typeface="Calibri"/>
              </a:rPr>
              <a:t> </a:t>
            </a:r>
            <a:r>
              <a:rPr lang="ru-RU" spc="-8" dirty="0">
                <a:cs typeface="Calibri"/>
              </a:rPr>
              <a:t>что</a:t>
            </a:r>
            <a:r>
              <a:rPr lang="ru-RU" spc="-11" dirty="0">
                <a:cs typeface="Calibri"/>
              </a:rPr>
              <a:t> </a:t>
            </a:r>
            <a:r>
              <a:rPr lang="ru-RU" dirty="0">
                <a:cs typeface="Calibri"/>
              </a:rPr>
              <a:t>спросят</a:t>
            </a:r>
            <a:r>
              <a:rPr lang="ru-RU" spc="-30" dirty="0">
                <a:cs typeface="Calibri"/>
              </a:rPr>
              <a:t> </a:t>
            </a:r>
            <a:r>
              <a:rPr lang="ru-RU" spc="-15" dirty="0">
                <a:cs typeface="Calibri"/>
              </a:rPr>
              <a:t>на</a:t>
            </a:r>
            <a:r>
              <a:rPr lang="ru-RU" spc="41" dirty="0">
                <a:cs typeface="Calibri"/>
              </a:rPr>
              <a:t> </a:t>
            </a:r>
            <a:r>
              <a:rPr lang="ru-RU" spc="4" dirty="0">
                <a:cs typeface="Calibri"/>
              </a:rPr>
              <a:t>ЕГЭ</a:t>
            </a:r>
            <a:r>
              <a:rPr lang="ru-RU" spc="-4" dirty="0">
                <a:cs typeface="Calibri"/>
              </a:rPr>
              <a:t> </a:t>
            </a:r>
            <a:r>
              <a:rPr lang="ru-RU" dirty="0">
                <a:cs typeface="Calibri"/>
              </a:rPr>
              <a:t>по </a:t>
            </a:r>
            <a:r>
              <a:rPr lang="ru-RU" spc="4" dirty="0">
                <a:cs typeface="Calibri"/>
              </a:rPr>
              <a:t> </a:t>
            </a:r>
            <a:r>
              <a:rPr lang="ru-RU" spc="-8" dirty="0">
                <a:cs typeface="Calibri"/>
              </a:rPr>
              <a:t>биологии?»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58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задание 2023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838" t="24265" r="38579" b="50256"/>
          <a:stretch/>
        </p:blipFill>
        <p:spPr>
          <a:xfrm>
            <a:off x="494975" y="2420888"/>
            <a:ext cx="815404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8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01" y="998392"/>
            <a:ext cx="6367463" cy="719267"/>
          </a:xfrm>
          <a:prstGeom prst="rect">
            <a:avLst/>
          </a:prstGeom>
        </p:spPr>
        <p:txBody>
          <a:bodyPr vert="horz" wrap="square" lIns="0" tIns="51911" rIns="0" bIns="0" rtlCol="0" anchor="ctr">
            <a:spAutoFit/>
          </a:bodyPr>
          <a:lstStyle/>
          <a:p>
            <a:pPr marL="9525" marR="3810">
              <a:lnSpc>
                <a:spcPts val="2588"/>
              </a:lnSpc>
              <a:spcBef>
                <a:spcPts val="409"/>
              </a:spcBef>
            </a:pPr>
            <a:r>
              <a:rPr spc="-8" dirty="0"/>
              <a:t>Пример</a:t>
            </a:r>
            <a:r>
              <a:rPr spc="15" dirty="0"/>
              <a:t> </a:t>
            </a:r>
            <a:r>
              <a:rPr spc="-15" dirty="0"/>
              <a:t>задания</a:t>
            </a:r>
            <a:r>
              <a:rPr spc="26" dirty="0"/>
              <a:t> </a:t>
            </a:r>
            <a:r>
              <a:rPr dirty="0"/>
              <a:t>линии</a:t>
            </a:r>
            <a:r>
              <a:rPr spc="-49" dirty="0"/>
              <a:t> </a:t>
            </a:r>
            <a:r>
              <a:rPr dirty="0"/>
              <a:t>2</a:t>
            </a:r>
            <a:r>
              <a:rPr spc="26" dirty="0"/>
              <a:t> </a:t>
            </a:r>
            <a:r>
              <a:rPr spc="-8" dirty="0"/>
              <a:t>(новые</a:t>
            </a:r>
            <a:r>
              <a:rPr spc="30" dirty="0"/>
              <a:t> </a:t>
            </a:r>
            <a:r>
              <a:rPr spc="-15" dirty="0"/>
              <a:t>задания) </a:t>
            </a:r>
            <a:r>
              <a:rPr spc="-656" dirty="0"/>
              <a:t> </a:t>
            </a:r>
            <a:r>
              <a:rPr spc="11" dirty="0"/>
              <a:t>из</a:t>
            </a:r>
            <a:r>
              <a:rPr spc="-64" dirty="0"/>
              <a:t> </a:t>
            </a:r>
            <a:r>
              <a:rPr spc="-19" dirty="0"/>
              <a:t>демонстрационного</a:t>
            </a:r>
            <a:r>
              <a:rPr spc="199" dirty="0"/>
              <a:t> </a:t>
            </a:r>
            <a:r>
              <a:rPr spc="-8" dirty="0"/>
              <a:t>варианта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286250" y="5866656"/>
            <a:ext cx="2171700" cy="7694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9525">
              <a:lnSpc>
                <a:spcPts val="585"/>
              </a:lnSpc>
            </a:pPr>
            <a:r>
              <a:rPr spc="11" dirty="0"/>
              <a:t>©</a:t>
            </a:r>
            <a:r>
              <a:rPr spc="23" dirty="0"/>
              <a:t> </a:t>
            </a:r>
            <a:r>
              <a:rPr dirty="0"/>
              <a:t>АО</a:t>
            </a:r>
            <a:r>
              <a:rPr spc="-4" dirty="0"/>
              <a:t> </a:t>
            </a:r>
            <a:r>
              <a:rPr dirty="0"/>
              <a:t>«Издательство</a:t>
            </a:r>
            <a:r>
              <a:rPr spc="15" dirty="0"/>
              <a:t> </a:t>
            </a:r>
            <a:r>
              <a:rPr spc="4" dirty="0"/>
              <a:t>"Просвещение"»,</a:t>
            </a:r>
            <a:r>
              <a:rPr spc="-4" dirty="0"/>
              <a:t> </a:t>
            </a:r>
            <a:r>
              <a:rPr spc="-8"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460236" y="5828184"/>
            <a:ext cx="342900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28575">
              <a:lnSpc>
                <a:spcPts val="930"/>
              </a:lnSpc>
            </a:pPr>
            <a:fld id="{81D60167-4931-47E6-BA6A-407CBD079E47}" type="slidenum">
              <a:rPr dirty="0"/>
              <a:pPr marL="28575">
                <a:lnSpc>
                  <a:spcPts val="930"/>
                </a:lnSpc>
              </a:pPr>
              <a:t>34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209" y="2030729"/>
            <a:ext cx="539082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6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01" y="1169026"/>
            <a:ext cx="6367463" cy="379431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8" dirty="0"/>
              <a:t>Пример</a:t>
            </a:r>
            <a:r>
              <a:rPr spc="15" dirty="0"/>
              <a:t> </a:t>
            </a:r>
            <a:r>
              <a:rPr spc="-15" dirty="0"/>
              <a:t>задания</a:t>
            </a:r>
            <a:r>
              <a:rPr spc="26" dirty="0"/>
              <a:t> </a:t>
            </a:r>
            <a:r>
              <a:rPr dirty="0"/>
              <a:t>линии</a:t>
            </a:r>
            <a:r>
              <a:rPr spc="-49" dirty="0"/>
              <a:t> </a:t>
            </a:r>
            <a:r>
              <a:rPr dirty="0"/>
              <a:t>2</a:t>
            </a:r>
            <a:r>
              <a:rPr spc="30" dirty="0"/>
              <a:t> </a:t>
            </a:r>
            <a:r>
              <a:rPr spc="-8" dirty="0"/>
              <a:t>(новые</a:t>
            </a:r>
            <a:r>
              <a:rPr spc="26" dirty="0"/>
              <a:t> </a:t>
            </a:r>
            <a:r>
              <a:rPr spc="-15" dirty="0"/>
              <a:t>задания)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286250" y="5866656"/>
            <a:ext cx="2171700" cy="7694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9525">
              <a:lnSpc>
                <a:spcPts val="585"/>
              </a:lnSpc>
            </a:pPr>
            <a:r>
              <a:rPr spc="11" dirty="0"/>
              <a:t>©</a:t>
            </a:r>
            <a:r>
              <a:rPr spc="23" dirty="0"/>
              <a:t> </a:t>
            </a:r>
            <a:r>
              <a:rPr dirty="0"/>
              <a:t>АО</a:t>
            </a:r>
            <a:r>
              <a:rPr spc="-4" dirty="0"/>
              <a:t> </a:t>
            </a:r>
            <a:r>
              <a:rPr dirty="0"/>
              <a:t>«Издательство</a:t>
            </a:r>
            <a:r>
              <a:rPr spc="15" dirty="0"/>
              <a:t> </a:t>
            </a:r>
            <a:r>
              <a:rPr spc="4" dirty="0"/>
              <a:t>"Просвещение"»,</a:t>
            </a:r>
            <a:r>
              <a:rPr spc="-4" dirty="0"/>
              <a:t> </a:t>
            </a:r>
            <a:r>
              <a:rPr spc="-8"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460236" y="5828184"/>
            <a:ext cx="342900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28575">
              <a:lnSpc>
                <a:spcPts val="930"/>
              </a:lnSpc>
            </a:pPr>
            <a:fld id="{81D60167-4931-47E6-BA6A-407CBD079E47}" type="slidenum">
              <a:rPr dirty="0"/>
              <a:pPr marL="28575">
                <a:lnSpc>
                  <a:spcPts val="930"/>
                </a:lnSpc>
              </a:pPr>
              <a:t>35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300" y="2210529"/>
            <a:ext cx="7611647" cy="24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2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1802129"/>
            <a:ext cx="8240459" cy="228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401" y="691972"/>
            <a:ext cx="7207568" cy="1333538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8" dirty="0"/>
              <a:t>Пример</a:t>
            </a:r>
            <a:r>
              <a:rPr spc="19" dirty="0"/>
              <a:t> </a:t>
            </a:r>
            <a:r>
              <a:rPr spc="-15" dirty="0"/>
              <a:t>заданий</a:t>
            </a:r>
            <a:r>
              <a:rPr spc="19" dirty="0"/>
              <a:t> </a:t>
            </a:r>
            <a:r>
              <a:rPr dirty="0"/>
              <a:t>линий</a:t>
            </a:r>
            <a:r>
              <a:rPr spc="23" dirty="0"/>
              <a:t> </a:t>
            </a:r>
            <a:r>
              <a:rPr dirty="0"/>
              <a:t>3</a:t>
            </a:r>
            <a:r>
              <a:rPr spc="-26" dirty="0"/>
              <a:t> </a:t>
            </a:r>
            <a:r>
              <a:rPr dirty="0"/>
              <a:t>и</a:t>
            </a:r>
            <a:r>
              <a:rPr spc="15" dirty="0"/>
              <a:t> </a:t>
            </a:r>
            <a:r>
              <a:rPr dirty="0" smtClean="0"/>
              <a:t>4</a:t>
            </a:r>
            <a:r>
              <a:rPr spc="-26" dirty="0" smtClean="0"/>
              <a:t> </a:t>
            </a:r>
            <a:r>
              <a:rPr spc="-19" dirty="0" smtClean="0"/>
              <a:t>(</a:t>
            </a:r>
            <a:r>
              <a:rPr spc="-19" dirty="0" err="1" smtClean="0"/>
              <a:t>прежние</a:t>
            </a:r>
            <a:r>
              <a:rPr spc="90" dirty="0" smtClean="0"/>
              <a:t> </a:t>
            </a:r>
            <a:r>
              <a:rPr spc="-15" dirty="0" err="1" smtClean="0"/>
              <a:t>задания</a:t>
            </a:r>
            <a:r>
              <a:rPr spc="-15" dirty="0" smtClean="0"/>
              <a:t>)</a:t>
            </a: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xfrm>
            <a:off x="0" y="2159689"/>
            <a:ext cx="0" cy="88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585"/>
              </a:lnSpc>
            </a:pPr>
            <a:endParaRPr spc="-8" dirty="0"/>
          </a:p>
        </p:txBody>
      </p:sp>
      <p:sp>
        <p:nvSpPr>
          <p:cNvPr id="4" name="object 4"/>
          <p:cNvSpPr txBox="1"/>
          <p:nvPr/>
        </p:nvSpPr>
        <p:spPr>
          <a:xfrm>
            <a:off x="268367" y="1910476"/>
            <a:ext cx="1927370" cy="19486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-45" dirty="0">
                <a:latin typeface="Calibri"/>
                <a:cs typeface="Calibri"/>
              </a:rPr>
              <a:t>Теперь</a:t>
            </a:r>
            <a:endParaRPr sz="2100" dirty="0">
              <a:latin typeface="Calibri"/>
              <a:cs typeface="Calibri"/>
            </a:endParaRPr>
          </a:p>
          <a:p>
            <a:pPr marL="9525" marR="3810">
              <a:spcBef>
                <a:spcPts val="4"/>
              </a:spcBef>
            </a:pPr>
            <a:r>
              <a:rPr sz="2100" spc="-11" dirty="0">
                <a:latin typeface="Calibri"/>
                <a:cs typeface="Calibri"/>
              </a:rPr>
              <a:t>биологические 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spc="4" dirty="0">
                <a:latin typeface="Calibri"/>
                <a:cs typeface="Calibri"/>
              </a:rPr>
              <a:t>задачи составляют </a:t>
            </a:r>
            <a:r>
              <a:rPr sz="2100" spc="-4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тематический</a:t>
            </a:r>
            <a:r>
              <a:rPr sz="2100" spc="-101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блок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0491" t="40554" r="37941" b="32396"/>
          <a:stretch/>
        </p:blipFill>
        <p:spPr>
          <a:xfrm>
            <a:off x="2372061" y="2492896"/>
            <a:ext cx="666588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7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1802129"/>
            <a:ext cx="8240459" cy="228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402" y="691972"/>
            <a:ext cx="6901815" cy="1333538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pc="-8" dirty="0"/>
              <a:t>Пример</a:t>
            </a:r>
            <a:r>
              <a:rPr spc="19" dirty="0"/>
              <a:t> </a:t>
            </a:r>
            <a:r>
              <a:rPr spc="-15" dirty="0"/>
              <a:t>заданий</a:t>
            </a:r>
            <a:r>
              <a:rPr spc="23" dirty="0"/>
              <a:t> </a:t>
            </a:r>
            <a:r>
              <a:rPr dirty="0"/>
              <a:t>линий</a:t>
            </a:r>
            <a:r>
              <a:rPr spc="23" dirty="0"/>
              <a:t> </a:t>
            </a:r>
            <a:r>
              <a:rPr dirty="0"/>
              <a:t>5</a:t>
            </a:r>
            <a:r>
              <a:rPr spc="-26" dirty="0"/>
              <a:t> </a:t>
            </a:r>
            <a:r>
              <a:rPr dirty="0"/>
              <a:t>и</a:t>
            </a:r>
            <a:r>
              <a:rPr spc="15" dirty="0"/>
              <a:t> </a:t>
            </a:r>
            <a:r>
              <a:rPr dirty="0"/>
              <a:t>6</a:t>
            </a:r>
            <a:r>
              <a:rPr spc="-23" dirty="0"/>
              <a:t> </a:t>
            </a:r>
            <a:r>
              <a:rPr spc="-11" dirty="0"/>
              <a:t>(новые</a:t>
            </a:r>
            <a:r>
              <a:rPr spc="30" dirty="0"/>
              <a:t> </a:t>
            </a:r>
            <a:r>
              <a:rPr spc="-15" dirty="0"/>
              <a:t>задания)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404" y="1910286"/>
            <a:ext cx="3380423" cy="9329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4766">
              <a:spcBef>
                <a:spcPts val="75"/>
              </a:spcBef>
            </a:pPr>
            <a:r>
              <a:rPr sz="1500" spc="-8" dirty="0">
                <a:latin typeface="Calibri"/>
                <a:cs typeface="Calibri"/>
              </a:rPr>
              <a:t>Тематический</a:t>
            </a:r>
            <a:r>
              <a:rPr sz="1500" spc="-71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блок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4" dirty="0">
                <a:latin typeface="Calibri"/>
                <a:cs typeface="Calibri"/>
              </a:rPr>
              <a:t>заданий,</a:t>
            </a:r>
            <a:r>
              <a:rPr sz="1500" spc="-5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связанных</a:t>
            </a:r>
            <a:r>
              <a:rPr sz="1500" spc="-26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 </a:t>
            </a:r>
            <a:r>
              <a:rPr sz="1500" spc="-330" dirty="0">
                <a:latin typeface="Calibri"/>
                <a:cs typeface="Calibri"/>
              </a:rPr>
              <a:t> 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spc="23" dirty="0">
                <a:latin typeface="Calibri"/>
                <a:cs typeface="Calibri"/>
              </a:rPr>
              <a:t>с</a:t>
            </a:r>
            <a:r>
              <a:rPr sz="1500" spc="-23" dirty="0">
                <a:latin typeface="Calibri"/>
                <a:cs typeface="Calibri"/>
              </a:rPr>
              <a:t>у</a:t>
            </a:r>
            <a:r>
              <a:rPr sz="1500" spc="-26" dirty="0">
                <a:latin typeface="Calibri"/>
                <a:cs typeface="Calibri"/>
              </a:rPr>
              <a:t>н</a:t>
            </a:r>
            <a:r>
              <a:rPr sz="1500" spc="19" dirty="0">
                <a:latin typeface="Calibri"/>
                <a:cs typeface="Calibri"/>
              </a:rPr>
              <a:t>к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15" dirty="0">
                <a:latin typeface="Calibri"/>
                <a:cs typeface="Calibri"/>
              </a:rPr>
              <a:t>м</a:t>
            </a:r>
            <a:r>
              <a:rPr sz="1500" spc="19" dirty="0">
                <a:latin typeface="Calibri"/>
                <a:cs typeface="Calibri"/>
              </a:rPr>
              <a:t>-</a:t>
            </a:r>
            <a:r>
              <a:rPr sz="1500" spc="23" dirty="0">
                <a:latin typeface="Calibri"/>
                <a:cs typeface="Calibri"/>
              </a:rPr>
              <a:t>с</a:t>
            </a:r>
            <a:r>
              <a:rPr sz="1500" spc="4" dirty="0">
                <a:latin typeface="Calibri"/>
                <a:cs typeface="Calibri"/>
              </a:rPr>
              <a:t>х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dirty="0">
                <a:latin typeface="Calibri"/>
                <a:cs typeface="Calibri"/>
              </a:rPr>
              <a:t>м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26" dirty="0">
                <a:latin typeface="Calibri"/>
                <a:cs typeface="Calibri"/>
              </a:rPr>
              <a:t>й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-116" dirty="0">
                <a:latin typeface="Calibri"/>
                <a:cs typeface="Calibri"/>
              </a:rPr>
              <a:t> </a:t>
            </a:r>
            <a:r>
              <a:rPr sz="1500" spc="11" dirty="0">
                <a:latin typeface="Calibri"/>
                <a:cs typeface="Calibri"/>
              </a:rPr>
              <a:t>л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spc="-23" dirty="0">
                <a:latin typeface="Calibri"/>
                <a:cs typeface="Calibri"/>
              </a:rPr>
              <a:t>б</a:t>
            </a:r>
            <a:r>
              <a:rPr sz="1500" dirty="0">
                <a:latin typeface="Calibri"/>
                <a:cs typeface="Calibri"/>
              </a:rPr>
              <a:t>о</a:t>
            </a:r>
            <a:r>
              <a:rPr sz="1500" spc="-5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по</a:t>
            </a:r>
            <a:r>
              <a:rPr sz="1500" spc="-34" dirty="0">
                <a:latin typeface="Calibri"/>
                <a:cs typeface="Calibri"/>
              </a:rPr>
              <a:t> </a:t>
            </a:r>
            <a:r>
              <a:rPr sz="1500" spc="19" dirty="0">
                <a:latin typeface="Calibri"/>
                <a:cs typeface="Calibri"/>
              </a:rPr>
              <a:t>т</a:t>
            </a:r>
            <a:r>
              <a:rPr sz="1500" spc="-26" dirty="0">
                <a:latin typeface="Calibri"/>
                <a:cs typeface="Calibri"/>
              </a:rPr>
              <a:t>е</a:t>
            </a:r>
            <a:r>
              <a:rPr sz="1500" spc="4" dirty="0">
                <a:latin typeface="Calibri"/>
                <a:cs typeface="Calibri"/>
              </a:rPr>
              <a:t>м</a:t>
            </a:r>
            <a:r>
              <a:rPr sz="1500" dirty="0">
                <a:latin typeface="Calibri"/>
                <a:cs typeface="Calibri"/>
              </a:rPr>
              <a:t>е</a:t>
            </a:r>
            <a:endParaRPr sz="1500">
              <a:latin typeface="Calibri"/>
              <a:cs typeface="Calibri"/>
            </a:endParaRPr>
          </a:p>
          <a:p>
            <a:pPr marL="9525" marR="3810">
              <a:spcBef>
                <a:spcPts val="8"/>
              </a:spcBef>
            </a:pPr>
            <a:r>
              <a:rPr sz="1500" spc="-4" dirty="0">
                <a:latin typeface="Calibri"/>
                <a:cs typeface="Calibri"/>
              </a:rPr>
              <a:t>«Структурные</a:t>
            </a:r>
            <a:r>
              <a:rPr sz="1500" spc="-2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-2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функциональные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основы </a:t>
            </a:r>
            <a:r>
              <a:rPr sz="1500" spc="-326" dirty="0">
                <a:latin typeface="Calibri"/>
                <a:cs typeface="Calibri"/>
              </a:rPr>
              <a:t> </a:t>
            </a:r>
            <a:r>
              <a:rPr sz="1500" spc="8" dirty="0">
                <a:latin typeface="Calibri"/>
                <a:cs typeface="Calibri"/>
              </a:rPr>
              <a:t>жизни»,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4" dirty="0">
                <a:latin typeface="Calibri"/>
                <a:cs typeface="Calibri"/>
              </a:rPr>
              <a:t>либо</a:t>
            </a:r>
            <a:r>
              <a:rPr sz="1500" spc="-5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по </a:t>
            </a:r>
            <a:r>
              <a:rPr sz="1500" spc="-4" dirty="0">
                <a:latin typeface="Calibri"/>
                <a:cs typeface="Calibri"/>
              </a:rPr>
              <a:t>теме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spc="4" dirty="0">
                <a:latin typeface="Calibri"/>
                <a:cs typeface="Calibri"/>
              </a:rPr>
              <a:t>«Организм»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79" y="2975610"/>
            <a:ext cx="3586892" cy="22222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7701" y="1996802"/>
            <a:ext cx="4896050" cy="29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33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1802129"/>
            <a:ext cx="8240459" cy="228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592" y="404664"/>
            <a:ext cx="7311718" cy="719267"/>
          </a:xfrm>
          <a:prstGeom prst="rect">
            <a:avLst/>
          </a:prstGeom>
        </p:spPr>
        <p:txBody>
          <a:bodyPr vert="horz" wrap="square" lIns="0" tIns="51911" rIns="0" bIns="0" rtlCol="0" anchor="ctr">
            <a:spAutoFit/>
          </a:bodyPr>
          <a:lstStyle/>
          <a:p>
            <a:pPr marL="9525" marR="3810">
              <a:lnSpc>
                <a:spcPts val="2588"/>
              </a:lnSpc>
              <a:spcBef>
                <a:spcPts val="409"/>
              </a:spcBef>
            </a:pPr>
            <a:r>
              <a:rPr spc="-8" dirty="0"/>
              <a:t>Пример</a:t>
            </a:r>
            <a:r>
              <a:rPr spc="15" dirty="0"/>
              <a:t> </a:t>
            </a:r>
            <a:r>
              <a:rPr spc="-15" dirty="0"/>
              <a:t>задания</a:t>
            </a:r>
            <a:r>
              <a:rPr spc="26" dirty="0"/>
              <a:t> </a:t>
            </a:r>
            <a:r>
              <a:rPr spc="-8" dirty="0"/>
              <a:t>22</a:t>
            </a:r>
            <a:r>
              <a:rPr spc="26" dirty="0"/>
              <a:t> </a:t>
            </a:r>
            <a:r>
              <a:rPr spc="-19" dirty="0"/>
              <a:t>(новое</a:t>
            </a:r>
            <a:r>
              <a:rPr spc="30" dirty="0"/>
              <a:t> </a:t>
            </a:r>
            <a:r>
              <a:rPr spc="-15" dirty="0"/>
              <a:t>задание)</a:t>
            </a:r>
            <a:r>
              <a:rPr spc="83" dirty="0"/>
              <a:t> </a:t>
            </a:r>
            <a:r>
              <a:rPr spc="11" dirty="0"/>
              <a:t>из </a:t>
            </a:r>
            <a:r>
              <a:rPr spc="-652" dirty="0"/>
              <a:t> </a:t>
            </a:r>
            <a:r>
              <a:rPr spc="-19" dirty="0"/>
              <a:t>демонстрационного</a:t>
            </a:r>
            <a:r>
              <a:rPr spc="195" dirty="0"/>
              <a:t> </a:t>
            </a:r>
            <a:r>
              <a:rPr spc="-8" dirty="0"/>
              <a:t>варианта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404" y="1910286"/>
            <a:ext cx="2319338" cy="27796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02870">
              <a:spcBef>
                <a:spcPts val="75"/>
              </a:spcBef>
            </a:pPr>
            <a:r>
              <a:rPr sz="1500" dirty="0">
                <a:latin typeface="Calibri"/>
                <a:cs typeface="Calibri"/>
              </a:rPr>
              <a:t>Задания </a:t>
            </a:r>
            <a:r>
              <a:rPr sz="1500" spc="8" dirty="0">
                <a:latin typeface="Calibri"/>
                <a:cs typeface="Calibri"/>
              </a:rPr>
              <a:t>линий </a:t>
            </a:r>
            <a:r>
              <a:rPr sz="1500" dirty="0">
                <a:latin typeface="Calibri"/>
                <a:cs typeface="Calibri"/>
              </a:rPr>
              <a:t>2 и </a:t>
            </a:r>
            <a:r>
              <a:rPr sz="1500" spc="8" dirty="0">
                <a:latin typeface="Calibri"/>
                <a:cs typeface="Calibri"/>
              </a:rPr>
              <a:t>22 </a:t>
            </a:r>
            <a:r>
              <a:rPr sz="1500" spc="11" dirty="0">
                <a:latin typeface="Calibri"/>
                <a:cs typeface="Calibri"/>
              </a:rPr>
              <a:t> </a:t>
            </a:r>
            <a:r>
              <a:rPr sz="1500" spc="19" dirty="0">
                <a:latin typeface="Calibri"/>
                <a:cs typeface="Calibri"/>
              </a:rPr>
              <a:t>ф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dirty="0">
                <a:latin typeface="Calibri"/>
                <a:cs typeface="Calibri"/>
              </a:rPr>
              <a:t>м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spc="-23" dirty="0">
                <a:latin typeface="Calibri"/>
                <a:cs typeface="Calibri"/>
              </a:rPr>
              <a:t>у</a:t>
            </a:r>
            <a:r>
              <a:rPr sz="1500" dirty="0">
                <a:latin typeface="Calibri"/>
                <a:cs typeface="Calibri"/>
              </a:rPr>
              <a:t>ют</a:t>
            </a:r>
            <a:r>
              <a:rPr sz="1500" spc="-86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spc="-15" dirty="0">
                <a:latin typeface="Calibri"/>
                <a:cs typeface="Calibri"/>
              </a:rPr>
              <a:t>ж</a:t>
            </a:r>
            <a:r>
              <a:rPr sz="1500" spc="-4" dirty="0">
                <a:latin typeface="Calibri"/>
                <a:cs typeface="Calibri"/>
              </a:rPr>
              <a:t>д</a:t>
            </a:r>
            <a:r>
              <a:rPr sz="1500" dirty="0">
                <a:latin typeface="Calibri"/>
                <a:cs typeface="Calibri"/>
              </a:rPr>
              <a:t>у </a:t>
            </a:r>
            <a:r>
              <a:rPr sz="1500" spc="23" dirty="0">
                <a:latin typeface="Calibri"/>
                <a:cs typeface="Calibri"/>
              </a:rPr>
              <a:t>с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-23" dirty="0">
                <a:latin typeface="Calibri"/>
                <a:cs typeface="Calibri"/>
              </a:rPr>
              <a:t>б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й  </a:t>
            </a:r>
            <a:r>
              <a:rPr sz="1500" spc="-15" dirty="0">
                <a:latin typeface="Calibri"/>
                <a:cs typeface="Calibri"/>
              </a:rPr>
              <a:t>определённую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4" dirty="0">
                <a:latin typeface="Calibri"/>
                <a:cs typeface="Calibri"/>
              </a:rPr>
              <a:t>логическую </a:t>
            </a:r>
            <a:r>
              <a:rPr sz="1500" spc="-330" dirty="0">
                <a:latin typeface="Calibri"/>
                <a:cs typeface="Calibri"/>
              </a:rPr>
              <a:t> </a:t>
            </a:r>
            <a:r>
              <a:rPr sz="1500" spc="11" dirty="0">
                <a:latin typeface="Calibri"/>
                <a:cs typeface="Calibri"/>
              </a:rPr>
              <a:t>связь:</a:t>
            </a:r>
            <a:endParaRPr sz="1500">
              <a:latin typeface="Calibri"/>
              <a:cs typeface="Calibri"/>
            </a:endParaRPr>
          </a:p>
          <a:p>
            <a:pPr marL="9525" marR="3810">
              <a:spcBef>
                <a:spcPts val="11"/>
              </a:spcBef>
            </a:pPr>
            <a:r>
              <a:rPr sz="1500" dirty="0">
                <a:latin typeface="Calibri"/>
                <a:cs typeface="Calibri"/>
              </a:rPr>
              <a:t>если в </a:t>
            </a:r>
            <a:r>
              <a:rPr sz="1500" spc="4" dirty="0">
                <a:latin typeface="Calibri"/>
                <a:cs typeface="Calibri"/>
              </a:rPr>
              <a:t>задании </a:t>
            </a:r>
            <a:r>
              <a:rPr sz="1500" spc="8" dirty="0">
                <a:latin typeface="Calibri"/>
                <a:cs typeface="Calibri"/>
              </a:rPr>
              <a:t>линии </a:t>
            </a:r>
            <a:r>
              <a:rPr sz="1500" dirty="0">
                <a:latin typeface="Calibri"/>
                <a:cs typeface="Calibri"/>
              </a:rPr>
              <a:t>2 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требуется </a:t>
            </a:r>
            <a:r>
              <a:rPr sz="1500" dirty="0">
                <a:latin typeface="Calibri"/>
                <a:cs typeface="Calibri"/>
              </a:rPr>
              <a:t>просто </a:t>
            </a:r>
            <a:r>
              <a:rPr sz="1500" spc="4" dirty="0">
                <a:latin typeface="Calibri"/>
                <a:cs typeface="Calibri"/>
              </a:rPr>
              <a:t>указать, 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11" dirty="0">
                <a:latin typeface="Calibri"/>
                <a:cs typeface="Calibri"/>
              </a:rPr>
              <a:t>ч</a:t>
            </a:r>
            <a:r>
              <a:rPr sz="1500" spc="15" dirty="0">
                <a:latin typeface="Calibri"/>
                <a:cs typeface="Calibri"/>
              </a:rPr>
              <a:t>т</a:t>
            </a:r>
            <a:r>
              <a:rPr sz="1500" dirty="0">
                <a:latin typeface="Calibri"/>
                <a:cs typeface="Calibri"/>
              </a:rPr>
              <a:t>о</a:t>
            </a:r>
            <a:r>
              <a:rPr sz="1500" spc="-5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spc="23" dirty="0">
                <a:latin typeface="Calibri"/>
                <a:cs typeface="Calibri"/>
              </a:rPr>
              <a:t>с</a:t>
            </a:r>
            <a:r>
              <a:rPr sz="1500" spc="4" dirty="0">
                <a:latin typeface="Calibri"/>
                <a:cs typeface="Calibri"/>
              </a:rPr>
              <a:t>х</a:t>
            </a:r>
            <a:r>
              <a:rPr sz="1500" spc="-75" dirty="0">
                <a:latin typeface="Calibri"/>
                <a:cs typeface="Calibri"/>
              </a:rPr>
              <a:t>о</a:t>
            </a:r>
            <a:r>
              <a:rPr sz="1500" spc="-4" dirty="0">
                <a:latin typeface="Calibri"/>
                <a:cs typeface="Calibri"/>
              </a:rPr>
              <a:t>д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т</a:t>
            </a:r>
            <a:r>
              <a:rPr sz="1500" spc="-8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  </a:t>
            </a:r>
            <a:r>
              <a:rPr sz="1500" spc="23" dirty="0">
                <a:latin typeface="Calibri"/>
                <a:cs typeface="Calibri"/>
              </a:rPr>
              <a:t>з</a:t>
            </a:r>
            <a:r>
              <a:rPr sz="1500" dirty="0">
                <a:latin typeface="Calibri"/>
                <a:cs typeface="Calibri"/>
              </a:rPr>
              <a:t>ав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spc="23" dirty="0">
                <a:latin typeface="Calibri"/>
                <a:cs typeface="Calibri"/>
              </a:rPr>
              <a:t>с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м</a:t>
            </a:r>
            <a:r>
              <a:rPr sz="1500" spc="15" dirty="0">
                <a:latin typeface="Calibri"/>
                <a:cs typeface="Calibri"/>
              </a:rPr>
              <a:t>ы</a:t>
            </a:r>
            <a:r>
              <a:rPr sz="1500" dirty="0">
                <a:latin typeface="Calibri"/>
                <a:cs typeface="Calibri"/>
              </a:rPr>
              <a:t>ми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dirty="0">
                <a:latin typeface="Calibri"/>
                <a:cs typeface="Calibri"/>
              </a:rPr>
              <a:t>м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spc="-26" dirty="0">
                <a:latin typeface="Calibri"/>
                <a:cs typeface="Calibri"/>
              </a:rPr>
              <a:t>нн</a:t>
            </a:r>
            <a:r>
              <a:rPr sz="1500" spc="15" dirty="0">
                <a:latin typeface="Calibri"/>
                <a:cs typeface="Calibri"/>
              </a:rPr>
              <a:t>ы</a:t>
            </a:r>
            <a:r>
              <a:rPr sz="1500" dirty="0">
                <a:latin typeface="Calibri"/>
                <a:cs typeface="Calibri"/>
              </a:rPr>
              <a:t>м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,  </a:t>
            </a:r>
            <a:r>
              <a:rPr sz="1500" spc="8" dirty="0">
                <a:latin typeface="Calibri"/>
                <a:cs typeface="Calibri"/>
              </a:rPr>
              <a:t>то </a:t>
            </a:r>
            <a:r>
              <a:rPr sz="1500" dirty="0">
                <a:latin typeface="Calibri"/>
                <a:cs typeface="Calibri"/>
              </a:rPr>
              <a:t>в </a:t>
            </a:r>
            <a:r>
              <a:rPr sz="1500" spc="4" dirty="0">
                <a:latin typeface="Calibri"/>
                <a:cs typeface="Calibri"/>
              </a:rPr>
              <a:t>задании </a:t>
            </a:r>
            <a:r>
              <a:rPr sz="1500" spc="8" dirty="0">
                <a:latin typeface="Calibri"/>
                <a:cs typeface="Calibri"/>
              </a:rPr>
              <a:t>линии 22 </a:t>
            </a:r>
            <a:r>
              <a:rPr sz="1500" spc="11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требуется </a:t>
            </a:r>
            <a:r>
              <a:rPr sz="1500" spc="-11" dirty="0">
                <a:latin typeface="Calibri"/>
                <a:cs typeface="Calibri"/>
              </a:rPr>
              <a:t>полноценное 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spc="-11" dirty="0">
                <a:latin typeface="Calibri"/>
                <a:cs typeface="Calibri"/>
              </a:rPr>
              <a:t>объяснение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spc="8" dirty="0">
                <a:latin typeface="Calibri"/>
                <a:cs typeface="Calibri"/>
              </a:rPr>
              <a:t>действий</a:t>
            </a:r>
            <a:endParaRPr sz="1500">
              <a:latin typeface="Calibri"/>
              <a:cs typeface="Calibri"/>
            </a:endParaRPr>
          </a:p>
          <a:p>
            <a:pPr marL="9525">
              <a:spcBef>
                <a:spcPts val="19"/>
              </a:spcBef>
            </a:pPr>
            <a:r>
              <a:rPr sz="1500" spc="-4" dirty="0">
                <a:latin typeface="Calibri"/>
                <a:cs typeface="Calibri"/>
              </a:rPr>
              <a:t>экспериментатора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0178" y="1953340"/>
            <a:ext cx="4883927" cy="32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66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1802129"/>
            <a:ext cx="8240459" cy="228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1600" y="404664"/>
            <a:ext cx="7371352" cy="719267"/>
          </a:xfrm>
          <a:prstGeom prst="rect">
            <a:avLst/>
          </a:prstGeom>
        </p:spPr>
        <p:txBody>
          <a:bodyPr vert="horz" wrap="square" lIns="0" tIns="51911" rIns="0" bIns="0" rtlCol="0" anchor="ctr">
            <a:spAutoFit/>
          </a:bodyPr>
          <a:lstStyle/>
          <a:p>
            <a:pPr marL="9525" marR="3810">
              <a:lnSpc>
                <a:spcPts val="2588"/>
              </a:lnSpc>
              <a:spcBef>
                <a:spcPts val="409"/>
              </a:spcBef>
            </a:pPr>
            <a:r>
              <a:rPr spc="-8" dirty="0"/>
              <a:t>Пример</a:t>
            </a:r>
            <a:r>
              <a:rPr spc="15" dirty="0"/>
              <a:t> </a:t>
            </a:r>
            <a:r>
              <a:rPr spc="-15" dirty="0"/>
              <a:t>задания</a:t>
            </a:r>
            <a:r>
              <a:rPr spc="26" dirty="0"/>
              <a:t> </a:t>
            </a:r>
            <a:r>
              <a:rPr spc="-8" dirty="0"/>
              <a:t>22</a:t>
            </a:r>
            <a:r>
              <a:rPr spc="26" dirty="0"/>
              <a:t> </a:t>
            </a:r>
            <a:r>
              <a:rPr spc="-19" dirty="0"/>
              <a:t>(новое</a:t>
            </a:r>
            <a:r>
              <a:rPr spc="30" dirty="0"/>
              <a:t> </a:t>
            </a:r>
            <a:r>
              <a:rPr spc="-15" dirty="0"/>
              <a:t>задание)</a:t>
            </a:r>
            <a:r>
              <a:rPr spc="83" dirty="0"/>
              <a:t> </a:t>
            </a:r>
            <a:r>
              <a:rPr spc="11" dirty="0"/>
              <a:t>из </a:t>
            </a:r>
            <a:r>
              <a:rPr spc="-652" dirty="0"/>
              <a:t> </a:t>
            </a:r>
            <a:r>
              <a:rPr spc="-19" dirty="0"/>
              <a:t>демонстрационного</a:t>
            </a:r>
            <a:r>
              <a:rPr spc="195" dirty="0"/>
              <a:t> </a:t>
            </a:r>
            <a:r>
              <a:rPr spc="-8" dirty="0"/>
              <a:t>варианта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405" y="1910286"/>
            <a:ext cx="3381851" cy="36644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4288">
              <a:spcBef>
                <a:spcPts val="75"/>
              </a:spcBef>
            </a:pPr>
            <a:r>
              <a:rPr sz="1500" spc="4" dirty="0">
                <a:latin typeface="Calibri"/>
                <a:cs typeface="Calibri"/>
              </a:rPr>
              <a:t>При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выполнении</a:t>
            </a:r>
            <a:r>
              <a:rPr sz="1500" spc="-26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данного </a:t>
            </a:r>
            <a:r>
              <a:rPr sz="1500" spc="4" dirty="0">
                <a:latin typeface="Calibri"/>
                <a:cs typeface="Calibri"/>
              </a:rPr>
              <a:t>задания</a:t>
            </a:r>
            <a:r>
              <a:rPr sz="1500" spc="-49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важно </a:t>
            </a:r>
            <a:r>
              <a:rPr sz="1500" spc="-326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-23" dirty="0">
                <a:latin typeface="Calibri"/>
                <a:cs typeface="Calibri"/>
              </a:rPr>
              <a:t>н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11" dirty="0">
                <a:latin typeface="Calibri"/>
                <a:cs typeface="Calibri"/>
              </a:rPr>
              <a:t>л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spc="23" dirty="0">
                <a:latin typeface="Calibri"/>
                <a:cs typeface="Calibri"/>
              </a:rPr>
              <a:t>з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ва</a:t>
            </a:r>
            <a:r>
              <a:rPr sz="1500" spc="15" dirty="0">
                <a:latin typeface="Calibri"/>
                <a:cs typeface="Calibri"/>
              </a:rPr>
              <a:t>т</a:t>
            </a:r>
            <a:r>
              <a:rPr sz="1500" dirty="0">
                <a:latin typeface="Calibri"/>
                <a:cs typeface="Calibri"/>
              </a:rPr>
              <a:t>ь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19" dirty="0">
                <a:latin typeface="Calibri"/>
                <a:cs typeface="Calibri"/>
              </a:rPr>
              <a:t>к</a:t>
            </a:r>
            <a:r>
              <a:rPr sz="1500" dirty="0">
                <a:latin typeface="Calibri"/>
                <a:cs typeface="Calibri"/>
              </a:rPr>
              <a:t>ак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п</a:t>
            </a:r>
            <a:r>
              <a:rPr sz="1500" spc="23" dirty="0">
                <a:latin typeface="Calibri"/>
                <a:cs typeface="Calibri"/>
              </a:rPr>
              <a:t>ис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-23" dirty="0">
                <a:latin typeface="Calibri"/>
                <a:cs typeface="Calibri"/>
              </a:rPr>
              <a:t>н</a:t>
            </a:r>
            <a:r>
              <a:rPr sz="1500" spc="-26" dirty="0">
                <a:latin typeface="Calibri"/>
                <a:cs typeface="Calibri"/>
              </a:rPr>
              <a:t>н</a:t>
            </a:r>
            <a:r>
              <a:rPr sz="1500" spc="-23" dirty="0">
                <a:latin typeface="Calibri"/>
                <a:cs typeface="Calibri"/>
              </a:rPr>
              <a:t>у</a:t>
            </a:r>
            <a:r>
              <a:rPr sz="1500" dirty="0">
                <a:latin typeface="Calibri"/>
                <a:cs typeface="Calibri"/>
              </a:rPr>
              <a:t>ю  </a:t>
            </a:r>
            <a:r>
              <a:rPr sz="1500" spc="23" dirty="0">
                <a:latin typeface="Calibri"/>
                <a:cs typeface="Calibri"/>
              </a:rPr>
              <a:t>с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spc="15" dirty="0">
                <a:latin typeface="Calibri"/>
                <a:cs typeface="Calibri"/>
              </a:rPr>
              <a:t>т</a:t>
            </a:r>
            <a:r>
              <a:rPr sz="1500" spc="-23" dirty="0">
                <a:latin typeface="Calibri"/>
                <a:cs typeface="Calibri"/>
              </a:rPr>
              <a:t>у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23" dirty="0">
                <a:latin typeface="Calibri"/>
                <a:cs typeface="Calibri"/>
              </a:rPr>
              <a:t>ц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ю,</a:t>
            </a:r>
            <a:r>
              <a:rPr sz="1500" spc="-12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т</a:t>
            </a:r>
            <a:r>
              <a:rPr sz="1500" dirty="0">
                <a:latin typeface="Calibri"/>
                <a:cs typeface="Calibri"/>
              </a:rPr>
              <a:t>ак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11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п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23" dirty="0">
                <a:latin typeface="Calibri"/>
                <a:cs typeface="Calibri"/>
              </a:rPr>
              <a:t>с</a:t>
            </a:r>
            <a:r>
              <a:rPr sz="1500" spc="15" dirty="0">
                <a:latin typeface="Calibri"/>
                <a:cs typeface="Calibri"/>
              </a:rPr>
              <a:t>ы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-56" dirty="0">
                <a:latin typeface="Calibri"/>
                <a:cs typeface="Calibri"/>
              </a:rPr>
              <a:t> </a:t>
            </a:r>
            <a:r>
              <a:rPr sz="1500" spc="-26" dirty="0">
                <a:latin typeface="Calibri"/>
                <a:cs typeface="Calibri"/>
              </a:rPr>
              <a:t>н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79" dirty="0">
                <a:latin typeface="Calibri"/>
                <a:cs typeface="Calibri"/>
              </a:rPr>
              <a:t> </a:t>
            </a:r>
            <a:r>
              <a:rPr sz="1500" spc="19" dirty="0">
                <a:latin typeface="Calibri"/>
                <a:cs typeface="Calibri"/>
              </a:rPr>
              <a:t>к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15" dirty="0">
                <a:latin typeface="Calibri"/>
                <a:cs typeface="Calibri"/>
              </a:rPr>
              <a:t>т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spc="15" dirty="0">
                <a:latin typeface="Calibri"/>
                <a:cs typeface="Calibri"/>
              </a:rPr>
              <a:t>ы</a:t>
            </a:r>
            <a:r>
              <a:rPr sz="1500" dirty="0">
                <a:latin typeface="Calibri"/>
                <a:cs typeface="Calibri"/>
              </a:rPr>
              <a:t>е  </a:t>
            </a:r>
            <a:r>
              <a:rPr sz="1500" spc="23" dirty="0">
                <a:latin typeface="Calibri"/>
                <a:cs typeface="Calibri"/>
              </a:rPr>
              <a:t>с</a:t>
            </a:r>
            <a:r>
              <a:rPr sz="1500" spc="11" dirty="0">
                <a:latin typeface="Calibri"/>
                <a:cs typeface="Calibri"/>
              </a:rPr>
              <a:t>л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spc="-4" dirty="0">
                <a:latin typeface="Calibri"/>
                <a:cs typeface="Calibri"/>
              </a:rPr>
              <a:t>д</a:t>
            </a:r>
            <a:r>
              <a:rPr sz="1500" spc="-19" dirty="0">
                <a:latin typeface="Calibri"/>
                <a:cs typeface="Calibri"/>
              </a:rPr>
              <a:t>у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dirty="0">
                <a:latin typeface="Calibri"/>
                <a:cs typeface="Calibri"/>
              </a:rPr>
              <a:t>т</a:t>
            </a:r>
            <a:r>
              <a:rPr sz="1500" spc="-23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15" dirty="0">
                <a:latin typeface="Calibri"/>
                <a:cs typeface="Calibri"/>
              </a:rPr>
              <a:t>т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spc="15" dirty="0">
                <a:latin typeface="Calibri"/>
                <a:cs typeface="Calibri"/>
              </a:rPr>
              <a:t>т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spc="15" dirty="0">
                <a:latin typeface="Calibri"/>
                <a:cs typeface="Calibri"/>
              </a:rPr>
              <a:t>т</a:t>
            </a:r>
            <a:r>
              <a:rPr sz="1500" spc="11" dirty="0">
                <a:latin typeface="Calibri"/>
                <a:cs typeface="Calibri"/>
              </a:rPr>
              <a:t>ь</a:t>
            </a:r>
            <a:r>
              <a:rPr sz="1500" dirty="0">
                <a:latin typeface="Calibri"/>
                <a:cs typeface="Calibri"/>
              </a:rPr>
              <a:t>.</a:t>
            </a:r>
            <a:r>
              <a:rPr sz="1500" spc="-120" dirty="0">
                <a:latin typeface="Calibri"/>
                <a:cs typeface="Calibri"/>
              </a:rPr>
              <a:t> </a:t>
            </a:r>
            <a:r>
              <a:rPr sz="1500" spc="19" dirty="0">
                <a:latin typeface="Calibri"/>
                <a:cs typeface="Calibri"/>
              </a:rPr>
              <a:t>В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-15" dirty="0">
                <a:latin typeface="Calibri"/>
                <a:cs typeface="Calibri"/>
              </a:rPr>
              <a:t>ж</a:t>
            </a:r>
            <a:r>
              <a:rPr sz="1500" spc="-26" dirty="0">
                <a:latin typeface="Calibri"/>
                <a:cs typeface="Calibri"/>
              </a:rPr>
              <a:t>н</a:t>
            </a:r>
            <a:r>
              <a:rPr sz="1500" dirty="0">
                <a:latin typeface="Calibri"/>
                <a:cs typeface="Calibri"/>
              </a:rPr>
              <a:t>о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spc="-26" dirty="0">
                <a:latin typeface="Calibri"/>
                <a:cs typeface="Calibri"/>
              </a:rPr>
              <a:t>н</a:t>
            </a:r>
            <a:r>
              <a:rPr sz="1500" dirty="0">
                <a:latin typeface="Calibri"/>
                <a:cs typeface="Calibri"/>
              </a:rPr>
              <a:t>о  </a:t>
            </a:r>
            <a:r>
              <a:rPr sz="1500" spc="23" dirty="0">
                <a:latin typeface="Calibri"/>
                <a:cs typeface="Calibri"/>
              </a:rPr>
              <a:t>с</a:t>
            </a:r>
            <a:r>
              <a:rPr sz="1500" spc="19" dirty="0">
                <a:latin typeface="Calibri"/>
                <a:cs typeface="Calibri"/>
              </a:rPr>
              <a:t>ф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dirty="0">
                <a:latin typeface="Calibri"/>
                <a:cs typeface="Calibri"/>
              </a:rPr>
              <a:t>м</a:t>
            </a:r>
            <a:r>
              <a:rPr sz="1500" spc="-83" dirty="0">
                <a:latin typeface="Calibri"/>
                <a:cs typeface="Calibri"/>
              </a:rPr>
              <a:t>у</a:t>
            </a:r>
            <a:r>
              <a:rPr sz="1500" spc="11" dirty="0">
                <a:latin typeface="Calibri"/>
                <a:cs typeface="Calibri"/>
              </a:rPr>
              <a:t>л</a:t>
            </a:r>
            <a:r>
              <a:rPr sz="1500" spc="26" dirty="0">
                <a:latin typeface="Calibri"/>
                <a:cs typeface="Calibri"/>
              </a:rPr>
              <a:t>и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ва</a:t>
            </a:r>
            <a:r>
              <a:rPr sz="1500" spc="15" dirty="0">
                <a:latin typeface="Calibri"/>
                <a:cs typeface="Calibri"/>
              </a:rPr>
              <a:t>т</a:t>
            </a:r>
            <a:r>
              <a:rPr sz="1500" dirty="0">
                <a:latin typeface="Calibri"/>
                <a:cs typeface="Calibri"/>
              </a:rPr>
              <a:t>ь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11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п</a:t>
            </a:r>
            <a:r>
              <a:rPr sz="1500" spc="-11" dirty="0">
                <a:latin typeface="Calibri"/>
                <a:cs typeface="Calibri"/>
              </a:rPr>
              <a:t>р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23" dirty="0">
                <a:latin typeface="Calibri"/>
                <a:cs typeface="Calibri"/>
              </a:rPr>
              <a:t>с</a:t>
            </a:r>
            <a:r>
              <a:rPr sz="1500" spc="15" dirty="0">
                <a:latin typeface="Calibri"/>
                <a:cs typeface="Calibri"/>
              </a:rPr>
              <a:t>ы</a:t>
            </a:r>
            <a:r>
              <a:rPr sz="1500" dirty="0"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176689" indent="-167640">
              <a:lnSpc>
                <a:spcPts val="1643"/>
              </a:lnSpc>
              <a:spcBef>
                <a:spcPts val="8"/>
              </a:spcBef>
              <a:buAutoNum type="arabicPeriod"/>
              <a:tabLst>
                <a:tab pos="177165" algn="l"/>
              </a:tabLst>
            </a:pPr>
            <a:r>
              <a:rPr sz="1388" spc="-38" dirty="0">
                <a:latin typeface="Calibri"/>
                <a:cs typeface="Calibri"/>
              </a:rPr>
              <a:t>К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11" dirty="0">
                <a:latin typeface="Calibri"/>
                <a:cs typeface="Calibri"/>
              </a:rPr>
              <a:t>к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4" dirty="0">
                <a:latin typeface="Calibri"/>
                <a:cs typeface="Calibri"/>
              </a:rPr>
              <a:t>й</a:t>
            </a:r>
            <a:r>
              <a:rPr sz="1388" spc="-94" dirty="0">
                <a:latin typeface="Calibri"/>
                <a:cs typeface="Calibri"/>
              </a:rPr>
              <a:t> </a:t>
            </a:r>
            <a:r>
              <a:rPr sz="1388" spc="-4" dirty="0">
                <a:latin typeface="Calibri"/>
                <a:cs typeface="Calibri"/>
              </a:rPr>
              <a:t>па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11" dirty="0">
                <a:latin typeface="Calibri"/>
                <a:cs typeface="Calibri"/>
              </a:rPr>
              <a:t>м</a:t>
            </a:r>
            <a:r>
              <a:rPr sz="1388" spc="-34" dirty="0">
                <a:latin typeface="Calibri"/>
                <a:cs typeface="Calibri"/>
              </a:rPr>
              <a:t>е</a:t>
            </a:r>
            <a:r>
              <a:rPr sz="1388" dirty="0">
                <a:latin typeface="Calibri"/>
                <a:cs typeface="Calibri"/>
              </a:rPr>
              <a:t>т</a:t>
            </a:r>
            <a:r>
              <a:rPr sz="1388" spc="-4" dirty="0">
                <a:latin typeface="Calibri"/>
                <a:cs typeface="Calibri"/>
              </a:rPr>
              <a:t>р</a:t>
            </a:r>
            <a:r>
              <a:rPr sz="1388" spc="-83" dirty="0">
                <a:latin typeface="Calibri"/>
                <a:cs typeface="Calibri"/>
              </a:rPr>
              <a:t> </a:t>
            </a:r>
            <a:r>
              <a:rPr sz="1388" spc="8" dirty="0">
                <a:latin typeface="Calibri"/>
                <a:cs typeface="Calibri"/>
              </a:rPr>
              <a:t>з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dirty="0">
                <a:latin typeface="Calibri"/>
                <a:cs typeface="Calibri"/>
              </a:rPr>
              <a:t>д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-38" dirty="0">
                <a:latin typeface="Calibri"/>
                <a:cs typeface="Calibri"/>
              </a:rPr>
              <a:t>ё</a:t>
            </a:r>
            <a:r>
              <a:rPr sz="1388" dirty="0">
                <a:latin typeface="Calibri"/>
                <a:cs typeface="Calibri"/>
              </a:rPr>
              <a:t>т</a:t>
            </a:r>
            <a:r>
              <a:rPr sz="1388" spc="8" dirty="0">
                <a:latin typeface="Calibri"/>
                <a:cs typeface="Calibri"/>
              </a:rPr>
              <a:t>с</a:t>
            </a:r>
            <a:r>
              <a:rPr sz="1388" spc="-4" dirty="0">
                <a:latin typeface="Calibri"/>
                <a:cs typeface="Calibri"/>
              </a:rPr>
              <a:t>я</a:t>
            </a:r>
            <a:endParaRPr sz="1388">
              <a:latin typeface="Calibri"/>
              <a:cs typeface="Calibri"/>
            </a:endParaRPr>
          </a:p>
          <a:p>
            <a:pPr marL="9525" marR="819150">
              <a:lnSpc>
                <a:spcPts val="1620"/>
              </a:lnSpc>
              <a:spcBef>
                <a:spcPts val="71"/>
              </a:spcBef>
            </a:pPr>
            <a:r>
              <a:rPr sz="1388" spc="-19" dirty="0">
                <a:latin typeface="Calibri"/>
                <a:cs typeface="Calibri"/>
              </a:rPr>
              <a:t>э</a:t>
            </a:r>
            <a:r>
              <a:rPr sz="1388" spc="11" dirty="0">
                <a:latin typeface="Calibri"/>
                <a:cs typeface="Calibri"/>
              </a:rPr>
              <a:t>к</a:t>
            </a:r>
            <a:r>
              <a:rPr sz="1388" spc="8" dirty="0">
                <a:latin typeface="Calibri"/>
                <a:cs typeface="Calibri"/>
              </a:rPr>
              <a:t>с</a:t>
            </a:r>
            <a:r>
              <a:rPr sz="1388" spc="-4" dirty="0">
                <a:latin typeface="Calibri"/>
                <a:cs typeface="Calibri"/>
              </a:rPr>
              <a:t>п</a:t>
            </a:r>
            <a:r>
              <a:rPr sz="1388" spc="-34" dirty="0">
                <a:latin typeface="Calibri"/>
                <a:cs typeface="Calibri"/>
              </a:rPr>
              <a:t>е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15" dirty="0">
                <a:latin typeface="Calibri"/>
                <a:cs typeface="Calibri"/>
              </a:rPr>
              <a:t>м</a:t>
            </a:r>
            <a:r>
              <a:rPr sz="1388" spc="-34" dirty="0">
                <a:latin typeface="Calibri"/>
                <a:cs typeface="Calibri"/>
              </a:rPr>
              <a:t>е</a:t>
            </a:r>
            <a:r>
              <a:rPr sz="1388" spc="-26" dirty="0">
                <a:latin typeface="Calibri"/>
                <a:cs typeface="Calibri"/>
              </a:rPr>
              <a:t>н</a:t>
            </a:r>
            <a:r>
              <a:rPr sz="1388" dirty="0">
                <a:latin typeface="Calibri"/>
                <a:cs typeface="Calibri"/>
              </a:rPr>
              <a:t>т</a:t>
            </a:r>
            <a:r>
              <a:rPr sz="1388" spc="-4" dirty="0">
                <a:latin typeface="Calibri"/>
                <a:cs typeface="Calibri"/>
              </a:rPr>
              <a:t>ат</a:t>
            </a:r>
            <a:r>
              <a:rPr sz="1388" spc="-11" dirty="0">
                <a:latin typeface="Calibri"/>
                <a:cs typeface="Calibri"/>
              </a:rPr>
              <a:t>ор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8" dirty="0">
                <a:latin typeface="Calibri"/>
                <a:cs typeface="Calibri"/>
              </a:rPr>
              <a:t>м</a:t>
            </a:r>
            <a:r>
              <a:rPr sz="1388" spc="-172" dirty="0">
                <a:latin typeface="Calibri"/>
                <a:cs typeface="Calibri"/>
              </a:rPr>
              <a:t> </a:t>
            </a:r>
            <a:r>
              <a:rPr sz="1388" spc="8" dirty="0">
                <a:latin typeface="Calibri"/>
                <a:cs typeface="Calibri"/>
              </a:rPr>
              <a:t>(</a:t>
            </a:r>
            <a:r>
              <a:rPr sz="1388" spc="-23" dirty="0">
                <a:latin typeface="Calibri"/>
                <a:cs typeface="Calibri"/>
              </a:rPr>
              <a:t>н</a:t>
            </a:r>
            <a:r>
              <a:rPr sz="1388" spc="-30" dirty="0">
                <a:latin typeface="Calibri"/>
                <a:cs typeface="Calibri"/>
              </a:rPr>
              <a:t>е</a:t>
            </a:r>
            <a:r>
              <a:rPr sz="1388" spc="8" dirty="0">
                <a:latin typeface="Calibri"/>
                <a:cs typeface="Calibri"/>
              </a:rPr>
              <a:t>з</a:t>
            </a:r>
            <a:r>
              <a:rPr sz="1388" spc="-4" dirty="0">
                <a:latin typeface="Calibri"/>
                <a:cs typeface="Calibri"/>
              </a:rPr>
              <a:t>ав</a:t>
            </a:r>
            <a:r>
              <a:rPr sz="1388" spc="-30" dirty="0">
                <a:latin typeface="Calibri"/>
                <a:cs typeface="Calibri"/>
              </a:rPr>
              <a:t>и</a:t>
            </a:r>
            <a:r>
              <a:rPr sz="1388" spc="8" dirty="0">
                <a:latin typeface="Calibri"/>
                <a:cs typeface="Calibri"/>
              </a:rPr>
              <a:t>с</a:t>
            </a:r>
            <a:r>
              <a:rPr sz="1388" spc="-30" dirty="0">
                <a:latin typeface="Calibri"/>
                <a:cs typeface="Calibri"/>
              </a:rPr>
              <a:t>и</a:t>
            </a:r>
            <a:r>
              <a:rPr sz="1388" spc="15" dirty="0">
                <a:latin typeface="Calibri"/>
                <a:cs typeface="Calibri"/>
              </a:rPr>
              <a:t>м</a:t>
            </a:r>
            <a:r>
              <a:rPr sz="1388" spc="-4" dirty="0">
                <a:latin typeface="Calibri"/>
                <a:cs typeface="Calibri"/>
              </a:rPr>
              <a:t>ая  </a:t>
            </a:r>
            <a:r>
              <a:rPr sz="1388" spc="-15" dirty="0">
                <a:latin typeface="Calibri"/>
                <a:cs typeface="Calibri"/>
              </a:rPr>
              <a:t>переменная)?</a:t>
            </a:r>
            <a:endParaRPr sz="1388">
              <a:latin typeface="Calibri"/>
              <a:cs typeface="Calibri"/>
            </a:endParaRPr>
          </a:p>
          <a:p>
            <a:pPr marL="177165" indent="-167640">
              <a:lnSpc>
                <a:spcPts val="1556"/>
              </a:lnSpc>
              <a:buAutoNum type="arabicPeriod" startAt="2"/>
              <a:tabLst>
                <a:tab pos="177165" algn="l"/>
              </a:tabLst>
            </a:pPr>
            <a:r>
              <a:rPr sz="1388" spc="-8" dirty="0">
                <a:latin typeface="Calibri"/>
                <a:cs typeface="Calibri"/>
              </a:rPr>
              <a:t>Какой</a:t>
            </a:r>
            <a:r>
              <a:rPr sz="1388" spc="-101" dirty="0">
                <a:latin typeface="Calibri"/>
                <a:cs typeface="Calibri"/>
              </a:rPr>
              <a:t> </a:t>
            </a:r>
            <a:r>
              <a:rPr sz="1388" spc="-8" dirty="0">
                <a:latin typeface="Calibri"/>
                <a:cs typeface="Calibri"/>
              </a:rPr>
              <a:t>параметр</a:t>
            </a:r>
            <a:r>
              <a:rPr sz="1388" spc="-79" dirty="0">
                <a:latin typeface="Calibri"/>
                <a:cs typeface="Calibri"/>
              </a:rPr>
              <a:t> </a:t>
            </a:r>
            <a:r>
              <a:rPr sz="1388" spc="-11" dirty="0">
                <a:latin typeface="Calibri"/>
                <a:cs typeface="Calibri"/>
              </a:rPr>
              <a:t>меняется</a:t>
            </a:r>
            <a:r>
              <a:rPr sz="1388" spc="-131" dirty="0">
                <a:latin typeface="Calibri"/>
                <a:cs typeface="Calibri"/>
              </a:rPr>
              <a:t> </a:t>
            </a:r>
            <a:r>
              <a:rPr sz="1388" spc="-4" dirty="0">
                <a:latin typeface="Calibri"/>
                <a:cs typeface="Calibri"/>
              </a:rPr>
              <a:t>в</a:t>
            </a:r>
            <a:r>
              <a:rPr sz="1388" spc="-11" dirty="0">
                <a:latin typeface="Calibri"/>
                <a:cs typeface="Calibri"/>
              </a:rPr>
              <a:t> </a:t>
            </a:r>
            <a:r>
              <a:rPr sz="1388" spc="-8" dirty="0">
                <a:latin typeface="Calibri"/>
                <a:cs typeface="Calibri"/>
              </a:rPr>
              <a:t>зависимости</a:t>
            </a:r>
            <a:r>
              <a:rPr sz="1388" spc="-131" dirty="0">
                <a:latin typeface="Calibri"/>
                <a:cs typeface="Calibri"/>
              </a:rPr>
              <a:t> </a:t>
            </a:r>
            <a:r>
              <a:rPr sz="1388" spc="-11" dirty="0">
                <a:latin typeface="Calibri"/>
                <a:cs typeface="Calibri"/>
              </a:rPr>
              <a:t>от</a:t>
            </a:r>
            <a:endParaRPr sz="1388">
              <a:latin typeface="Calibri"/>
              <a:cs typeface="Calibri"/>
            </a:endParaRPr>
          </a:p>
          <a:p>
            <a:pPr marL="9525">
              <a:lnSpc>
                <a:spcPts val="1624"/>
              </a:lnSpc>
            </a:pPr>
            <a:r>
              <a:rPr sz="1388" spc="8" dirty="0">
                <a:latin typeface="Calibri"/>
                <a:cs typeface="Calibri"/>
              </a:rPr>
              <a:t>з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dirty="0">
                <a:latin typeface="Calibri"/>
                <a:cs typeface="Calibri"/>
              </a:rPr>
              <a:t>д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-30" dirty="0">
                <a:latin typeface="Calibri"/>
                <a:cs typeface="Calibri"/>
              </a:rPr>
              <a:t>н</a:t>
            </a:r>
            <a:r>
              <a:rPr sz="1388" spc="-26" dirty="0">
                <a:latin typeface="Calibri"/>
                <a:cs typeface="Calibri"/>
              </a:rPr>
              <a:t>н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4" dirty="0">
                <a:latin typeface="Calibri"/>
                <a:cs typeface="Calibri"/>
              </a:rPr>
              <a:t>го</a:t>
            </a:r>
            <a:r>
              <a:rPr sz="1388" spc="-135" dirty="0">
                <a:latin typeface="Calibri"/>
                <a:cs typeface="Calibri"/>
              </a:rPr>
              <a:t> </a:t>
            </a:r>
            <a:r>
              <a:rPr sz="1388" spc="-8" dirty="0">
                <a:latin typeface="Calibri"/>
                <a:cs typeface="Calibri"/>
              </a:rPr>
              <a:t>(</a:t>
            </a:r>
            <a:r>
              <a:rPr sz="1388" spc="11" dirty="0">
                <a:latin typeface="Calibri"/>
                <a:cs typeface="Calibri"/>
              </a:rPr>
              <a:t>з</a:t>
            </a:r>
            <a:r>
              <a:rPr sz="1388" spc="-4" dirty="0">
                <a:latin typeface="Calibri"/>
                <a:cs typeface="Calibri"/>
              </a:rPr>
              <a:t>ав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11" dirty="0">
                <a:latin typeface="Calibri"/>
                <a:cs typeface="Calibri"/>
              </a:rPr>
              <a:t>с</a:t>
            </a:r>
            <a:r>
              <a:rPr sz="1388" spc="-30" dirty="0">
                <a:latin typeface="Calibri"/>
                <a:cs typeface="Calibri"/>
              </a:rPr>
              <a:t>и</a:t>
            </a:r>
            <a:r>
              <a:rPr sz="1388" spc="19" dirty="0">
                <a:latin typeface="Calibri"/>
                <a:cs typeface="Calibri"/>
              </a:rPr>
              <a:t>м</a:t>
            </a:r>
            <a:r>
              <a:rPr sz="1388" spc="-4" dirty="0">
                <a:latin typeface="Calibri"/>
                <a:cs typeface="Calibri"/>
              </a:rPr>
              <a:t>ая</a:t>
            </a:r>
            <a:r>
              <a:rPr sz="1388" spc="-131" dirty="0">
                <a:latin typeface="Calibri"/>
                <a:cs typeface="Calibri"/>
              </a:rPr>
              <a:t> </a:t>
            </a:r>
            <a:r>
              <a:rPr sz="1388" spc="-4" dirty="0">
                <a:latin typeface="Calibri"/>
                <a:cs typeface="Calibri"/>
              </a:rPr>
              <a:t>п</a:t>
            </a:r>
            <a:r>
              <a:rPr sz="1388" spc="-30" dirty="0">
                <a:latin typeface="Calibri"/>
                <a:cs typeface="Calibri"/>
              </a:rPr>
              <a:t>е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34" dirty="0">
                <a:latin typeface="Calibri"/>
                <a:cs typeface="Calibri"/>
              </a:rPr>
              <a:t>е</a:t>
            </a:r>
            <a:r>
              <a:rPr sz="1388" spc="19" dirty="0">
                <a:latin typeface="Calibri"/>
                <a:cs typeface="Calibri"/>
              </a:rPr>
              <a:t>м</a:t>
            </a:r>
            <a:r>
              <a:rPr sz="1388" spc="-34" dirty="0">
                <a:latin typeface="Calibri"/>
                <a:cs typeface="Calibri"/>
              </a:rPr>
              <a:t>е</a:t>
            </a:r>
            <a:r>
              <a:rPr sz="1388" spc="-23" dirty="0">
                <a:latin typeface="Calibri"/>
                <a:cs typeface="Calibri"/>
              </a:rPr>
              <a:t>нн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-19" dirty="0">
                <a:latin typeface="Calibri"/>
                <a:cs typeface="Calibri"/>
              </a:rPr>
              <a:t>я</a:t>
            </a:r>
            <a:r>
              <a:rPr sz="1388" spc="-4" dirty="0">
                <a:latin typeface="Calibri"/>
                <a:cs typeface="Calibri"/>
              </a:rPr>
              <a:t>)?</a:t>
            </a:r>
            <a:endParaRPr sz="1388">
              <a:latin typeface="Calibri"/>
              <a:cs typeface="Calibri"/>
            </a:endParaRPr>
          </a:p>
          <a:p>
            <a:pPr marL="9525" marR="930593">
              <a:lnSpc>
                <a:spcPts val="1620"/>
              </a:lnSpc>
              <a:spcBef>
                <a:spcPts val="71"/>
              </a:spcBef>
              <a:buAutoNum type="arabicPeriod" startAt="3"/>
              <a:tabLst>
                <a:tab pos="177165" algn="l"/>
              </a:tabLst>
            </a:pPr>
            <a:r>
              <a:rPr sz="1388" spc="-38" dirty="0">
                <a:latin typeface="Calibri"/>
                <a:cs typeface="Calibri"/>
              </a:rPr>
              <a:t>К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11" dirty="0">
                <a:latin typeface="Calibri"/>
                <a:cs typeface="Calibri"/>
              </a:rPr>
              <a:t>к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-4" dirty="0">
                <a:latin typeface="Calibri"/>
                <a:cs typeface="Calibri"/>
              </a:rPr>
              <a:t>е</a:t>
            </a:r>
            <a:r>
              <a:rPr sz="1388" spc="-41" dirty="0">
                <a:latin typeface="Calibri"/>
                <a:cs typeface="Calibri"/>
              </a:rPr>
              <a:t> 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8" dirty="0">
                <a:latin typeface="Calibri"/>
                <a:cs typeface="Calibri"/>
              </a:rPr>
              <a:t>з</a:t>
            </a:r>
            <a:r>
              <a:rPr sz="1388" spc="15" dirty="0">
                <a:latin typeface="Calibri"/>
                <a:cs typeface="Calibri"/>
              </a:rPr>
              <a:t>м</a:t>
            </a:r>
            <a:r>
              <a:rPr sz="1388" spc="-34" dirty="0">
                <a:latin typeface="Calibri"/>
                <a:cs typeface="Calibri"/>
              </a:rPr>
              <a:t>е</a:t>
            </a:r>
            <a:r>
              <a:rPr sz="1388" spc="-26" dirty="0">
                <a:latin typeface="Calibri"/>
                <a:cs typeface="Calibri"/>
              </a:rPr>
              <a:t>н</a:t>
            </a:r>
            <a:r>
              <a:rPr sz="1388" spc="-34" dirty="0">
                <a:latin typeface="Calibri"/>
                <a:cs typeface="Calibri"/>
              </a:rPr>
              <a:t>е</a:t>
            </a:r>
            <a:r>
              <a:rPr sz="1388" spc="-26" dirty="0">
                <a:latin typeface="Calibri"/>
                <a:cs typeface="Calibri"/>
              </a:rPr>
              <a:t>н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-4" dirty="0">
                <a:latin typeface="Calibri"/>
                <a:cs typeface="Calibri"/>
              </a:rPr>
              <a:t>я</a:t>
            </a:r>
            <a:r>
              <a:rPr sz="1388" spc="-11" dirty="0">
                <a:latin typeface="Calibri"/>
                <a:cs typeface="Calibri"/>
              </a:rPr>
              <a:t> </a:t>
            </a:r>
            <a:r>
              <a:rPr sz="1388" spc="-4" dirty="0">
                <a:latin typeface="Calibri"/>
                <a:cs typeface="Calibri"/>
              </a:rPr>
              <a:t>п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8" dirty="0">
                <a:latin typeface="Calibri"/>
                <a:cs typeface="Calibri"/>
              </a:rPr>
              <a:t>з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8" dirty="0">
                <a:latin typeface="Calibri"/>
                <a:cs typeface="Calibri"/>
              </a:rPr>
              <a:t>шл</a:t>
            </a:r>
            <a:r>
              <a:rPr sz="1388" spc="-4" dirty="0">
                <a:latin typeface="Calibri"/>
                <a:cs typeface="Calibri"/>
              </a:rPr>
              <a:t>и</a:t>
            </a:r>
            <a:r>
              <a:rPr sz="1388" spc="-161" dirty="0">
                <a:latin typeface="Calibri"/>
                <a:cs typeface="Calibri"/>
              </a:rPr>
              <a:t> </a:t>
            </a:r>
            <a:r>
              <a:rPr sz="1388" spc="-4" dirty="0">
                <a:latin typeface="Calibri"/>
                <a:cs typeface="Calibri"/>
              </a:rPr>
              <a:t>с  </a:t>
            </a:r>
            <a:r>
              <a:rPr sz="1388" spc="-19" dirty="0">
                <a:latin typeface="Calibri"/>
                <a:cs typeface="Calibri"/>
              </a:rPr>
              <a:t>э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dirty="0">
                <a:latin typeface="Calibri"/>
                <a:cs typeface="Calibri"/>
              </a:rPr>
              <a:t>т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34" dirty="0">
                <a:latin typeface="Calibri"/>
                <a:cs typeface="Calibri"/>
              </a:rPr>
              <a:t>ци</a:t>
            </a:r>
            <a:r>
              <a:rPr sz="1388" dirty="0">
                <a:latin typeface="Calibri"/>
                <a:cs typeface="Calibri"/>
              </a:rPr>
              <a:t>т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8" dirty="0">
                <a:latin typeface="Calibri"/>
                <a:cs typeface="Calibri"/>
              </a:rPr>
              <a:t>м</a:t>
            </a:r>
            <a:r>
              <a:rPr sz="1388" spc="-49" dirty="0">
                <a:latin typeface="Calibri"/>
                <a:cs typeface="Calibri"/>
              </a:rPr>
              <a:t> </a:t>
            </a:r>
            <a:r>
              <a:rPr sz="1388" spc="-4" dirty="0">
                <a:latin typeface="Calibri"/>
                <a:cs typeface="Calibri"/>
              </a:rPr>
              <a:t>в</a:t>
            </a:r>
            <a:r>
              <a:rPr sz="1388" spc="-8" dirty="0">
                <a:latin typeface="Calibri"/>
                <a:cs typeface="Calibri"/>
              </a:rPr>
              <a:t> </a:t>
            </a:r>
            <a:r>
              <a:rPr sz="1388" spc="-4" dirty="0">
                <a:latin typeface="Calibri"/>
                <a:cs typeface="Calibri"/>
              </a:rPr>
              <a:t>п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23" dirty="0">
                <a:latin typeface="Calibri"/>
                <a:cs typeface="Calibri"/>
              </a:rPr>
              <a:t>б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11" dirty="0">
                <a:latin typeface="Calibri"/>
                <a:cs typeface="Calibri"/>
              </a:rPr>
              <a:t>к</a:t>
            </a:r>
            <a:r>
              <a:rPr sz="1388" spc="-4" dirty="0">
                <a:latin typeface="Calibri"/>
                <a:cs typeface="Calibri"/>
              </a:rPr>
              <a:t>е</a:t>
            </a:r>
            <a:r>
              <a:rPr sz="1388" spc="-101" dirty="0">
                <a:latin typeface="Calibri"/>
                <a:cs typeface="Calibri"/>
              </a:rPr>
              <a:t> </a:t>
            </a:r>
            <a:r>
              <a:rPr sz="1388" spc="-23" dirty="0">
                <a:latin typeface="Calibri"/>
                <a:cs typeface="Calibri"/>
              </a:rPr>
              <a:t>Б</a:t>
            </a:r>
            <a:r>
              <a:rPr sz="1388" spc="-4" dirty="0">
                <a:latin typeface="Calibri"/>
                <a:cs typeface="Calibri"/>
              </a:rPr>
              <a:t>?</a:t>
            </a:r>
            <a:endParaRPr sz="1388">
              <a:latin typeface="Calibri"/>
              <a:cs typeface="Calibri"/>
            </a:endParaRPr>
          </a:p>
          <a:p>
            <a:pPr marL="176689" indent="-167640">
              <a:lnSpc>
                <a:spcPts val="1556"/>
              </a:lnSpc>
              <a:buAutoNum type="arabicPeriod" startAt="3"/>
              <a:tabLst>
                <a:tab pos="177165" algn="l"/>
              </a:tabLst>
            </a:pPr>
            <a:r>
              <a:rPr sz="1388" spc="-23" dirty="0">
                <a:latin typeface="Calibri"/>
                <a:cs typeface="Calibri"/>
              </a:rPr>
              <a:t>П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8" dirty="0">
                <a:latin typeface="Calibri"/>
                <a:cs typeface="Calibri"/>
              </a:rPr>
              <a:t>ч</a:t>
            </a:r>
            <a:r>
              <a:rPr sz="1388" spc="-34" dirty="0">
                <a:latin typeface="Calibri"/>
                <a:cs typeface="Calibri"/>
              </a:rPr>
              <a:t>е</a:t>
            </a:r>
            <a:r>
              <a:rPr sz="1388" spc="15" dirty="0">
                <a:latin typeface="Calibri"/>
                <a:cs typeface="Calibri"/>
              </a:rPr>
              <a:t>м</a:t>
            </a:r>
            <a:r>
              <a:rPr sz="1388" spc="-4" dirty="0">
                <a:latin typeface="Calibri"/>
                <a:cs typeface="Calibri"/>
              </a:rPr>
              <a:t>у</a:t>
            </a:r>
            <a:r>
              <a:rPr sz="1388" spc="-101" dirty="0">
                <a:latin typeface="Calibri"/>
                <a:cs typeface="Calibri"/>
              </a:rPr>
              <a:t> </a:t>
            </a:r>
            <a:r>
              <a:rPr sz="1388" spc="-19" dirty="0">
                <a:latin typeface="Calibri"/>
                <a:cs typeface="Calibri"/>
              </a:rPr>
              <a:t>э</a:t>
            </a:r>
            <a:r>
              <a:rPr sz="1388" dirty="0">
                <a:latin typeface="Calibri"/>
                <a:cs typeface="Calibri"/>
              </a:rPr>
              <a:t>т</a:t>
            </a:r>
            <a:r>
              <a:rPr sz="1388" spc="-4" dirty="0">
                <a:latin typeface="Calibri"/>
                <a:cs typeface="Calibri"/>
              </a:rPr>
              <a:t>о</a:t>
            </a:r>
            <a:r>
              <a:rPr sz="1388" spc="-26" dirty="0">
                <a:latin typeface="Calibri"/>
                <a:cs typeface="Calibri"/>
              </a:rPr>
              <a:t> </a:t>
            </a:r>
            <a:r>
              <a:rPr sz="1388" spc="8" dirty="0">
                <a:latin typeface="Calibri"/>
                <a:cs typeface="Calibri"/>
              </a:rPr>
              <a:t>сл</a:t>
            </a:r>
            <a:r>
              <a:rPr sz="1388" spc="-30" dirty="0">
                <a:latin typeface="Calibri"/>
                <a:cs typeface="Calibri"/>
              </a:rPr>
              <a:t>у</a:t>
            </a:r>
            <a:r>
              <a:rPr sz="1388" spc="8" dirty="0">
                <a:latin typeface="Calibri"/>
                <a:cs typeface="Calibri"/>
              </a:rPr>
              <a:t>ч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8" dirty="0">
                <a:latin typeface="Calibri"/>
                <a:cs typeface="Calibri"/>
              </a:rPr>
              <a:t>л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8" dirty="0">
                <a:latin typeface="Calibri"/>
                <a:cs typeface="Calibri"/>
              </a:rPr>
              <a:t>с</a:t>
            </a:r>
            <a:r>
              <a:rPr sz="1388" spc="4" dirty="0">
                <a:latin typeface="Calibri"/>
                <a:cs typeface="Calibri"/>
              </a:rPr>
              <a:t>ь</a:t>
            </a:r>
            <a:r>
              <a:rPr sz="1388" spc="-4" dirty="0">
                <a:latin typeface="Calibri"/>
                <a:cs typeface="Calibri"/>
              </a:rPr>
              <a:t>?</a:t>
            </a:r>
            <a:endParaRPr sz="1388">
              <a:latin typeface="Calibri"/>
              <a:cs typeface="Calibri"/>
            </a:endParaRPr>
          </a:p>
          <a:p>
            <a:pPr marL="9525" marR="378619">
              <a:lnSpc>
                <a:spcPts val="1620"/>
              </a:lnSpc>
              <a:spcBef>
                <a:spcPts val="68"/>
              </a:spcBef>
              <a:buAutoNum type="arabicPeriod" startAt="3"/>
              <a:tabLst>
                <a:tab pos="177165" algn="l"/>
              </a:tabLst>
            </a:pPr>
            <a:r>
              <a:rPr sz="1388" dirty="0">
                <a:latin typeface="Calibri"/>
                <a:cs typeface="Calibri"/>
              </a:rPr>
              <a:t>Р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8" dirty="0">
                <a:latin typeface="Calibri"/>
                <a:cs typeface="Calibri"/>
              </a:rPr>
              <a:t>с</a:t>
            </a:r>
            <a:r>
              <a:rPr sz="1388" dirty="0">
                <a:latin typeface="Calibri"/>
                <a:cs typeface="Calibri"/>
              </a:rPr>
              <a:t>т</a:t>
            </a:r>
            <a:r>
              <a:rPr sz="1388" spc="-4" dirty="0">
                <a:latin typeface="Calibri"/>
                <a:cs typeface="Calibri"/>
              </a:rPr>
              <a:t>в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4" dirty="0">
                <a:latin typeface="Calibri"/>
                <a:cs typeface="Calibri"/>
              </a:rPr>
              <a:t>р</a:t>
            </a:r>
            <a:r>
              <a:rPr sz="1388" spc="-143" dirty="0">
                <a:latin typeface="Calibri"/>
                <a:cs typeface="Calibri"/>
              </a:rPr>
              <a:t> </a:t>
            </a:r>
            <a:r>
              <a:rPr sz="1388" spc="11" dirty="0">
                <a:latin typeface="Calibri"/>
                <a:cs typeface="Calibri"/>
              </a:rPr>
              <a:t>к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11" dirty="0">
                <a:latin typeface="Calibri"/>
                <a:cs typeface="Calibri"/>
              </a:rPr>
              <a:t>к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4" dirty="0">
                <a:latin typeface="Calibri"/>
                <a:cs typeface="Calibri"/>
              </a:rPr>
              <a:t>й</a:t>
            </a:r>
            <a:r>
              <a:rPr sz="1388" spc="-101" dirty="0">
                <a:latin typeface="Calibri"/>
                <a:cs typeface="Calibri"/>
              </a:rPr>
              <a:t> </a:t>
            </a:r>
            <a:r>
              <a:rPr sz="1388" spc="11" dirty="0">
                <a:latin typeface="Calibri"/>
                <a:cs typeface="Calibri"/>
              </a:rPr>
              <a:t>к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26" dirty="0">
                <a:latin typeface="Calibri"/>
                <a:cs typeface="Calibri"/>
              </a:rPr>
              <a:t>н</a:t>
            </a:r>
            <a:r>
              <a:rPr sz="1388" spc="-34" dirty="0">
                <a:latin typeface="Calibri"/>
                <a:cs typeface="Calibri"/>
              </a:rPr>
              <a:t>це</a:t>
            </a:r>
            <a:r>
              <a:rPr sz="1388" spc="-26" dirty="0">
                <a:latin typeface="Calibri"/>
                <a:cs typeface="Calibri"/>
              </a:rPr>
              <a:t>н</a:t>
            </a:r>
            <a:r>
              <a:rPr sz="1388" dirty="0">
                <a:latin typeface="Calibri"/>
                <a:cs typeface="Calibri"/>
              </a:rPr>
              <a:t>т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-38" dirty="0">
                <a:latin typeface="Calibri"/>
                <a:cs typeface="Calibri"/>
              </a:rPr>
              <a:t>ц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-4" dirty="0">
                <a:latin typeface="Calibri"/>
                <a:cs typeface="Calibri"/>
              </a:rPr>
              <a:t>и</a:t>
            </a:r>
            <a:r>
              <a:rPr sz="1388" spc="-79" dirty="0">
                <a:latin typeface="Calibri"/>
                <a:cs typeface="Calibri"/>
              </a:rPr>
              <a:t> </a:t>
            </a:r>
            <a:r>
              <a:rPr sz="1388" dirty="0">
                <a:latin typeface="Calibri"/>
                <a:cs typeface="Calibri"/>
              </a:rPr>
              <a:t>N</a:t>
            </a:r>
            <a:r>
              <a:rPr sz="1388" spc="-4" dirty="0">
                <a:latin typeface="Calibri"/>
                <a:cs typeface="Calibri"/>
              </a:rPr>
              <a:t>a</a:t>
            </a:r>
            <a:r>
              <a:rPr sz="1388" spc="-23" dirty="0">
                <a:latin typeface="Calibri"/>
                <a:cs typeface="Calibri"/>
              </a:rPr>
              <a:t>C</a:t>
            </a:r>
            <a:r>
              <a:rPr sz="1388" spc="-4" dirty="0">
                <a:latin typeface="Calibri"/>
                <a:cs typeface="Calibri"/>
              </a:rPr>
              <a:t>l</a:t>
            </a:r>
            <a:r>
              <a:rPr sz="1388" spc="-30" dirty="0">
                <a:latin typeface="Calibri"/>
                <a:cs typeface="Calibri"/>
              </a:rPr>
              <a:t> </a:t>
            </a:r>
            <a:r>
              <a:rPr sz="1388" spc="-23" dirty="0">
                <a:latin typeface="Calibri"/>
                <a:cs typeface="Calibri"/>
              </a:rPr>
              <a:t>б</a:t>
            </a:r>
            <a:r>
              <a:rPr sz="1388" spc="-26" dirty="0">
                <a:latin typeface="Calibri"/>
                <a:cs typeface="Calibri"/>
              </a:rPr>
              <a:t>ы</a:t>
            </a:r>
            <a:r>
              <a:rPr sz="1388" spc="-4" dirty="0">
                <a:latin typeface="Calibri"/>
                <a:cs typeface="Calibri"/>
              </a:rPr>
              <a:t>л  </a:t>
            </a:r>
            <a:r>
              <a:rPr sz="1388" dirty="0">
                <a:latin typeface="Calibri"/>
                <a:cs typeface="Calibri"/>
              </a:rPr>
              <a:t>д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23" dirty="0">
                <a:latin typeface="Calibri"/>
                <a:cs typeface="Calibri"/>
              </a:rPr>
              <a:t>б</a:t>
            </a:r>
            <a:r>
              <a:rPr sz="1388" spc="-4" dirty="0">
                <a:latin typeface="Calibri"/>
                <a:cs typeface="Calibri"/>
              </a:rPr>
              <a:t>ав</a:t>
            </a:r>
            <a:r>
              <a:rPr sz="1388" spc="4" dirty="0">
                <a:latin typeface="Calibri"/>
                <a:cs typeface="Calibri"/>
              </a:rPr>
              <a:t>л</a:t>
            </a:r>
            <a:r>
              <a:rPr sz="1388" spc="-34" dirty="0">
                <a:latin typeface="Calibri"/>
                <a:cs typeface="Calibri"/>
              </a:rPr>
              <a:t>е</a:t>
            </a:r>
            <a:r>
              <a:rPr sz="1388" spc="-4" dirty="0">
                <a:latin typeface="Calibri"/>
                <a:cs typeface="Calibri"/>
              </a:rPr>
              <a:t>н</a:t>
            </a:r>
            <a:r>
              <a:rPr sz="1388" spc="-153" dirty="0">
                <a:latin typeface="Calibri"/>
                <a:cs typeface="Calibri"/>
              </a:rPr>
              <a:t> </a:t>
            </a:r>
            <a:r>
              <a:rPr sz="1388" spc="-4" dirty="0">
                <a:latin typeface="Calibri"/>
                <a:cs typeface="Calibri"/>
              </a:rPr>
              <a:t>в</a:t>
            </a:r>
            <a:r>
              <a:rPr sz="1388" spc="-19" dirty="0">
                <a:latin typeface="Calibri"/>
                <a:cs typeface="Calibri"/>
              </a:rPr>
              <a:t> </a:t>
            </a:r>
            <a:r>
              <a:rPr sz="1388" spc="-4" dirty="0">
                <a:latin typeface="Calibri"/>
                <a:cs typeface="Calibri"/>
              </a:rPr>
              <a:t>п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23" dirty="0">
                <a:latin typeface="Calibri"/>
                <a:cs typeface="Calibri"/>
              </a:rPr>
              <a:t>б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11" dirty="0">
                <a:latin typeface="Calibri"/>
                <a:cs typeface="Calibri"/>
              </a:rPr>
              <a:t>к</a:t>
            </a:r>
            <a:r>
              <a:rPr sz="1388" spc="-4" dirty="0">
                <a:latin typeface="Calibri"/>
                <a:cs typeface="Calibri"/>
              </a:rPr>
              <a:t>у</a:t>
            </a:r>
            <a:r>
              <a:rPr sz="1388" spc="-41" dirty="0">
                <a:latin typeface="Calibri"/>
                <a:cs typeface="Calibri"/>
              </a:rPr>
              <a:t> </a:t>
            </a:r>
            <a:r>
              <a:rPr sz="1388" spc="-26" dirty="0">
                <a:latin typeface="Calibri"/>
                <a:cs typeface="Calibri"/>
              </a:rPr>
              <a:t>н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-19" dirty="0">
                <a:latin typeface="Calibri"/>
                <a:cs typeface="Calibri"/>
              </a:rPr>
              <a:t> 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8" dirty="0">
                <a:latin typeface="Calibri"/>
                <a:cs typeface="Calibri"/>
              </a:rPr>
              <a:t>с</a:t>
            </a:r>
            <a:r>
              <a:rPr sz="1388" spc="-4" dirty="0">
                <a:latin typeface="Calibri"/>
                <a:cs typeface="Calibri"/>
              </a:rPr>
              <a:t>.</a:t>
            </a:r>
            <a:r>
              <a:rPr sz="1388" spc="-45" dirty="0">
                <a:latin typeface="Calibri"/>
                <a:cs typeface="Calibri"/>
              </a:rPr>
              <a:t> </a:t>
            </a:r>
            <a:r>
              <a:rPr sz="1388" spc="-83" dirty="0">
                <a:latin typeface="Calibri"/>
                <a:cs typeface="Calibri"/>
              </a:rPr>
              <a:t>А?</a:t>
            </a:r>
            <a:endParaRPr sz="1388">
              <a:latin typeface="Calibri"/>
              <a:cs typeface="Calibri"/>
            </a:endParaRPr>
          </a:p>
          <a:p>
            <a:pPr marL="176689" indent="-167640">
              <a:lnSpc>
                <a:spcPts val="1556"/>
              </a:lnSpc>
              <a:buAutoNum type="arabicPeriod" startAt="3"/>
              <a:tabLst>
                <a:tab pos="177165" algn="l"/>
              </a:tabLst>
            </a:pPr>
            <a:r>
              <a:rPr sz="1388" dirty="0">
                <a:latin typeface="Calibri"/>
                <a:cs typeface="Calibri"/>
              </a:rPr>
              <a:t>Р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8" dirty="0">
                <a:latin typeface="Calibri"/>
                <a:cs typeface="Calibri"/>
              </a:rPr>
              <a:t>с</a:t>
            </a:r>
            <a:r>
              <a:rPr sz="1388" dirty="0">
                <a:latin typeface="Calibri"/>
                <a:cs typeface="Calibri"/>
              </a:rPr>
              <a:t>т</a:t>
            </a:r>
            <a:r>
              <a:rPr sz="1388" spc="-4" dirty="0">
                <a:latin typeface="Calibri"/>
                <a:cs typeface="Calibri"/>
              </a:rPr>
              <a:t>в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4" dirty="0">
                <a:latin typeface="Calibri"/>
                <a:cs typeface="Calibri"/>
              </a:rPr>
              <a:t>р</a:t>
            </a:r>
            <a:r>
              <a:rPr sz="1388" spc="-143" dirty="0">
                <a:latin typeface="Calibri"/>
                <a:cs typeface="Calibri"/>
              </a:rPr>
              <a:t> </a:t>
            </a:r>
            <a:r>
              <a:rPr sz="1388" spc="11" dirty="0">
                <a:latin typeface="Calibri"/>
                <a:cs typeface="Calibri"/>
              </a:rPr>
              <a:t>к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11" dirty="0">
                <a:latin typeface="Calibri"/>
                <a:cs typeface="Calibri"/>
              </a:rPr>
              <a:t>к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4" dirty="0">
                <a:latin typeface="Calibri"/>
                <a:cs typeface="Calibri"/>
              </a:rPr>
              <a:t>й</a:t>
            </a:r>
            <a:r>
              <a:rPr sz="1388" spc="-101" dirty="0">
                <a:latin typeface="Calibri"/>
                <a:cs typeface="Calibri"/>
              </a:rPr>
              <a:t> </a:t>
            </a:r>
            <a:r>
              <a:rPr sz="1388" spc="11" dirty="0">
                <a:latin typeface="Calibri"/>
                <a:cs typeface="Calibri"/>
              </a:rPr>
              <a:t>к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26" dirty="0">
                <a:latin typeface="Calibri"/>
                <a:cs typeface="Calibri"/>
              </a:rPr>
              <a:t>н</a:t>
            </a:r>
            <a:r>
              <a:rPr sz="1388" spc="-34" dirty="0">
                <a:latin typeface="Calibri"/>
                <a:cs typeface="Calibri"/>
              </a:rPr>
              <a:t>це</a:t>
            </a:r>
            <a:r>
              <a:rPr sz="1388" spc="-26" dirty="0">
                <a:latin typeface="Calibri"/>
                <a:cs typeface="Calibri"/>
              </a:rPr>
              <a:t>н</a:t>
            </a:r>
            <a:r>
              <a:rPr sz="1388" dirty="0">
                <a:latin typeface="Calibri"/>
                <a:cs typeface="Calibri"/>
              </a:rPr>
              <a:t>т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-38" dirty="0">
                <a:latin typeface="Calibri"/>
                <a:cs typeface="Calibri"/>
              </a:rPr>
              <a:t>ц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-4" dirty="0">
                <a:latin typeface="Calibri"/>
                <a:cs typeface="Calibri"/>
              </a:rPr>
              <a:t>и</a:t>
            </a:r>
            <a:r>
              <a:rPr sz="1388" spc="-79" dirty="0">
                <a:latin typeface="Calibri"/>
                <a:cs typeface="Calibri"/>
              </a:rPr>
              <a:t> </a:t>
            </a:r>
            <a:r>
              <a:rPr sz="1388" dirty="0">
                <a:latin typeface="Calibri"/>
                <a:cs typeface="Calibri"/>
              </a:rPr>
              <a:t>N</a:t>
            </a:r>
            <a:r>
              <a:rPr sz="1388" spc="-4" dirty="0">
                <a:latin typeface="Calibri"/>
                <a:cs typeface="Calibri"/>
              </a:rPr>
              <a:t>a</a:t>
            </a:r>
            <a:r>
              <a:rPr sz="1388" spc="-23" dirty="0">
                <a:latin typeface="Calibri"/>
                <a:cs typeface="Calibri"/>
              </a:rPr>
              <a:t>C</a:t>
            </a:r>
            <a:r>
              <a:rPr sz="1388" spc="-4" dirty="0">
                <a:latin typeface="Calibri"/>
                <a:cs typeface="Calibri"/>
              </a:rPr>
              <a:t>l</a:t>
            </a:r>
            <a:r>
              <a:rPr sz="1388" spc="-30" dirty="0">
                <a:latin typeface="Calibri"/>
                <a:cs typeface="Calibri"/>
              </a:rPr>
              <a:t> </a:t>
            </a:r>
            <a:r>
              <a:rPr sz="1388" spc="-23" dirty="0">
                <a:latin typeface="Calibri"/>
                <a:cs typeface="Calibri"/>
              </a:rPr>
              <a:t>б</a:t>
            </a:r>
            <a:r>
              <a:rPr sz="1388" spc="-26" dirty="0">
                <a:latin typeface="Calibri"/>
                <a:cs typeface="Calibri"/>
              </a:rPr>
              <a:t>ы</a:t>
            </a:r>
            <a:r>
              <a:rPr sz="1388" spc="-4" dirty="0">
                <a:latin typeface="Calibri"/>
                <a:cs typeface="Calibri"/>
              </a:rPr>
              <a:t>л</a:t>
            </a:r>
            <a:endParaRPr sz="1388">
              <a:latin typeface="Calibri"/>
              <a:cs typeface="Calibri"/>
            </a:endParaRPr>
          </a:p>
          <a:p>
            <a:pPr marL="9525">
              <a:lnSpc>
                <a:spcPts val="1646"/>
              </a:lnSpc>
            </a:pPr>
            <a:r>
              <a:rPr sz="1388" dirty="0">
                <a:latin typeface="Calibri"/>
                <a:cs typeface="Calibri"/>
              </a:rPr>
              <a:t>д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23" dirty="0">
                <a:latin typeface="Calibri"/>
                <a:cs typeface="Calibri"/>
              </a:rPr>
              <a:t>б</a:t>
            </a:r>
            <a:r>
              <a:rPr sz="1388" spc="-4" dirty="0">
                <a:latin typeface="Calibri"/>
                <a:cs typeface="Calibri"/>
              </a:rPr>
              <a:t>ав</a:t>
            </a:r>
            <a:r>
              <a:rPr sz="1388" spc="4" dirty="0">
                <a:latin typeface="Calibri"/>
                <a:cs typeface="Calibri"/>
              </a:rPr>
              <a:t>л</a:t>
            </a:r>
            <a:r>
              <a:rPr sz="1388" spc="-34" dirty="0">
                <a:latin typeface="Calibri"/>
                <a:cs typeface="Calibri"/>
              </a:rPr>
              <a:t>е</a:t>
            </a:r>
            <a:r>
              <a:rPr sz="1388" spc="-4" dirty="0">
                <a:latin typeface="Calibri"/>
                <a:cs typeface="Calibri"/>
              </a:rPr>
              <a:t>н</a:t>
            </a:r>
            <a:r>
              <a:rPr sz="1388" spc="-153" dirty="0">
                <a:latin typeface="Calibri"/>
                <a:cs typeface="Calibri"/>
              </a:rPr>
              <a:t> </a:t>
            </a:r>
            <a:r>
              <a:rPr sz="1388" spc="-4" dirty="0">
                <a:latin typeface="Calibri"/>
                <a:cs typeface="Calibri"/>
              </a:rPr>
              <a:t>в</a:t>
            </a:r>
            <a:r>
              <a:rPr sz="1388" spc="-19" dirty="0">
                <a:latin typeface="Calibri"/>
                <a:cs typeface="Calibri"/>
              </a:rPr>
              <a:t> </a:t>
            </a:r>
            <a:r>
              <a:rPr sz="1388" spc="-4" dirty="0">
                <a:latin typeface="Calibri"/>
                <a:cs typeface="Calibri"/>
              </a:rPr>
              <a:t>п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15" dirty="0">
                <a:latin typeface="Calibri"/>
                <a:cs typeface="Calibri"/>
              </a:rPr>
              <a:t>о</a:t>
            </a:r>
            <a:r>
              <a:rPr sz="1388" spc="-23" dirty="0">
                <a:latin typeface="Calibri"/>
                <a:cs typeface="Calibri"/>
              </a:rPr>
              <a:t>б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11" dirty="0">
                <a:latin typeface="Calibri"/>
                <a:cs typeface="Calibri"/>
              </a:rPr>
              <a:t>к</a:t>
            </a:r>
            <a:r>
              <a:rPr sz="1388" spc="-4" dirty="0">
                <a:latin typeface="Calibri"/>
                <a:cs typeface="Calibri"/>
              </a:rPr>
              <a:t>у</a:t>
            </a:r>
            <a:r>
              <a:rPr sz="1388" spc="-41" dirty="0">
                <a:latin typeface="Calibri"/>
                <a:cs typeface="Calibri"/>
              </a:rPr>
              <a:t> </a:t>
            </a:r>
            <a:r>
              <a:rPr sz="1388" spc="-26" dirty="0">
                <a:latin typeface="Calibri"/>
                <a:cs typeface="Calibri"/>
              </a:rPr>
              <a:t>н</a:t>
            </a:r>
            <a:r>
              <a:rPr sz="1388" spc="-4" dirty="0">
                <a:latin typeface="Calibri"/>
                <a:cs typeface="Calibri"/>
              </a:rPr>
              <a:t>а</a:t>
            </a:r>
            <a:r>
              <a:rPr sz="1388" spc="-19" dirty="0">
                <a:latin typeface="Calibri"/>
                <a:cs typeface="Calibri"/>
              </a:rPr>
              <a:t> </a:t>
            </a:r>
            <a:r>
              <a:rPr sz="1388" spc="-11" dirty="0">
                <a:latin typeface="Calibri"/>
                <a:cs typeface="Calibri"/>
              </a:rPr>
              <a:t>р</a:t>
            </a:r>
            <a:r>
              <a:rPr sz="1388" spc="-34" dirty="0">
                <a:latin typeface="Calibri"/>
                <a:cs typeface="Calibri"/>
              </a:rPr>
              <a:t>и</a:t>
            </a:r>
            <a:r>
              <a:rPr sz="1388" spc="8" dirty="0">
                <a:latin typeface="Calibri"/>
                <a:cs typeface="Calibri"/>
              </a:rPr>
              <a:t>с</a:t>
            </a:r>
            <a:r>
              <a:rPr sz="1388" spc="-4" dirty="0">
                <a:latin typeface="Calibri"/>
                <a:cs typeface="Calibri"/>
              </a:rPr>
              <a:t>.</a:t>
            </a:r>
            <a:r>
              <a:rPr sz="1388" spc="-45" dirty="0">
                <a:latin typeface="Calibri"/>
                <a:cs typeface="Calibri"/>
              </a:rPr>
              <a:t> </a:t>
            </a:r>
            <a:r>
              <a:rPr sz="1388" spc="-26" dirty="0">
                <a:latin typeface="Calibri"/>
                <a:cs typeface="Calibri"/>
              </a:rPr>
              <a:t>Б?</a:t>
            </a:r>
            <a:endParaRPr sz="1388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7805" y="1955602"/>
            <a:ext cx="5099832" cy="34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4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827567" y="3524297"/>
            <a:ext cx="1310640" cy="1147763"/>
            <a:chOff x="6436756" y="3556063"/>
            <a:chExt cx="1747520" cy="1530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6756" y="4663371"/>
              <a:ext cx="432778" cy="4227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1473" y="4290495"/>
              <a:ext cx="614876" cy="6097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0233" y="3919038"/>
              <a:ext cx="708586" cy="7225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2034" y="3556063"/>
              <a:ext cx="612091" cy="67882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80154" y="4581215"/>
            <a:ext cx="75367" cy="906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26474" y="2173690"/>
            <a:ext cx="4870609" cy="515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 algn="just">
              <a:lnSpc>
                <a:spcPct val="96000"/>
              </a:lnSpc>
              <a:spcBef>
                <a:spcPts val="135"/>
              </a:spcBef>
            </a:pPr>
            <a:r>
              <a:rPr sz="1125" spc="4" dirty="0">
                <a:latin typeface="Times New Roman"/>
                <a:cs typeface="Times New Roman"/>
              </a:rPr>
              <a:t>Установите</a:t>
            </a:r>
            <a:r>
              <a:rPr sz="1125" spc="180" dirty="0">
                <a:latin typeface="Times New Roman"/>
                <a:cs typeface="Times New Roman"/>
              </a:rPr>
              <a:t> </a:t>
            </a:r>
            <a:r>
              <a:rPr sz="1125" spc="4" dirty="0">
                <a:latin typeface="Times New Roman"/>
                <a:cs typeface="Times New Roman"/>
              </a:rPr>
              <a:t>соответствие</a:t>
            </a:r>
            <a:r>
              <a:rPr sz="1125" spc="184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между</a:t>
            </a:r>
            <a:r>
              <a:rPr sz="1125" spc="184" dirty="0">
                <a:latin typeface="Times New Roman"/>
                <a:cs typeface="Times New Roman"/>
              </a:rPr>
              <a:t> </a:t>
            </a:r>
            <a:r>
              <a:rPr sz="1125" spc="4" dirty="0">
                <a:latin typeface="Times New Roman"/>
                <a:cs typeface="Times New Roman"/>
              </a:rPr>
              <a:t>организмами</a:t>
            </a:r>
            <a:r>
              <a:rPr sz="1125" spc="188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и</a:t>
            </a:r>
            <a:r>
              <a:rPr sz="1125" spc="188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царствами</a:t>
            </a:r>
            <a:r>
              <a:rPr sz="1125" spc="184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живой</a:t>
            </a:r>
            <a:r>
              <a:rPr sz="1125" spc="180" dirty="0">
                <a:latin typeface="Times New Roman"/>
                <a:cs typeface="Times New Roman"/>
              </a:rPr>
              <a:t> </a:t>
            </a:r>
            <a:r>
              <a:rPr sz="1125" spc="4" dirty="0">
                <a:latin typeface="Times New Roman"/>
                <a:cs typeface="Times New Roman"/>
              </a:rPr>
              <a:t>природы: </a:t>
            </a:r>
            <a:r>
              <a:rPr sz="1125" spc="-270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к</a:t>
            </a:r>
            <a:r>
              <a:rPr sz="1125" spc="206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каждому</a:t>
            </a:r>
            <a:r>
              <a:rPr sz="1125" spc="210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элементу</a:t>
            </a:r>
            <a:r>
              <a:rPr sz="1125" spc="210" dirty="0">
                <a:latin typeface="Times New Roman"/>
                <a:cs typeface="Times New Roman"/>
              </a:rPr>
              <a:t> </a:t>
            </a:r>
            <a:r>
              <a:rPr sz="1125" spc="4" dirty="0">
                <a:latin typeface="Times New Roman"/>
                <a:cs typeface="Times New Roman"/>
              </a:rPr>
              <a:t>первого</a:t>
            </a:r>
            <a:r>
              <a:rPr sz="1125" spc="210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столбца</a:t>
            </a:r>
            <a:r>
              <a:rPr sz="1125" spc="206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подберите</a:t>
            </a:r>
            <a:r>
              <a:rPr sz="1125" spc="206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соответствующий</a:t>
            </a:r>
            <a:r>
              <a:rPr sz="1125" spc="206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элемент </a:t>
            </a:r>
            <a:r>
              <a:rPr sz="1125" spc="-274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из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второго</a:t>
            </a:r>
            <a:r>
              <a:rPr sz="1125" spc="4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столбца.</a:t>
            </a:r>
            <a:endParaRPr sz="112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6474" y="2750767"/>
            <a:ext cx="1899285" cy="87347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77741">
              <a:lnSpc>
                <a:spcPts val="1328"/>
              </a:lnSpc>
              <a:spcBef>
                <a:spcPts val="79"/>
              </a:spcBef>
            </a:pPr>
            <a:r>
              <a:rPr sz="1125" spc="8" dirty="0">
                <a:latin typeface="Times New Roman"/>
                <a:cs typeface="Times New Roman"/>
              </a:rPr>
              <a:t>ОРГАНИЗМЫ</a:t>
            </a:r>
            <a:endParaRPr sz="1125">
              <a:latin typeface="Times New Roman"/>
              <a:cs typeface="Times New Roman"/>
            </a:endParaRPr>
          </a:p>
          <a:p>
            <a:pPr marL="9525">
              <a:lnSpc>
                <a:spcPts val="1328"/>
              </a:lnSpc>
            </a:pPr>
            <a:r>
              <a:rPr sz="1688" spc="11" baseline="-3703" dirty="0">
                <a:latin typeface="Times New Roman"/>
                <a:cs typeface="Times New Roman"/>
              </a:rPr>
              <a:t>А)</a:t>
            </a:r>
            <a:r>
              <a:rPr sz="1688" spc="332" baseline="-3703" dirty="0">
                <a:latin typeface="Times New Roman"/>
                <a:cs typeface="Times New Roman"/>
              </a:rPr>
              <a:t> </a:t>
            </a:r>
            <a:r>
              <a:rPr sz="1125" spc="4" dirty="0">
                <a:latin typeface="Times New Roman"/>
                <a:cs typeface="Times New Roman"/>
              </a:rPr>
              <a:t>широкопалый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4" dirty="0">
                <a:latin typeface="Times New Roman"/>
                <a:cs typeface="Times New Roman"/>
              </a:rPr>
              <a:t>речной рак</a:t>
            </a:r>
            <a:endParaRPr sz="1125">
              <a:latin typeface="Times New Roman"/>
              <a:cs typeface="Times New Roman"/>
            </a:endParaRPr>
          </a:p>
          <a:p>
            <a:pPr marL="9525">
              <a:spcBef>
                <a:spcPts val="45"/>
              </a:spcBef>
            </a:pPr>
            <a:r>
              <a:rPr sz="1688" spc="5" baseline="-5555" dirty="0">
                <a:latin typeface="Times New Roman"/>
                <a:cs typeface="Times New Roman"/>
              </a:rPr>
              <a:t>Б)</a:t>
            </a:r>
            <a:r>
              <a:rPr sz="1688" spc="157" baseline="-5555" dirty="0">
                <a:latin typeface="Times New Roman"/>
                <a:cs typeface="Times New Roman"/>
              </a:rPr>
              <a:t> </a:t>
            </a:r>
            <a:r>
              <a:rPr sz="1125" spc="4" dirty="0">
                <a:latin typeface="Times New Roman"/>
                <a:cs typeface="Times New Roman"/>
              </a:rPr>
              <a:t>сыроежка</a:t>
            </a:r>
            <a:r>
              <a:rPr sz="1125" spc="-11" dirty="0">
                <a:latin typeface="Times New Roman"/>
                <a:cs typeface="Times New Roman"/>
              </a:rPr>
              <a:t> </a:t>
            </a:r>
            <a:r>
              <a:rPr sz="1125" spc="4" dirty="0">
                <a:latin typeface="Times New Roman"/>
                <a:cs typeface="Times New Roman"/>
              </a:rPr>
              <a:t>жгучеедкая</a:t>
            </a:r>
            <a:endParaRPr sz="1125">
              <a:latin typeface="Times New Roman"/>
              <a:cs typeface="Times New Roman"/>
            </a:endParaRPr>
          </a:p>
          <a:p>
            <a:pPr marL="9525" marR="313849">
              <a:lnSpc>
                <a:spcPct val="103200"/>
              </a:lnSpc>
              <a:spcBef>
                <a:spcPts val="4"/>
              </a:spcBef>
            </a:pPr>
            <a:r>
              <a:rPr sz="1688" spc="11" baseline="-3703" dirty="0">
                <a:latin typeface="Times New Roman"/>
                <a:cs typeface="Times New Roman"/>
              </a:rPr>
              <a:t>В)</a:t>
            </a:r>
            <a:r>
              <a:rPr sz="1688" spc="17" baseline="-3703" dirty="0">
                <a:latin typeface="Times New Roman"/>
                <a:cs typeface="Times New Roman"/>
              </a:rPr>
              <a:t> </a:t>
            </a:r>
            <a:r>
              <a:rPr sz="1125" spc="4" dirty="0">
                <a:latin typeface="Times New Roman"/>
                <a:cs typeface="Times New Roman"/>
              </a:rPr>
              <a:t>подорожник большой </a:t>
            </a:r>
            <a:r>
              <a:rPr sz="1125" spc="-270" dirty="0">
                <a:latin typeface="Times New Roman"/>
                <a:cs typeface="Times New Roman"/>
              </a:rPr>
              <a:t> </a:t>
            </a:r>
            <a:r>
              <a:rPr sz="1688" spc="5" baseline="-5555" dirty="0">
                <a:latin typeface="Times New Roman"/>
                <a:cs typeface="Times New Roman"/>
              </a:rPr>
              <a:t>Г)</a:t>
            </a:r>
            <a:r>
              <a:rPr sz="1688" spc="146" baseline="-5555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кишечная</a:t>
            </a:r>
            <a:r>
              <a:rPr sz="1125" spc="-11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палочка</a:t>
            </a:r>
            <a:endParaRPr sz="112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5393" y="2750767"/>
            <a:ext cx="696277" cy="87847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1328"/>
              </a:lnSpc>
              <a:spcBef>
                <a:spcPts val="79"/>
              </a:spcBef>
            </a:pPr>
            <a:r>
              <a:rPr sz="1125" spc="8" dirty="0">
                <a:latin typeface="Times New Roman"/>
                <a:cs typeface="Times New Roman"/>
              </a:rPr>
              <a:t>ЦАРСТВА</a:t>
            </a:r>
            <a:endParaRPr sz="1125">
              <a:latin typeface="Times New Roman"/>
              <a:cs typeface="Times New Roman"/>
            </a:endParaRPr>
          </a:p>
          <a:p>
            <a:pPr marL="18574">
              <a:lnSpc>
                <a:spcPts val="1328"/>
              </a:lnSpc>
            </a:pPr>
            <a:r>
              <a:rPr sz="1125" spc="4" dirty="0">
                <a:latin typeface="Times New Roman"/>
                <a:cs typeface="Times New Roman"/>
              </a:rPr>
              <a:t>Бактерии</a:t>
            </a:r>
            <a:endParaRPr sz="1125">
              <a:latin typeface="Times New Roman"/>
              <a:cs typeface="Times New Roman"/>
            </a:endParaRPr>
          </a:p>
          <a:p>
            <a:pPr marL="18574" marR="19050">
              <a:lnSpc>
                <a:spcPct val="103499"/>
              </a:lnSpc>
              <a:spcBef>
                <a:spcPts val="8"/>
              </a:spcBef>
            </a:pPr>
            <a:r>
              <a:rPr sz="1125" spc="8" dirty="0">
                <a:latin typeface="Times New Roman"/>
                <a:cs typeface="Times New Roman"/>
              </a:rPr>
              <a:t>Грибы </a:t>
            </a:r>
            <a:r>
              <a:rPr sz="1125" spc="11" dirty="0">
                <a:latin typeface="Times New Roman"/>
                <a:cs typeface="Times New Roman"/>
              </a:rPr>
              <a:t> </a:t>
            </a:r>
            <a:r>
              <a:rPr sz="1125" spc="4" dirty="0">
                <a:latin typeface="Times New Roman"/>
                <a:cs typeface="Times New Roman"/>
              </a:rPr>
              <a:t>Животные  Растения</a:t>
            </a:r>
            <a:endParaRPr sz="112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7071" y="2927653"/>
            <a:ext cx="140970" cy="7025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25" spc="8" dirty="0">
                <a:latin typeface="Times New Roman"/>
                <a:cs typeface="Times New Roman"/>
              </a:rPr>
              <a:t>1)</a:t>
            </a:r>
            <a:endParaRPr sz="1125">
              <a:latin typeface="Times New Roman"/>
              <a:cs typeface="Times New Roman"/>
            </a:endParaRPr>
          </a:p>
          <a:p>
            <a:pPr marL="9525">
              <a:spcBef>
                <a:spcPts val="49"/>
              </a:spcBef>
            </a:pPr>
            <a:r>
              <a:rPr sz="1125" spc="8" dirty="0">
                <a:latin typeface="Times New Roman"/>
                <a:cs typeface="Times New Roman"/>
              </a:rPr>
              <a:t>2)</a:t>
            </a:r>
            <a:endParaRPr sz="1125">
              <a:latin typeface="Times New Roman"/>
              <a:cs typeface="Times New Roman"/>
            </a:endParaRPr>
          </a:p>
          <a:p>
            <a:pPr marL="9525">
              <a:spcBef>
                <a:spcPts val="49"/>
              </a:spcBef>
            </a:pPr>
            <a:r>
              <a:rPr sz="1125" spc="8" dirty="0">
                <a:latin typeface="Times New Roman"/>
                <a:cs typeface="Times New Roman"/>
              </a:rPr>
              <a:t>3)</a:t>
            </a:r>
            <a:endParaRPr sz="1125">
              <a:latin typeface="Times New Roman"/>
              <a:cs typeface="Times New Roman"/>
            </a:endParaRPr>
          </a:p>
          <a:p>
            <a:pPr marL="9525">
              <a:spcBef>
                <a:spcPts val="49"/>
              </a:spcBef>
            </a:pPr>
            <a:r>
              <a:rPr sz="1125" spc="8" dirty="0">
                <a:latin typeface="Times New Roman"/>
                <a:cs typeface="Times New Roman"/>
              </a:rPr>
              <a:t>4)</a:t>
            </a:r>
            <a:endParaRPr sz="1125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6474" y="3685381"/>
            <a:ext cx="4518184" cy="18322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25" spc="8" dirty="0">
                <a:latin typeface="Times New Roman"/>
                <a:cs typeface="Times New Roman"/>
              </a:rPr>
              <a:t>Запишите</a:t>
            </a:r>
            <a:r>
              <a:rPr sz="1125" spc="-4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в</a:t>
            </a:r>
            <a:r>
              <a:rPr sz="1125" spc="4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таблицу</a:t>
            </a:r>
            <a:r>
              <a:rPr sz="1125" spc="-4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выбранные </a:t>
            </a:r>
            <a:r>
              <a:rPr sz="1125" spc="11" dirty="0">
                <a:latin typeface="Times New Roman"/>
                <a:cs typeface="Times New Roman"/>
              </a:rPr>
              <a:t>цифры</a:t>
            </a:r>
            <a:r>
              <a:rPr sz="1125" spc="-4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под</a:t>
            </a:r>
            <a:r>
              <a:rPr sz="1125" spc="-4" dirty="0">
                <a:latin typeface="Times New Roman"/>
                <a:cs typeface="Times New Roman"/>
              </a:rPr>
              <a:t> </a:t>
            </a:r>
            <a:r>
              <a:rPr sz="1125" spc="8" dirty="0">
                <a:latin typeface="Times New Roman"/>
                <a:cs typeface="Times New Roman"/>
              </a:rPr>
              <a:t>соответствующими буквами</a:t>
            </a:r>
            <a:endParaRPr sz="112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6473" y="4115680"/>
            <a:ext cx="423863" cy="18322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25" spc="4" dirty="0">
                <a:latin typeface="Times New Roman"/>
                <a:cs typeface="Times New Roman"/>
              </a:rPr>
              <a:t>Ответ:</a:t>
            </a:r>
            <a:endParaRPr sz="1125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121424" y="3989096"/>
          <a:ext cx="939164" cy="480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975">
                <a:tc>
                  <a:txBody>
                    <a:bodyPr/>
                    <a:lstStyle/>
                    <a:p>
                      <a:pPr marL="85725">
                        <a:lnSpc>
                          <a:spcPts val="168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68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Б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8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68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Г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1028676" y="2196388"/>
            <a:ext cx="361474" cy="178895"/>
          </a:xfrm>
          <a:prstGeom prst="rect">
            <a:avLst/>
          </a:prstGeom>
          <a:ln w="1016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algn="ctr">
              <a:spcBef>
                <a:spcPts val="45"/>
              </a:spcBef>
            </a:pPr>
            <a:r>
              <a:rPr sz="1125" b="1" i="1" spc="8" dirty="0">
                <a:latin typeface="Times New Roman"/>
                <a:cs typeface="Times New Roman"/>
              </a:rPr>
              <a:t>2</a:t>
            </a:r>
            <a:endParaRPr sz="1125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6398" y="4814697"/>
            <a:ext cx="4620101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ответ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последовательности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</a:t>
            </a:r>
            <a:r>
              <a:rPr sz="1200" b="1" spc="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оценивается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 1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78984" y="1593722"/>
            <a:ext cx="5754529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latin typeface="Arial"/>
                <a:cs typeface="Arial"/>
              </a:rPr>
              <a:t>Признаки </a:t>
            </a:r>
            <a:r>
              <a:rPr sz="1200" b="1" spc="-8" dirty="0">
                <a:latin typeface="Arial"/>
                <a:cs typeface="Arial"/>
              </a:rPr>
              <a:t>биологических</a:t>
            </a:r>
            <a:r>
              <a:rPr sz="1200" b="1" spc="-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объектов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на</a:t>
            </a:r>
            <a:r>
              <a:rPr sz="1200" b="1" spc="-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разных</a:t>
            </a:r>
            <a:r>
              <a:rPr sz="1200" b="1" spc="-4" dirty="0">
                <a:latin typeface="Arial"/>
                <a:cs typeface="Arial"/>
              </a:rPr>
              <a:t> уровнях организации </a:t>
            </a:r>
            <a:r>
              <a:rPr sz="1200" b="1" spc="-8" dirty="0">
                <a:latin typeface="Arial"/>
                <a:cs typeface="Arial"/>
              </a:rPr>
              <a:t>живого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86391" y="2429989"/>
            <a:ext cx="1846898" cy="2146935"/>
          </a:xfrm>
          <a:custGeom>
            <a:avLst/>
            <a:gdLst/>
            <a:ahLst/>
            <a:cxnLst/>
            <a:rect l="l" t="t" r="r" b="b"/>
            <a:pathLst>
              <a:path w="2462529" h="2862579">
                <a:moveTo>
                  <a:pt x="0" y="0"/>
                </a:moveTo>
                <a:lnTo>
                  <a:pt x="2462364" y="0"/>
                </a:lnTo>
                <a:lnTo>
                  <a:pt x="2462364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7054971" y="2445639"/>
            <a:ext cx="1713548" cy="2089386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 marL="342424" marR="186214" indent="-342424">
              <a:lnSpc>
                <a:spcPts val="1568"/>
              </a:lnSpc>
              <a:spcBef>
                <a:spcPts val="169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полностью</a:t>
            </a:r>
            <a:endParaRPr sz="1350">
              <a:latin typeface="Calibri"/>
              <a:cs typeface="Calibri"/>
            </a:endParaRPr>
          </a:p>
          <a:p>
            <a:pPr marL="342424" marR="199073" indent="-342424">
              <a:lnSpc>
                <a:spcPct val="99400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Вспоминаем </a:t>
            </a:r>
            <a:r>
              <a:rPr sz="1350" dirty="0">
                <a:latin typeface="Calibri"/>
                <a:cs typeface="Calibri"/>
              </a:rPr>
              <a:t> п</a:t>
            </a:r>
            <a:r>
              <a:rPr sz="1350" spc="4" dirty="0">
                <a:latin typeface="Calibri"/>
                <a:cs typeface="Calibri"/>
              </a:rPr>
              <a:t>р</a:t>
            </a:r>
            <a:r>
              <a:rPr sz="1350" spc="-19" dirty="0">
                <a:latin typeface="Calibri"/>
                <a:cs typeface="Calibri"/>
              </a:rPr>
              <a:t>е</a:t>
            </a:r>
            <a:r>
              <a:rPr sz="1350" spc="-15" dirty="0">
                <a:latin typeface="Calibri"/>
                <a:cs typeface="Calibri"/>
              </a:rPr>
              <a:t>д</a:t>
            </a:r>
            <a:r>
              <a:rPr sz="1350" dirty="0">
                <a:latin typeface="Calibri"/>
                <a:cs typeface="Calibri"/>
              </a:rPr>
              <a:t>ст</a:t>
            </a:r>
            <a:r>
              <a:rPr sz="1350" spc="-4" dirty="0">
                <a:latin typeface="Calibri"/>
                <a:cs typeface="Calibri"/>
              </a:rPr>
              <a:t>ав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-19" dirty="0">
                <a:latin typeface="Calibri"/>
                <a:cs typeface="Calibri"/>
              </a:rPr>
              <a:t>т</a:t>
            </a:r>
            <a:r>
              <a:rPr sz="1350" spc="-26" dirty="0">
                <a:latin typeface="Calibri"/>
                <a:cs typeface="Calibri"/>
              </a:rPr>
              <a:t>е</a:t>
            </a:r>
            <a:r>
              <a:rPr sz="1350" spc="-8" dirty="0">
                <a:latin typeface="Calibri"/>
                <a:cs typeface="Calibri"/>
              </a:rPr>
              <a:t>л</a:t>
            </a:r>
            <a:r>
              <a:rPr sz="1350" dirty="0">
                <a:latin typeface="Calibri"/>
                <a:cs typeface="Calibri"/>
              </a:rPr>
              <a:t>ей  царств</a:t>
            </a:r>
            <a:endParaRPr sz="1350">
              <a:latin typeface="Calibri"/>
              <a:cs typeface="Calibri"/>
            </a:endParaRPr>
          </a:p>
          <a:p>
            <a:pPr marL="342424" marR="79058" indent="-342424">
              <a:lnSpc>
                <a:spcPct val="99400"/>
              </a:lnSpc>
              <a:spcBef>
                <a:spcPts val="49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u="sng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1350" u="sng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35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ова</a:t>
            </a:r>
            <a:r>
              <a:rPr sz="1350" u="sng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1350" u="sng" spc="-2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ьно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выполняем </a:t>
            </a:r>
            <a:r>
              <a:rPr sz="1350" spc="-4" dirty="0">
                <a:latin typeface="Calibri"/>
                <a:cs typeface="Calibri"/>
              </a:rPr>
              <a:t> сопоставление</a:t>
            </a:r>
            <a:endParaRPr sz="1350">
              <a:latin typeface="Calibri"/>
              <a:cs typeface="Calibri"/>
            </a:endParaRPr>
          </a:p>
          <a:p>
            <a:pPr marL="342424" marR="3810" indent="-342424">
              <a:lnSpc>
                <a:spcPts val="1568"/>
              </a:lnSpc>
              <a:spcBef>
                <a:spcPts val="131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ответ,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341265" y="265306"/>
            <a:ext cx="7621772" cy="133305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  <a:tabLst>
                <a:tab pos="371951" algn="l"/>
                <a:tab pos="772954" algn="l"/>
              </a:tabLst>
            </a:pPr>
            <a:r>
              <a:rPr spc="-4" dirty="0" err="1" smtClean="0"/>
              <a:t>Новые</a:t>
            </a:r>
            <a:r>
              <a:rPr spc="-8" dirty="0" smtClean="0"/>
              <a:t> </a:t>
            </a:r>
            <a:r>
              <a:rPr dirty="0"/>
              <a:t>задания</a:t>
            </a:r>
            <a:r>
              <a:rPr spc="-4" dirty="0"/>
              <a:t> части</a:t>
            </a:r>
            <a:r>
              <a:rPr spc="-4" dirty="0"/>
              <a:t> </a:t>
            </a:r>
            <a:r>
              <a:rPr dirty="0"/>
              <a:t>1.</a:t>
            </a:r>
            <a:r>
              <a:rPr spc="-8" dirty="0"/>
              <a:t> </a:t>
            </a:r>
            <a:r>
              <a:rPr dirty="0"/>
              <a:t>Задание</a:t>
            </a:r>
            <a:r>
              <a:rPr spc="-4" dirty="0"/>
              <a:t> </a:t>
            </a:r>
            <a:r>
              <a:rPr dirty="0"/>
              <a:t>линии</a:t>
            </a:r>
            <a:r>
              <a:rPr spc="-8" dirty="0"/>
              <a:t> </a:t>
            </a:r>
            <a:r>
              <a:rPr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036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433" t="10452" r="39273" b="65416"/>
          <a:stretch/>
        </p:blipFill>
        <p:spPr>
          <a:xfrm>
            <a:off x="0" y="2060848"/>
            <a:ext cx="8712968" cy="30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327" t="29825" r="41927" b="18552"/>
          <a:stretch/>
        </p:blipFill>
        <p:spPr>
          <a:xfrm>
            <a:off x="107504" y="332793"/>
            <a:ext cx="5160442" cy="540046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537" t="15523" r="13472" b="63308"/>
          <a:stretch/>
        </p:blipFill>
        <p:spPr>
          <a:xfrm>
            <a:off x="4572000" y="2010954"/>
            <a:ext cx="4633474" cy="20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173" t="33593" r="39403" b="6704"/>
          <a:stretch/>
        </p:blipFill>
        <p:spPr>
          <a:xfrm>
            <a:off x="774287" y="324590"/>
            <a:ext cx="7110081" cy="60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Линия 27  </a:t>
            </a:r>
            <a:r>
              <a:rPr lang="ru-RU" b="1" i="1" dirty="0" smtClean="0"/>
              <a:t>Новый тип задач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Известно, что комплементарные цепи нуклеиновых кислот антипараллельны (5’ концу одной цепи соответствует 3’ конец другой цепи). Синтез нуклеиновых кислот начинается с 5’ конца. Рибосома движется по </a:t>
            </a:r>
            <a:r>
              <a:rPr lang="ru-RU" dirty="0" err="1"/>
              <a:t>иРНК</a:t>
            </a:r>
            <a:r>
              <a:rPr lang="ru-RU" dirty="0"/>
              <a:t> в направлении от 5’ к 3’ концу. Ген имеет кодирующую и </a:t>
            </a:r>
            <a:r>
              <a:rPr lang="ru-RU" dirty="0" err="1"/>
              <a:t>некодирующую</a:t>
            </a:r>
            <a:r>
              <a:rPr lang="ru-RU" dirty="0"/>
              <a:t> области. Кодирующая область гена называется открытой рамкой считывания. Фрагмент конца гена имеет следующую последовательность нуклеотидов (нижняя цепь матричная (транскрибируемая)):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5’-ААГЦГЦТААТАГЦАТАТТАГАГЦТА-3’</a:t>
            </a:r>
          </a:p>
          <a:p>
            <a:pPr marL="0" indent="0">
              <a:buNone/>
            </a:pPr>
            <a:r>
              <a:rPr lang="ru-RU" dirty="0"/>
              <a:t>3’-ТТЦГЦГАТТАТЦГТАТААТЦТЦГАТ-5’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Определите </a:t>
            </a:r>
            <a:r>
              <a:rPr lang="ru-RU" b="1" dirty="0"/>
              <a:t>верную открытую рамку считывания</a:t>
            </a:r>
            <a:r>
              <a:rPr lang="ru-RU" dirty="0"/>
              <a:t> и найдите последовательность аминокислот во фрагменте конца полипептидной цепи. </a:t>
            </a:r>
            <a:r>
              <a:rPr lang="ru-RU" b="1" dirty="0"/>
              <a:t>Известно, что конечная часть полипептида, кодируемая этим геном, имеет длину более четырёх аминокислот</a:t>
            </a:r>
            <a:r>
              <a:rPr lang="ru-RU" dirty="0"/>
              <a:t>. Объясните последовательность решения задачи. Для выполнения задания используйте таблицу генетического кода. При написании последовательностей нуклеиновых кислот указывайте направление цепи.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889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215" r="31144" b="65725"/>
          <a:stretch/>
        </p:blipFill>
        <p:spPr>
          <a:xfrm>
            <a:off x="424682" y="476672"/>
            <a:ext cx="829463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2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435" t="37271" r="29986" b="33517"/>
          <a:stretch/>
        </p:blipFill>
        <p:spPr>
          <a:xfrm>
            <a:off x="176381" y="1340768"/>
            <a:ext cx="879123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60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увеличение количества вопросов до 29 (было 28); </a:t>
            </a:r>
            <a:endParaRPr lang="ru-RU" dirty="0" smtClean="0"/>
          </a:p>
          <a:p>
            <a:r>
              <a:rPr lang="ru-RU" dirty="0" smtClean="0"/>
              <a:t>разработку </a:t>
            </a:r>
            <a:r>
              <a:rPr lang="ru-RU" dirty="0"/>
              <a:t>модульной системы представления заданий в </a:t>
            </a:r>
            <a:r>
              <a:rPr lang="ru-RU" dirty="0" err="1"/>
              <a:t>КИМе</a:t>
            </a:r>
            <a:r>
              <a:rPr lang="ru-RU" dirty="0"/>
              <a:t>; вместо одного вопроса №24, проверяющего умение анализировать биологическую информацию, выпускникам предложат мини-модуль из 2-х заданий – №23 и </a:t>
            </a:r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0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Таким образом, помимо базовых вопросов о биологии, как науке, эволюции и экосистемах, которые, как и ранее, будут расположены вразброс, новый вариант </a:t>
            </a:r>
            <a:r>
              <a:rPr lang="ru-RU" sz="2000" dirty="0" err="1"/>
              <a:t>КИМа</a:t>
            </a:r>
            <a:r>
              <a:rPr lang="ru-RU" sz="2000" dirty="0"/>
              <a:t> будет включать в себя такие тематические модули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Разработчики </a:t>
            </a:r>
            <a:r>
              <a:rPr lang="ru-RU" sz="2000" dirty="0"/>
              <a:t>считают, что такой подход должен облегчить задачу экзаменуемым, ведь работая над вопросами одного блока, выпускникам необходимо будет аккумулировать знания из определенной части школьного курса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0289"/>
              </p:ext>
            </p:extLst>
          </p:nvPr>
        </p:nvGraphicFramePr>
        <p:xfrm>
          <a:off x="755576" y="3193574"/>
          <a:ext cx="698477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2089714206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2847504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Модуль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Вопросы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51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Клетка и организм – биологические системы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5 – 8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09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Система и многообразие органического мира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9 – 12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0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Человек и его здоровье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13 – 16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624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6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1800" dirty="0"/>
              <a:t>В работе с обучающимися необходимо рассматривать разные типы представления и комбинирования учебной информации, стараться переходить от заучивания шаблонов и алгоритмов при решении задач к поиску нестандартных решений. Кроме того, нельзя забывать о формировании биологического кругозора школьников и практико-ориентированных знаний.</a:t>
            </a:r>
          </a:p>
          <a:p>
            <a:pPr lvl="0"/>
            <a:r>
              <a:rPr lang="ru-RU" sz="1800" dirty="0" smtClean="0"/>
              <a:t>На </a:t>
            </a:r>
            <a:r>
              <a:rPr lang="ru-RU" sz="1800" dirty="0"/>
              <a:t>уроках  и во внеурочной деятельности необходимо обеспечить системное освоение  важнейших биологических теорий, законов и закономерностей, а также умение с их помощью объяснять процессы и явления в природе и жизни человека.</a:t>
            </a:r>
          </a:p>
          <a:p>
            <a:pPr lvl="0"/>
            <a:r>
              <a:rPr lang="ru-RU" sz="1800" dirty="0" smtClean="0"/>
              <a:t>Необходимо </a:t>
            </a:r>
            <a:r>
              <a:rPr lang="ru-RU" sz="1800" dirty="0"/>
              <a:t>повышать мотивацию к самостоятельному получению знаний и активнее формировать </a:t>
            </a:r>
            <a:r>
              <a:rPr lang="ru-RU" sz="1800" dirty="0" err="1"/>
              <a:t>межпредметные</a:t>
            </a:r>
            <a:r>
              <a:rPr lang="ru-RU" sz="1800" dirty="0"/>
              <a:t> связи с такими учебными дисциплинами, как химия, физика, география, русский язык.</a:t>
            </a:r>
          </a:p>
          <a:p>
            <a:pPr lvl="0"/>
            <a:r>
              <a:rPr lang="ru-RU" sz="1800" dirty="0" smtClean="0"/>
              <a:t> </a:t>
            </a:r>
            <a:r>
              <a:rPr lang="ru-RU" sz="1800" dirty="0"/>
              <a:t>Шире использовать имеющиеся и разработать новые тематические проверочные работы, касающиеся разных форм деятельности, особенно на установление соответствия элементов двух множеств и на дополнение недостающей информации в  таблице. </a:t>
            </a:r>
          </a:p>
          <a:p>
            <a:pPr lvl="0"/>
            <a:r>
              <a:rPr lang="ru-RU" sz="1800" dirty="0" smtClean="0"/>
              <a:t> </a:t>
            </a:r>
            <a:r>
              <a:rPr lang="ru-RU" sz="1800" dirty="0"/>
              <a:t>В учебном процессе уделить больше внимания изучению тем: «Клетка как биологическая система. Строение клетки, метаболизм. Жизненный цикл клетки.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dirty="0" smtClean="0"/>
              <a:t> </a:t>
            </a:r>
            <a:r>
              <a:rPr lang="ru-RU" sz="1800" dirty="0"/>
              <a:t>Обратить внимание на вопросы, в которых рассматриваются   условия протекания физиологических процессов, механизмы поддержания гомеостаза внутренней среды, экологические закономерности, циклы развития растений. </a:t>
            </a:r>
          </a:p>
          <a:p>
            <a:pPr lvl="0"/>
            <a:r>
              <a:rPr lang="ru-RU" sz="1800" dirty="0" smtClean="0"/>
              <a:t>Следует </a:t>
            </a:r>
            <a:r>
              <a:rPr lang="ru-RU" sz="1800" dirty="0"/>
              <a:t>отметить недостаточную  подготовку  обучающихся к решению заданий с иллюстративным материалом.</a:t>
            </a:r>
          </a:p>
          <a:p>
            <a:pPr lvl="0"/>
            <a:r>
              <a:rPr lang="ru-RU" sz="1800" dirty="0" smtClean="0"/>
              <a:t>Отрабатывать </a:t>
            </a:r>
            <a:r>
              <a:rPr lang="ru-RU" sz="1800" dirty="0"/>
              <a:t>алгоритмы решения усложненных цитогенетических и генетических задач.</a:t>
            </a:r>
          </a:p>
          <a:p>
            <a:pPr lvl="0"/>
            <a:r>
              <a:rPr lang="ru-RU" sz="1800" dirty="0" smtClean="0"/>
              <a:t>Обратить </a:t>
            </a:r>
            <a:r>
              <a:rPr lang="ru-RU" sz="1800" dirty="0"/>
              <a:t>внимание учащихся на более четкое написание в работах ключевых понятий, терминов и символов в генетических задачах, что предотвратит ошибки в проверке работ. </a:t>
            </a:r>
          </a:p>
        </p:txBody>
      </p:sp>
    </p:spTree>
    <p:extLst>
      <p:ext uri="{BB962C8B-B14F-4D97-AF65-F5344CB8AC3E}">
        <p14:creationId xmlns:p14="http://schemas.microsoft.com/office/powerpoint/2010/main" val="11747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34810" y="5479923"/>
            <a:ext cx="3331369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ответ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цифры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 оценивается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1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6514" y="1550288"/>
            <a:ext cx="5758815" cy="3763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>
              <a:lnSpc>
                <a:spcPts val="1425"/>
              </a:lnSpc>
              <a:spcBef>
                <a:spcPts val="135"/>
              </a:spcBef>
            </a:pPr>
            <a:r>
              <a:rPr sz="1200" b="1" spc="-8" dirty="0">
                <a:latin typeface="Arial"/>
                <a:cs typeface="Arial"/>
              </a:rPr>
              <a:t>Распознавать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описывать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на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рисунках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(изображениях)</a:t>
            </a:r>
            <a:r>
              <a:rPr sz="1200" b="1" spc="11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признаки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строения </a:t>
            </a:r>
            <a:r>
              <a:rPr sz="1200" b="1" spc="-323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биологических</a:t>
            </a:r>
            <a:r>
              <a:rPr sz="1200" b="1" spc="-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объектов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на </a:t>
            </a:r>
            <a:r>
              <a:rPr sz="1200" b="1" dirty="0">
                <a:latin typeface="Arial"/>
                <a:cs typeface="Arial"/>
              </a:rPr>
              <a:t>разных </a:t>
            </a:r>
            <a:r>
              <a:rPr sz="1200" b="1" spc="-8" dirty="0">
                <a:latin typeface="Arial"/>
                <a:cs typeface="Arial"/>
              </a:rPr>
              <a:t>уровнях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организации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живого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56" y="2729536"/>
            <a:ext cx="2524125" cy="1731645"/>
          </a:xfrm>
          <a:custGeom>
            <a:avLst/>
            <a:gdLst/>
            <a:ahLst/>
            <a:cxnLst/>
            <a:rect l="l" t="t" r="r" b="b"/>
            <a:pathLst>
              <a:path w="3365500" h="2308860">
                <a:moveTo>
                  <a:pt x="0" y="0"/>
                </a:moveTo>
                <a:lnTo>
                  <a:pt x="3365038" y="0"/>
                </a:lnTo>
                <a:lnTo>
                  <a:pt x="3365038" y="2308324"/>
                </a:lnTo>
                <a:lnTo>
                  <a:pt x="0" y="23083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6300336" y="2745105"/>
            <a:ext cx="2224564" cy="1668983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342424" marR="43339" indent="-342424">
              <a:lnSpc>
                <a:spcPct val="99400"/>
              </a:lnSpc>
              <a:spcBef>
                <a:spcPts val="83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 задание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полностью,</a:t>
            </a:r>
            <a:r>
              <a:rPr sz="1350" spc="-49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внимательно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рассматриваем</a:t>
            </a:r>
            <a:r>
              <a:rPr sz="135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рисунки</a:t>
            </a:r>
            <a:endParaRPr sz="1350">
              <a:latin typeface="Calibri"/>
              <a:cs typeface="Calibri"/>
            </a:endParaRPr>
          </a:p>
          <a:p>
            <a:pPr marL="342424" marR="3810" indent="-342424">
              <a:lnSpc>
                <a:spcPts val="1568"/>
              </a:lnSpc>
              <a:spcBef>
                <a:spcPts val="131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Вспоминаем орган </a:t>
            </a:r>
            <a:r>
              <a:rPr sz="1350" dirty="0">
                <a:latin typeface="Calibri"/>
                <a:cs typeface="Calibri"/>
              </a:rPr>
              <a:t>по </a:t>
            </a:r>
            <a:r>
              <a:rPr sz="1350" spc="-8" dirty="0">
                <a:latin typeface="Calibri"/>
                <a:cs typeface="Calibri"/>
              </a:rPr>
              <a:t>его </a:t>
            </a:r>
            <a:r>
              <a:rPr sz="1350" spc="-30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внешнему виду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83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Выбираем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верный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</a:t>
            </a:r>
            <a:endParaRPr sz="1350">
              <a:latin typeface="Calibri"/>
              <a:cs typeface="Calibri"/>
            </a:endParaRPr>
          </a:p>
          <a:p>
            <a:pPr marL="342424" indent="-342424">
              <a:lnSpc>
                <a:spcPts val="1594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</a:t>
            </a:r>
            <a:r>
              <a:rPr sz="1350" spc="-15" dirty="0">
                <a:latin typeface="Calibri"/>
                <a:cs typeface="Calibri"/>
              </a:rPr>
              <a:t> ответ,</a:t>
            </a:r>
            <a:endParaRPr sz="1350">
              <a:latin typeface="Calibri"/>
              <a:cs typeface="Calibri"/>
            </a:endParaRPr>
          </a:p>
          <a:p>
            <a:pPr marL="342900">
              <a:spcBef>
                <a:spcPts val="38"/>
              </a:spcBef>
            </a:pP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78662" y="150681"/>
            <a:ext cx="7004959" cy="133305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/>
              <a:t>Новые</a:t>
            </a:r>
            <a:r>
              <a:rPr spc="-8" dirty="0"/>
              <a:t> </a:t>
            </a:r>
            <a:r>
              <a:rPr dirty="0"/>
              <a:t>задания</a:t>
            </a:r>
            <a:r>
              <a:rPr spc="-4" dirty="0"/>
              <a:t> части </a:t>
            </a:r>
            <a:r>
              <a:rPr dirty="0"/>
              <a:t>1.</a:t>
            </a:r>
            <a:r>
              <a:rPr spc="-8" dirty="0"/>
              <a:t> </a:t>
            </a:r>
            <a:r>
              <a:rPr dirty="0"/>
              <a:t>Задание</a:t>
            </a:r>
            <a:r>
              <a:rPr spc="-4" dirty="0"/>
              <a:t> </a:t>
            </a:r>
            <a:r>
              <a:rPr dirty="0"/>
              <a:t>линии</a:t>
            </a:r>
            <a:r>
              <a:rPr spc="-8" dirty="0"/>
              <a:t> </a:t>
            </a:r>
            <a:r>
              <a:rPr dirty="0"/>
              <a:t>14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278656" y="2307449"/>
            <a:ext cx="3299460" cy="3148013"/>
            <a:chOff x="3038208" y="1933599"/>
            <a:chExt cx="4399280" cy="419735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3160" y="6006524"/>
              <a:ext cx="162332" cy="1243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9742" y="5897470"/>
              <a:ext cx="215599" cy="2334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9745" y="5632872"/>
              <a:ext cx="443294" cy="4349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9158" y="5059165"/>
              <a:ext cx="548487" cy="5524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1157" y="4619690"/>
              <a:ext cx="545900" cy="6879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33477" y="4351381"/>
              <a:ext cx="607849" cy="5473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5193" y="3893027"/>
              <a:ext cx="540100" cy="5575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3668" y="3605306"/>
              <a:ext cx="468660" cy="4705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79496" y="3318680"/>
              <a:ext cx="540085" cy="5575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70505" y="3038600"/>
              <a:ext cx="466538" cy="5238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38208" y="1933599"/>
              <a:ext cx="1649786" cy="1726650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38112" y="5447816"/>
            <a:ext cx="17093" cy="759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060530" y="2024971"/>
            <a:ext cx="2701766" cy="41283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52100"/>
              </a:lnSpc>
              <a:spcBef>
                <a:spcPts val="71"/>
              </a:spcBef>
              <a:tabLst>
                <a:tab pos="1857375" algn="l"/>
              </a:tabLst>
            </a:pPr>
            <a:r>
              <a:rPr sz="863" dirty="0">
                <a:latin typeface="Times New Roman"/>
                <a:cs typeface="Times New Roman"/>
              </a:rPr>
              <a:t>Под каким номером изображён головной</a:t>
            </a:r>
            <a:r>
              <a:rPr sz="863" spc="4" dirty="0">
                <a:latin typeface="Times New Roman"/>
                <a:cs typeface="Times New Roman"/>
              </a:rPr>
              <a:t> </a:t>
            </a:r>
            <a:r>
              <a:rPr sz="863" dirty="0">
                <a:latin typeface="Times New Roman"/>
                <a:cs typeface="Times New Roman"/>
              </a:rPr>
              <a:t>мозг человека? </a:t>
            </a:r>
            <a:r>
              <a:rPr sz="863" spc="-206" dirty="0">
                <a:latin typeface="Times New Roman"/>
                <a:cs typeface="Times New Roman"/>
              </a:rPr>
              <a:t> </a:t>
            </a:r>
            <a:r>
              <a:rPr sz="863" spc="4" dirty="0">
                <a:latin typeface="Times New Roman"/>
                <a:cs typeface="Times New Roman"/>
              </a:rPr>
              <a:t>1)	3)</a:t>
            </a:r>
            <a:endParaRPr sz="863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235565" y="2301761"/>
            <a:ext cx="3456146" cy="3046095"/>
            <a:chOff x="2980753" y="1926015"/>
            <a:chExt cx="4608195" cy="4061460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45074" y="1926015"/>
              <a:ext cx="2143615" cy="15178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80753" y="3714268"/>
              <a:ext cx="2002288" cy="17133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45074" y="3715562"/>
              <a:ext cx="1595766" cy="184696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355009" y="5695492"/>
              <a:ext cx="219710" cy="292100"/>
            </a:xfrm>
            <a:custGeom>
              <a:avLst/>
              <a:gdLst/>
              <a:ahLst/>
              <a:cxnLst/>
              <a:rect l="l" t="t" r="r" b="b"/>
              <a:pathLst>
                <a:path w="219710" h="292100">
                  <a:moveTo>
                    <a:pt x="219405" y="0"/>
                  </a:moveTo>
                  <a:lnTo>
                    <a:pt x="214236" y="0"/>
                  </a:lnTo>
                  <a:lnTo>
                    <a:pt x="214236" y="5156"/>
                  </a:lnTo>
                  <a:lnTo>
                    <a:pt x="214236" y="286524"/>
                  </a:lnTo>
                  <a:lnTo>
                    <a:pt x="5168" y="286524"/>
                  </a:lnTo>
                  <a:lnTo>
                    <a:pt x="5168" y="5156"/>
                  </a:lnTo>
                  <a:lnTo>
                    <a:pt x="214236" y="5156"/>
                  </a:lnTo>
                  <a:lnTo>
                    <a:pt x="214236" y="0"/>
                  </a:lnTo>
                  <a:lnTo>
                    <a:pt x="5168" y="0"/>
                  </a:lnTo>
                  <a:lnTo>
                    <a:pt x="0" y="0"/>
                  </a:lnTo>
                  <a:lnTo>
                    <a:pt x="0" y="5156"/>
                  </a:lnTo>
                  <a:lnTo>
                    <a:pt x="0" y="286524"/>
                  </a:lnTo>
                  <a:lnTo>
                    <a:pt x="0" y="291693"/>
                  </a:lnTo>
                  <a:lnTo>
                    <a:pt x="5168" y="291693"/>
                  </a:lnTo>
                  <a:lnTo>
                    <a:pt x="214236" y="291693"/>
                  </a:lnTo>
                  <a:lnTo>
                    <a:pt x="219405" y="291693"/>
                  </a:lnTo>
                  <a:lnTo>
                    <a:pt x="219405" y="286524"/>
                  </a:lnTo>
                  <a:lnTo>
                    <a:pt x="219405" y="5156"/>
                  </a:lnTo>
                  <a:lnTo>
                    <a:pt x="2194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060530" y="3633425"/>
            <a:ext cx="111919" cy="14337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863" spc="4" dirty="0">
                <a:latin typeface="Times New Roman"/>
                <a:cs typeface="Times New Roman"/>
              </a:rPr>
              <a:t>2)</a:t>
            </a:r>
            <a:endParaRPr sz="863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08766" y="3633425"/>
            <a:ext cx="111919" cy="14337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863" spc="4" dirty="0">
                <a:latin typeface="Times New Roman"/>
                <a:cs typeface="Times New Roman"/>
              </a:rPr>
              <a:t>4)</a:t>
            </a:r>
            <a:endParaRPr sz="863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60530" y="5156114"/>
            <a:ext cx="327660" cy="14337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863" dirty="0">
                <a:latin typeface="Times New Roman"/>
                <a:cs typeface="Times New Roman"/>
              </a:rPr>
              <a:t>Ответ:</a:t>
            </a:r>
            <a:endParaRPr sz="863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77571" y="2116872"/>
            <a:ext cx="275749" cy="137603"/>
          </a:xfrm>
          <a:prstGeom prst="rect">
            <a:avLst/>
          </a:prstGeom>
          <a:ln w="7743">
            <a:solidFill>
              <a:srgbClr val="000000"/>
            </a:solidFill>
          </a:ln>
        </p:spPr>
        <p:txBody>
          <a:bodyPr vert="horz" wrap="square" lIns="0" tIns="4763" rIns="0" bIns="0" rtlCol="0">
            <a:spAutoFit/>
          </a:bodyPr>
          <a:lstStyle/>
          <a:p>
            <a:pPr marL="81915">
              <a:spcBef>
                <a:spcPts val="38"/>
              </a:spcBef>
            </a:pPr>
            <a:r>
              <a:rPr sz="863" b="1" spc="4" dirty="0">
                <a:latin typeface="Times New Roman"/>
                <a:cs typeface="Times New Roman"/>
              </a:rPr>
              <a:t>14</a:t>
            </a:r>
            <a:endParaRPr sz="863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44109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</a:t>
            </a:r>
            <a:endParaRPr lang="ru-RU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0" y="857250"/>
            <a:ext cx="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930"/>
              </a:lnSpc>
            </a:pPr>
            <a:fld id="{81D60167-4931-47E6-BA6A-407CBD079E47}" type="slidenum">
              <a:rPr dirty="0"/>
              <a:pPr marL="28575">
                <a:lnSpc>
                  <a:spcPts val="930"/>
                </a:lnSpc>
              </a:pPr>
              <a:t>50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35608" y="1417639"/>
            <a:ext cx="7360558" cy="457801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52425" marR="3810" indent="-342900">
              <a:spcBef>
                <a:spcPts val="79"/>
              </a:spcBef>
              <a:buFont typeface="Arial" panose="020B0604020202020204" pitchFamily="34" charset="0"/>
              <a:buChar char="•"/>
              <a:tabLst>
                <a:tab pos="243364" algn="l"/>
                <a:tab pos="243840" algn="l"/>
              </a:tabLst>
            </a:pPr>
            <a:r>
              <a:rPr sz="2000" spc="-1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sz="20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sz="20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sz="20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20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изменена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20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</a:t>
            </a:r>
            <a:r>
              <a:rPr sz="20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изменяться,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20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sz="2000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sz="20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</a:t>
            </a:r>
            <a:r>
              <a:rPr sz="20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sz="20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sz="200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новых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z="20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</a:t>
            </a:r>
            <a:r>
              <a:rPr sz="20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</a:t>
            </a:r>
            <a:r>
              <a:rPr sz="20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r>
              <a:rPr sz="20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lang="ru-RU" sz="20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2425" marR="3810" indent="-342900">
              <a:spcBef>
                <a:spcPts val="79"/>
              </a:spcBef>
              <a:buFont typeface="Arial" panose="020B0604020202020204" pitchFamily="34" charset="0"/>
              <a:buChar char="•"/>
              <a:tabLst>
                <a:tab pos="243364" algn="l"/>
                <a:tab pos="243840" algn="l"/>
              </a:tabLst>
            </a:pP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20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z="20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sz="20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</a:t>
            </a:r>
            <a:r>
              <a:rPr sz="20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sz="20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</a:t>
            </a:r>
            <a:r>
              <a:rPr sz="20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желающих</a:t>
            </a:r>
            <a:r>
              <a:rPr sz="20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ЕГЭ </a:t>
            </a:r>
            <a:r>
              <a:rPr sz="2000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биологии,</a:t>
            </a:r>
            <a:r>
              <a:rPr sz="20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</a:t>
            </a:r>
            <a:r>
              <a:rPr sz="20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</a:t>
            </a:r>
            <a:r>
              <a:rPr sz="20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sz="20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видеофильмов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видеофрагментов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демонстрирующих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протекания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 </a:t>
            </a:r>
            <a:r>
              <a:rPr sz="2000" spc="2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анимационная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биологических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процессах</a:t>
            </a:r>
            <a:r>
              <a:rPr sz="20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1"/>
              </a:spcBef>
              <a:buFont typeface="Microsoft Sans Serif"/>
              <a:buAutoNum type="arabicParenR"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13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886" y="4148005"/>
            <a:ext cx="160020" cy="1450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0110" y="5485256"/>
            <a:ext cx="155336" cy="2035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669" y="4600003"/>
            <a:ext cx="1101826" cy="14007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4437" y="4713156"/>
            <a:ext cx="1012861" cy="11645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2787975"/>
            <a:ext cx="721406" cy="10371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2224" y="4866894"/>
            <a:ext cx="286893" cy="610361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учащимся</a:t>
            </a:r>
            <a:endParaRPr lang="ru-RU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0" y="857250"/>
            <a:ext cx="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930"/>
              </a:lnSpc>
            </a:pPr>
            <a:fld id="{81D60167-4931-47E6-BA6A-407CBD079E47}" type="slidenum">
              <a:rPr dirty="0"/>
              <a:pPr marL="28575">
                <a:lnSpc>
                  <a:spcPts val="930"/>
                </a:lnSpc>
              </a:pPr>
              <a:t>51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259632" y="1484784"/>
            <a:ext cx="7674056" cy="496434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marR="362426" indent="-215265" algn="just">
              <a:spcBef>
                <a:spcPts val="71"/>
              </a:spcBef>
              <a:buChar char="•"/>
              <a:tabLst>
                <a:tab pos="224790" algn="l"/>
              </a:tabLst>
            </a:pPr>
            <a:r>
              <a:rPr sz="1400" spc="-4" dirty="0">
                <a:latin typeface="Microsoft Sans Serif"/>
                <a:cs typeface="Microsoft Sans Serif"/>
              </a:rPr>
              <a:t>При </a:t>
            </a:r>
            <a:r>
              <a:rPr sz="1400" spc="-23" dirty="0">
                <a:latin typeface="Microsoft Sans Serif"/>
                <a:cs typeface="Microsoft Sans Serif"/>
              </a:rPr>
              <a:t>подготовке </a:t>
            </a:r>
            <a:r>
              <a:rPr sz="1400" spc="-79" dirty="0">
                <a:latin typeface="Microsoft Sans Serif"/>
                <a:cs typeface="Microsoft Sans Serif"/>
              </a:rPr>
              <a:t>к </a:t>
            </a:r>
            <a:r>
              <a:rPr sz="1400" spc="-15" dirty="0">
                <a:latin typeface="Microsoft Sans Serif"/>
                <a:cs typeface="Microsoft Sans Serif"/>
              </a:rPr>
              <a:t>ЕГЭ </a:t>
            </a:r>
            <a:r>
              <a:rPr sz="1400" spc="-11" dirty="0">
                <a:latin typeface="Microsoft Sans Serif"/>
                <a:cs typeface="Microsoft Sans Serif"/>
              </a:rPr>
              <a:t>по </a:t>
            </a:r>
            <a:r>
              <a:rPr sz="1400" spc="-8" dirty="0">
                <a:latin typeface="Microsoft Sans Serif"/>
                <a:cs typeface="Microsoft Sans Serif"/>
              </a:rPr>
              <a:t>биологии обратить </a:t>
            </a:r>
            <a:r>
              <a:rPr sz="1400" spc="-15" dirty="0">
                <a:latin typeface="Microsoft Sans Serif"/>
                <a:cs typeface="Microsoft Sans Serif"/>
              </a:rPr>
              <a:t>внимание </a:t>
            </a:r>
            <a:r>
              <a:rPr sz="1400" spc="-11" dirty="0">
                <a:latin typeface="Microsoft Sans Serif"/>
                <a:cs typeface="Microsoft Sans Serif"/>
              </a:rPr>
              <a:t>на </a:t>
            </a:r>
            <a:r>
              <a:rPr sz="1400" spc="-8" dirty="0">
                <a:latin typeface="Microsoft Sans Serif"/>
                <a:cs typeface="Microsoft Sans Serif"/>
              </a:rPr>
              <a:t>то, </a:t>
            </a:r>
            <a:r>
              <a:rPr sz="1400" spc="-11" dirty="0">
                <a:latin typeface="Microsoft Sans Serif"/>
                <a:cs typeface="Microsoft Sans Serif"/>
              </a:rPr>
              <a:t>что </a:t>
            </a:r>
            <a:r>
              <a:rPr sz="1400" spc="-8" dirty="0">
                <a:latin typeface="Microsoft Sans Serif"/>
                <a:cs typeface="Microsoft Sans Serif"/>
              </a:rPr>
              <a:t>вариант </a:t>
            </a:r>
            <a:r>
              <a:rPr sz="1400" spc="-15" dirty="0">
                <a:latin typeface="Microsoft Sans Serif"/>
                <a:cs typeface="Microsoft Sans Serif"/>
              </a:rPr>
              <a:t>экзаменационной </a:t>
            </a:r>
            <a:r>
              <a:rPr sz="1400" spc="-11" dirty="0">
                <a:latin typeface="Microsoft Sans Serif"/>
                <a:cs typeface="Microsoft Sans Serif"/>
              </a:rPr>
              <a:t>работы </a:t>
            </a:r>
            <a:r>
              <a:rPr sz="1400" spc="-8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содержит </a:t>
            </a:r>
            <a:r>
              <a:rPr sz="1400" spc="-15" dirty="0">
                <a:latin typeface="Microsoft Sans Serif"/>
                <a:cs typeface="Microsoft Sans Serif"/>
              </a:rPr>
              <a:t>задания </a:t>
            </a:r>
            <a:r>
              <a:rPr sz="1400" spc="-8" dirty="0">
                <a:latin typeface="Microsoft Sans Serif"/>
                <a:cs typeface="Microsoft Sans Serif"/>
              </a:rPr>
              <a:t>не </a:t>
            </a:r>
            <a:r>
              <a:rPr sz="1400" spc="-19" dirty="0">
                <a:latin typeface="Microsoft Sans Serif"/>
                <a:cs typeface="Microsoft Sans Serif"/>
              </a:rPr>
              <a:t>только </a:t>
            </a:r>
            <a:r>
              <a:rPr sz="1400" spc="-11" dirty="0">
                <a:latin typeface="Microsoft Sans Serif"/>
                <a:cs typeface="Microsoft Sans Serif"/>
              </a:rPr>
              <a:t>по </a:t>
            </a:r>
            <a:r>
              <a:rPr sz="1400" spc="-19" dirty="0">
                <a:latin typeface="Microsoft Sans Serif"/>
                <a:cs typeface="Microsoft Sans Serif"/>
              </a:rPr>
              <a:t>разделу </a:t>
            </a:r>
            <a:r>
              <a:rPr sz="1400" spc="-8" dirty="0">
                <a:latin typeface="Microsoft Sans Serif"/>
                <a:cs typeface="Microsoft Sans Serif"/>
              </a:rPr>
              <a:t>«Общая биология», но </a:t>
            </a:r>
            <a:r>
              <a:rPr sz="1400" spc="-4" dirty="0">
                <a:latin typeface="Microsoft Sans Serif"/>
                <a:cs typeface="Microsoft Sans Serif"/>
              </a:rPr>
              <a:t>и </a:t>
            </a:r>
            <a:r>
              <a:rPr sz="1400" spc="-11" dirty="0">
                <a:latin typeface="Microsoft Sans Serif"/>
                <a:cs typeface="Microsoft Sans Serif"/>
              </a:rPr>
              <a:t>по </a:t>
            </a:r>
            <a:r>
              <a:rPr sz="1400" spc="-23" dirty="0">
                <a:latin typeface="Microsoft Sans Serif"/>
                <a:cs typeface="Microsoft Sans Serif"/>
              </a:rPr>
              <a:t>разделам </a:t>
            </a:r>
            <a:r>
              <a:rPr sz="1400" spc="-8" dirty="0">
                <a:latin typeface="Microsoft Sans Serif"/>
                <a:cs typeface="Microsoft Sans Serif"/>
              </a:rPr>
              <a:t>«Биология растений, </a:t>
            </a:r>
            <a:r>
              <a:rPr sz="1400" spc="-4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бактерий,</a:t>
            </a:r>
            <a:r>
              <a:rPr sz="1400" spc="49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грибов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и</a:t>
            </a:r>
            <a:r>
              <a:rPr sz="1400" spc="19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лишайников»,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«Биология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животных»,</a:t>
            </a:r>
            <a:r>
              <a:rPr sz="1400" spc="53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«Человек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его</a:t>
            </a:r>
            <a:r>
              <a:rPr sz="1400" spc="11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здоровье».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spcBef>
                <a:spcPts val="41"/>
              </a:spcBef>
              <a:buFont typeface="Microsoft Sans Serif"/>
              <a:buChar char="•"/>
            </a:pPr>
            <a:endParaRPr sz="1400" dirty="0">
              <a:latin typeface="Microsoft Sans Serif"/>
              <a:cs typeface="Microsoft Sans Serif"/>
            </a:endParaRPr>
          </a:p>
          <a:p>
            <a:pPr marL="224314" marR="48577" indent="-215265" algn="just">
              <a:buChar char="•"/>
              <a:tabLst>
                <a:tab pos="224790" algn="l"/>
              </a:tabLst>
            </a:pPr>
            <a:r>
              <a:rPr sz="1400" spc="-4" dirty="0">
                <a:latin typeface="Microsoft Sans Serif"/>
                <a:cs typeface="Microsoft Sans Serif"/>
              </a:rPr>
              <a:t>При </a:t>
            </a:r>
            <a:r>
              <a:rPr sz="1400" spc="-11" dirty="0">
                <a:latin typeface="Microsoft Sans Serif"/>
                <a:cs typeface="Microsoft Sans Serif"/>
              </a:rPr>
              <a:t>выполнении </a:t>
            </a:r>
            <a:r>
              <a:rPr sz="1400" spc="-15" dirty="0">
                <a:latin typeface="Microsoft Sans Serif"/>
                <a:cs typeface="Microsoft Sans Serif"/>
              </a:rPr>
              <a:t>заданий </a:t>
            </a:r>
            <a:r>
              <a:rPr sz="1400" spc="-4" dirty="0">
                <a:latin typeface="Microsoft Sans Serif"/>
                <a:cs typeface="Microsoft Sans Serif"/>
              </a:rPr>
              <a:t>с </a:t>
            </a:r>
            <a:r>
              <a:rPr sz="1400" spc="-15" dirty="0">
                <a:latin typeface="Microsoft Sans Serif"/>
                <a:cs typeface="Microsoft Sans Serif"/>
              </a:rPr>
              <a:t>множественным </a:t>
            </a:r>
            <a:r>
              <a:rPr sz="1400" spc="-8" dirty="0">
                <a:latin typeface="Microsoft Sans Serif"/>
                <a:cs typeface="Microsoft Sans Serif"/>
              </a:rPr>
              <a:t>выбором </a:t>
            </a:r>
            <a:r>
              <a:rPr sz="1400" spc="-15" dirty="0">
                <a:latin typeface="Microsoft Sans Serif"/>
                <a:cs typeface="Microsoft Sans Serif"/>
              </a:rPr>
              <a:t>удобно </a:t>
            </a:r>
            <a:r>
              <a:rPr sz="1400" spc="-8" dirty="0">
                <a:latin typeface="Microsoft Sans Serif"/>
                <a:cs typeface="Microsoft Sans Serif"/>
              </a:rPr>
              <a:t>ставить </a:t>
            </a:r>
            <a:r>
              <a:rPr sz="1400" spc="-34" dirty="0">
                <a:latin typeface="Microsoft Sans Serif"/>
                <a:cs typeface="Microsoft Sans Serif"/>
              </a:rPr>
              <a:t>знаки </a:t>
            </a:r>
            <a:r>
              <a:rPr sz="1400" spc="-8" dirty="0">
                <a:latin typeface="Microsoft Sans Serif"/>
                <a:cs typeface="Microsoft Sans Serif"/>
              </a:rPr>
              <a:t>«+» (верно) </a:t>
            </a:r>
            <a:r>
              <a:rPr sz="1400" dirty="0">
                <a:latin typeface="Microsoft Sans Serif"/>
                <a:cs typeface="Microsoft Sans Serif"/>
              </a:rPr>
              <a:t>или </a:t>
            </a:r>
            <a:r>
              <a:rPr sz="1400" spc="4" dirty="0">
                <a:latin typeface="Microsoft Sans Serif"/>
                <a:cs typeface="Microsoft Sans Serif"/>
              </a:rPr>
              <a:t>«-» </a:t>
            </a:r>
            <a:r>
              <a:rPr sz="1400" spc="-8" dirty="0">
                <a:latin typeface="Microsoft Sans Serif"/>
                <a:cs typeface="Microsoft Sans Serif"/>
              </a:rPr>
              <a:t>(ложно) </a:t>
            </a:r>
            <a:r>
              <a:rPr sz="1400" spc="-4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рядом </a:t>
            </a:r>
            <a:r>
              <a:rPr sz="1400" spc="-4" dirty="0">
                <a:latin typeface="Microsoft Sans Serif"/>
                <a:cs typeface="Microsoft Sans Serif"/>
              </a:rPr>
              <a:t>с </a:t>
            </a:r>
            <a:r>
              <a:rPr sz="1400" spc="-15" dirty="0">
                <a:latin typeface="Microsoft Sans Serif"/>
                <a:cs typeface="Microsoft Sans Serif"/>
              </a:rPr>
              <a:t>утверждениями. </a:t>
            </a:r>
            <a:r>
              <a:rPr sz="1400" spc="-4" dirty="0">
                <a:latin typeface="Microsoft Sans Serif"/>
                <a:cs typeface="Microsoft Sans Serif"/>
              </a:rPr>
              <a:t>Это </a:t>
            </a:r>
            <a:r>
              <a:rPr sz="1400" spc="-15" dirty="0">
                <a:latin typeface="Microsoft Sans Serif"/>
                <a:cs typeface="Microsoft Sans Serif"/>
              </a:rPr>
              <a:t>позволит </a:t>
            </a:r>
            <a:r>
              <a:rPr sz="1400" spc="-11" dirty="0">
                <a:latin typeface="Microsoft Sans Serif"/>
                <a:cs typeface="Microsoft Sans Serif"/>
              </a:rPr>
              <a:t>не </a:t>
            </a:r>
            <a:r>
              <a:rPr sz="1400" spc="-8" dirty="0">
                <a:latin typeface="Microsoft Sans Serif"/>
                <a:cs typeface="Microsoft Sans Serif"/>
              </a:rPr>
              <a:t>ошибиться </a:t>
            </a:r>
            <a:r>
              <a:rPr sz="1400" spc="-4" dirty="0">
                <a:latin typeface="Microsoft Sans Serif"/>
                <a:cs typeface="Microsoft Sans Serif"/>
              </a:rPr>
              <a:t>с </a:t>
            </a:r>
            <a:r>
              <a:rPr sz="1400" spc="-11" dirty="0">
                <a:latin typeface="Microsoft Sans Serif"/>
                <a:cs typeface="Microsoft Sans Serif"/>
              </a:rPr>
              <a:t>перечислением </a:t>
            </a:r>
            <a:r>
              <a:rPr sz="1400" spc="-8" dirty="0">
                <a:latin typeface="Microsoft Sans Serif"/>
                <a:cs typeface="Microsoft Sans Serif"/>
              </a:rPr>
              <a:t>цифр </a:t>
            </a:r>
            <a:r>
              <a:rPr sz="1400" spc="-11" dirty="0">
                <a:latin typeface="Microsoft Sans Serif"/>
                <a:cs typeface="Microsoft Sans Serif"/>
              </a:rPr>
              <a:t>при </a:t>
            </a:r>
            <a:r>
              <a:rPr sz="1400" spc="-8" dirty="0">
                <a:latin typeface="Microsoft Sans Serif"/>
                <a:cs typeface="Microsoft Sans Serif"/>
              </a:rPr>
              <a:t>переносе правильного </a:t>
            </a:r>
            <a:r>
              <a:rPr sz="1400" spc="-4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ответа</a:t>
            </a:r>
            <a:r>
              <a:rPr sz="1400" spc="8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1" dirty="0">
                <a:latin typeface="Microsoft Sans Serif"/>
                <a:cs typeface="Microsoft Sans Serif"/>
              </a:rPr>
              <a:t> </a:t>
            </a:r>
            <a:r>
              <a:rPr sz="1400" spc="-26" dirty="0">
                <a:latin typeface="Microsoft Sans Serif"/>
                <a:cs typeface="Microsoft Sans Serif"/>
              </a:rPr>
              <a:t>бланк.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spcBef>
                <a:spcPts val="41"/>
              </a:spcBef>
              <a:buFont typeface="Microsoft Sans Serif"/>
              <a:buChar char="•"/>
            </a:pPr>
            <a:endParaRPr sz="1400" dirty="0">
              <a:latin typeface="Microsoft Sans Serif"/>
              <a:cs typeface="Microsoft Sans Serif"/>
            </a:endParaRPr>
          </a:p>
          <a:p>
            <a:pPr marL="224314" marR="310515" indent="-215265">
              <a:buChar char="•"/>
              <a:tabLst>
                <a:tab pos="224314" algn="l"/>
                <a:tab pos="224790" algn="l"/>
              </a:tabLst>
            </a:pPr>
            <a:r>
              <a:rPr sz="1400" spc="-4" dirty="0">
                <a:latin typeface="Microsoft Sans Serif"/>
                <a:cs typeface="Microsoft Sans Serif"/>
              </a:rPr>
              <a:t>При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выполнении</a:t>
            </a:r>
            <a:r>
              <a:rPr sz="1400" spc="56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заданий</a:t>
            </a:r>
            <a:r>
              <a:rPr sz="1400" spc="56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на</a:t>
            </a:r>
            <a:r>
              <a:rPr sz="1400" spc="41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установление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последовательности</a:t>
            </a:r>
            <a:r>
              <a:rPr sz="1400" spc="38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систематических</a:t>
            </a:r>
            <a:r>
              <a:rPr sz="1400" spc="64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групп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или</a:t>
            </a:r>
            <a:r>
              <a:rPr sz="1400" spc="49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уровней </a:t>
            </a:r>
            <a:r>
              <a:rPr sz="1400" spc="-307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организации</a:t>
            </a:r>
            <a:r>
              <a:rPr sz="1400" spc="56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нужно</a:t>
            </a:r>
            <a:r>
              <a:rPr sz="1400" spc="56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обращать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внимание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на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то,</a:t>
            </a:r>
            <a:r>
              <a:rPr sz="1400" spc="23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с</a:t>
            </a:r>
            <a:r>
              <a:rPr sz="1400" spc="19" dirty="0">
                <a:latin typeface="Microsoft Sans Serif"/>
                <a:cs typeface="Microsoft Sans Serif"/>
              </a:rPr>
              <a:t> </a:t>
            </a:r>
            <a:r>
              <a:rPr sz="1400" spc="-34" dirty="0">
                <a:latin typeface="Microsoft Sans Serif"/>
                <a:cs typeface="Microsoft Sans Serif"/>
              </a:rPr>
              <a:t>какого</a:t>
            </a:r>
            <a:r>
              <a:rPr sz="1400" spc="34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уровня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311" dirty="0">
                <a:latin typeface="Microsoft Sans Serif"/>
                <a:cs typeface="Microsoft Sans Serif"/>
              </a:rPr>
              <a:t>–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наибольшего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или</a:t>
            </a:r>
            <a:r>
              <a:rPr sz="1400" spc="41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наименьшего</a:t>
            </a:r>
            <a:r>
              <a:rPr sz="1400" spc="68" dirty="0">
                <a:latin typeface="Microsoft Sans Serif"/>
                <a:cs typeface="Microsoft Sans Serif"/>
              </a:rPr>
              <a:t> </a:t>
            </a:r>
            <a:r>
              <a:rPr sz="1400" spc="311" dirty="0">
                <a:latin typeface="Microsoft Sans Serif"/>
                <a:cs typeface="Microsoft Sans Serif"/>
              </a:rPr>
              <a:t>– </a:t>
            </a:r>
            <a:r>
              <a:rPr sz="1400" spc="3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следует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начинать.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spcBef>
                <a:spcPts val="41"/>
              </a:spcBef>
              <a:buFont typeface="Microsoft Sans Serif"/>
              <a:buChar char="•"/>
            </a:pPr>
            <a:endParaRPr sz="1400" dirty="0">
              <a:latin typeface="Microsoft Sans Serif"/>
              <a:cs typeface="Microsoft Sans Serif"/>
            </a:endParaRPr>
          </a:p>
          <a:p>
            <a:pPr marL="224314" indent="-215265">
              <a:buChar char="•"/>
              <a:tabLst>
                <a:tab pos="224314" algn="l"/>
                <a:tab pos="224790" algn="l"/>
              </a:tabLst>
            </a:pPr>
            <a:r>
              <a:rPr sz="1400" spc="-4" dirty="0">
                <a:latin typeface="Microsoft Sans Serif"/>
                <a:cs typeface="Microsoft Sans Serif"/>
              </a:rPr>
              <a:t>При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выполнении</a:t>
            </a:r>
            <a:r>
              <a:rPr sz="1400" spc="56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заданий</a:t>
            </a:r>
            <a:r>
              <a:rPr sz="1400" spc="56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на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установление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соответствия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элементов</a:t>
            </a:r>
            <a:r>
              <a:rPr sz="1400" spc="34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двух</a:t>
            </a:r>
            <a:r>
              <a:rPr sz="1400" spc="49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множеств</a:t>
            </a:r>
            <a:r>
              <a:rPr sz="1400" spc="41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важно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 err="1">
                <a:latin typeface="Microsoft Sans Serif"/>
                <a:cs typeface="Microsoft Sans Serif"/>
              </a:rPr>
              <a:t>помнить</a:t>
            </a:r>
            <a:r>
              <a:rPr sz="1400" spc="68" dirty="0">
                <a:latin typeface="Microsoft Sans Serif"/>
                <a:cs typeface="Microsoft Sans Serif"/>
              </a:rPr>
              <a:t> </a:t>
            </a:r>
            <a:r>
              <a:rPr lang="ru-RU" sz="1400" spc="68" dirty="0" smtClean="0">
                <a:latin typeface="Microsoft Sans Serif"/>
                <a:cs typeface="Microsoft Sans Serif"/>
              </a:rPr>
              <a:t>о </a:t>
            </a:r>
            <a:r>
              <a:rPr sz="1400" spc="-11" dirty="0" err="1" smtClean="0">
                <a:latin typeface="Microsoft Sans Serif"/>
                <a:cs typeface="Microsoft Sans Serif"/>
              </a:rPr>
              <a:t>последовательности</a:t>
            </a:r>
            <a:r>
              <a:rPr sz="1400" spc="34" dirty="0" smtClean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цифр</a:t>
            </a:r>
            <a:r>
              <a:rPr sz="1400" spc="41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в</a:t>
            </a:r>
            <a:r>
              <a:rPr sz="1400" spc="23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ответе,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</a:t>
            </a:r>
            <a:r>
              <a:rPr sz="1400" spc="23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этого</a:t>
            </a:r>
            <a:r>
              <a:rPr sz="1400" spc="19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соотнести</a:t>
            </a:r>
            <a:r>
              <a:rPr sz="1400" spc="56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элементы,</a:t>
            </a:r>
            <a:r>
              <a:rPr sz="1400" spc="41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расположенные</a:t>
            </a:r>
            <a:r>
              <a:rPr sz="1400" spc="49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в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первом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столбце,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с </a:t>
            </a:r>
            <a:r>
              <a:rPr sz="1400" spc="-307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элементами,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23" dirty="0">
                <a:latin typeface="Microsoft Sans Serif"/>
                <a:cs typeface="Microsoft Sans Serif"/>
              </a:rPr>
              <a:t>указанными</a:t>
            </a:r>
            <a:r>
              <a:rPr sz="1400" spc="64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во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втором</a:t>
            </a:r>
            <a:r>
              <a:rPr sz="1400" spc="11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столбце.</a:t>
            </a:r>
            <a:r>
              <a:rPr sz="1400" spc="23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Все</a:t>
            </a:r>
            <a:r>
              <a:rPr sz="1400" spc="8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имеющиеся</a:t>
            </a:r>
            <a:r>
              <a:rPr sz="1400" spc="38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цифры</a:t>
            </a:r>
            <a:r>
              <a:rPr sz="1400" spc="34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второго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8" dirty="0" err="1">
                <a:latin typeface="Microsoft Sans Serif"/>
                <a:cs typeface="Microsoft Sans Serif"/>
              </a:rPr>
              <a:t>столбца</a:t>
            </a:r>
            <a:r>
              <a:rPr sz="1400" spc="19" dirty="0">
                <a:latin typeface="Microsoft Sans Serif"/>
                <a:cs typeface="Microsoft Sans Serif"/>
              </a:rPr>
              <a:t> </a:t>
            </a:r>
            <a:r>
              <a:rPr sz="1400" spc="-19" dirty="0" err="1" smtClean="0">
                <a:latin typeface="Microsoft Sans Serif"/>
                <a:cs typeface="Microsoft Sans Serif"/>
              </a:rPr>
              <a:t>обязательно</a:t>
            </a:r>
            <a:r>
              <a:rPr lang="ru-RU" sz="1400" spc="-19" dirty="0" smtClean="0">
                <a:latin typeface="Microsoft Sans Serif"/>
                <a:cs typeface="Microsoft Sans Serif"/>
              </a:rPr>
              <a:t> </a:t>
            </a:r>
            <a:r>
              <a:rPr sz="1400" spc="-15" dirty="0" err="1" smtClean="0">
                <a:latin typeface="Microsoft Sans Serif"/>
                <a:cs typeface="Microsoft Sans Serif"/>
              </a:rPr>
              <a:t>имеют</a:t>
            </a:r>
            <a:r>
              <a:rPr sz="1400" spc="38" dirty="0" smtClean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хотя</a:t>
            </a:r>
            <a:r>
              <a:rPr sz="1400" spc="19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бы</a:t>
            </a:r>
            <a:r>
              <a:rPr sz="1400" spc="8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один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соответствующий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элемент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в</a:t>
            </a:r>
            <a:r>
              <a:rPr sz="1400" spc="23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первом.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spcBef>
                <a:spcPts val="41"/>
              </a:spcBef>
            </a:pPr>
            <a:endParaRPr sz="1400" dirty="0">
              <a:latin typeface="Microsoft Sans Serif"/>
              <a:cs typeface="Microsoft Sans Serif"/>
            </a:endParaRPr>
          </a:p>
          <a:p>
            <a:pPr marL="224314" marR="319088" indent="-215265">
              <a:buChar char="•"/>
              <a:tabLst>
                <a:tab pos="224314" algn="l"/>
                <a:tab pos="224790" algn="l"/>
              </a:tabLst>
            </a:pPr>
            <a:r>
              <a:rPr sz="1400" spc="-4" dirty="0">
                <a:latin typeface="Microsoft Sans Serif"/>
                <a:cs typeface="Microsoft Sans Serif"/>
              </a:rPr>
              <a:t>При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выполнении</a:t>
            </a:r>
            <a:r>
              <a:rPr sz="1400" spc="53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заданий</a:t>
            </a:r>
            <a:r>
              <a:rPr sz="1400" spc="53" dirty="0">
                <a:latin typeface="Microsoft Sans Serif"/>
                <a:cs typeface="Microsoft Sans Serif"/>
              </a:rPr>
              <a:t> </a:t>
            </a:r>
            <a:r>
              <a:rPr sz="1400" spc="4" dirty="0">
                <a:latin typeface="Microsoft Sans Serif"/>
                <a:cs typeface="Microsoft Sans Serif"/>
              </a:rPr>
              <a:t>со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свободным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23" dirty="0">
                <a:latin typeface="Microsoft Sans Serif"/>
                <a:cs typeface="Microsoft Sans Serif"/>
              </a:rPr>
              <a:t>ответом</a:t>
            </a:r>
            <a:r>
              <a:rPr sz="1400" spc="23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(2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часть</a:t>
            </a:r>
            <a:r>
              <a:rPr sz="1400" spc="38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экзаменационной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работы)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необходимо </a:t>
            </a:r>
            <a:r>
              <a:rPr sz="1400" spc="-15" dirty="0">
                <a:latin typeface="Microsoft Sans Serif"/>
                <a:cs typeface="Microsoft Sans Serif"/>
              </a:rPr>
              <a:t> внимательно</a:t>
            </a:r>
            <a:r>
              <a:rPr sz="1400" spc="49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перечитывать</a:t>
            </a:r>
            <a:r>
              <a:rPr sz="1400" spc="41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текст</a:t>
            </a:r>
            <a:r>
              <a:rPr sz="1400" spc="19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задания,</a:t>
            </a:r>
            <a:r>
              <a:rPr sz="1400" spc="53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чтобы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выявить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вопросы,</a:t>
            </a:r>
            <a:r>
              <a:rPr sz="1400" spc="11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заданные</a:t>
            </a:r>
            <a:r>
              <a:rPr sz="1400" spc="41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в</a:t>
            </a:r>
            <a:r>
              <a:rPr sz="1400" spc="19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неявном</a:t>
            </a:r>
            <a:r>
              <a:rPr sz="1400" spc="34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виде,</a:t>
            </a:r>
            <a:r>
              <a:rPr sz="1400" spc="34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либо </a:t>
            </a:r>
            <a:r>
              <a:rPr sz="1400" spc="-307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требующие</a:t>
            </a:r>
            <a:r>
              <a:rPr sz="1400" spc="38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разъяснения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используемого</a:t>
            </a:r>
            <a:r>
              <a:rPr sz="1400" spc="38" dirty="0">
                <a:latin typeface="Microsoft Sans Serif"/>
                <a:cs typeface="Microsoft Sans Serif"/>
              </a:rPr>
              <a:t> </a:t>
            </a:r>
            <a:r>
              <a:rPr sz="1400" spc="-4" dirty="0">
                <a:latin typeface="Microsoft Sans Serif"/>
                <a:cs typeface="Microsoft Sans Serif"/>
              </a:rPr>
              <a:t>в</a:t>
            </a:r>
            <a:r>
              <a:rPr sz="1400" spc="23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ответе</a:t>
            </a:r>
            <a:r>
              <a:rPr sz="1400" spc="4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биологического</a:t>
            </a:r>
            <a:r>
              <a:rPr sz="1400" spc="56" dirty="0">
                <a:latin typeface="Microsoft Sans Serif"/>
                <a:cs typeface="Microsoft Sans Serif"/>
              </a:rPr>
              <a:t> </a:t>
            </a:r>
            <a:r>
              <a:rPr sz="1400" spc="-11" dirty="0">
                <a:latin typeface="Microsoft Sans Serif"/>
                <a:cs typeface="Microsoft Sans Serif"/>
              </a:rPr>
              <a:t>термина.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06622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Алгоритм подготовки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/>
              <a:t>Освоение </a:t>
            </a:r>
            <a:r>
              <a:rPr lang="ru-RU" sz="3000" u="sng" dirty="0" smtClean="0"/>
              <a:t>полного объема знаний</a:t>
            </a:r>
            <a:r>
              <a:rPr lang="ru-RU" sz="3000" dirty="0" smtClean="0"/>
              <a:t>, умений их применить в </a:t>
            </a:r>
            <a:r>
              <a:rPr lang="ru-RU" sz="3000" u="sng" dirty="0" smtClean="0"/>
              <a:t>новой ситуации</a:t>
            </a:r>
            <a:r>
              <a:rPr lang="ru-RU" sz="3000" dirty="0" smtClean="0"/>
              <a:t>  </a:t>
            </a:r>
          </a:p>
          <a:p>
            <a:pPr algn="ctr">
              <a:buNone/>
            </a:pPr>
            <a:r>
              <a:rPr lang="ru-RU" sz="4800" b="1" baseline="30000" dirty="0" smtClean="0">
                <a:solidFill>
                  <a:srgbClr val="FF0000"/>
                </a:solidFill>
              </a:rPr>
              <a:t>+</a:t>
            </a:r>
          </a:p>
          <a:p>
            <a:pPr>
              <a:buNone/>
            </a:pPr>
            <a:r>
              <a:rPr lang="ru-RU" sz="3000" dirty="0" smtClean="0"/>
              <a:t>Освоение умения интегрировать знания,   использовать  </a:t>
            </a:r>
            <a:r>
              <a:rPr lang="ru-RU" sz="3000" dirty="0" err="1" smtClean="0"/>
              <a:t>межпредметные</a:t>
            </a:r>
            <a:r>
              <a:rPr lang="ru-RU" sz="3000" dirty="0" smtClean="0"/>
              <a:t> связи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+</a:t>
            </a:r>
            <a:endParaRPr lang="ru-RU" sz="3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000" dirty="0" smtClean="0"/>
              <a:t>Освоение алгоритмов выполнения разного  вида задания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+</a:t>
            </a:r>
            <a:endParaRPr lang="ru-RU" sz="3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000" dirty="0" smtClean="0"/>
              <a:t>Изучение требований к оцениванию определённого вида задания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9941" y="1550288"/>
            <a:ext cx="6230303" cy="3763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>
              <a:lnSpc>
                <a:spcPts val="1425"/>
              </a:lnSpc>
              <a:spcBef>
                <a:spcPts val="135"/>
              </a:spcBef>
            </a:pPr>
            <a:r>
              <a:rPr sz="1200" b="1" spc="-8" dirty="0">
                <a:latin typeface="Arial"/>
                <a:cs typeface="Arial"/>
              </a:rPr>
              <a:t>Раскрывать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особенности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11" dirty="0">
                <a:latin typeface="Arial"/>
                <a:cs typeface="Arial"/>
              </a:rPr>
              <a:t>организма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человека,</a:t>
            </a:r>
            <a:r>
              <a:rPr sz="1200" b="1" spc="11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его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строения,</a:t>
            </a:r>
            <a:r>
              <a:rPr sz="1200" b="1" spc="11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жизнедеятельности, </a:t>
            </a:r>
            <a:r>
              <a:rPr sz="1200" b="1" spc="-323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высшей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нервной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деятельности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поведения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27942" y="2357714"/>
            <a:ext cx="2110740" cy="2562701"/>
          </a:xfrm>
          <a:custGeom>
            <a:avLst/>
            <a:gdLst/>
            <a:ahLst/>
            <a:cxnLst/>
            <a:rect l="l" t="t" r="r" b="b"/>
            <a:pathLst>
              <a:path w="2814320" h="3416935">
                <a:moveTo>
                  <a:pt x="0" y="0"/>
                </a:moveTo>
                <a:lnTo>
                  <a:pt x="2813790" y="0"/>
                </a:lnTo>
                <a:lnTo>
                  <a:pt x="2813790" y="3416320"/>
                </a:lnTo>
                <a:lnTo>
                  <a:pt x="0" y="341632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6696523" y="2372487"/>
            <a:ext cx="1834991" cy="251232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42424" marR="307657" indent="-342424">
              <a:lnSpc>
                <a:spcPct val="99700"/>
              </a:lnSpc>
              <a:spcBef>
                <a:spcPts val="79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полностью,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внимательно 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рассматриваем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рисунок</a:t>
            </a:r>
            <a:endParaRPr sz="1350">
              <a:latin typeface="Calibri"/>
              <a:cs typeface="Calibri"/>
            </a:endParaRPr>
          </a:p>
          <a:p>
            <a:pPr marL="342424" marR="280035" indent="-342424">
              <a:lnSpc>
                <a:spcPct val="99400"/>
              </a:lnSpc>
              <a:spcBef>
                <a:spcPts val="26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Вспоминаем </a:t>
            </a:r>
            <a:r>
              <a:rPr sz="1350" dirty="0">
                <a:latin typeface="Calibri"/>
                <a:cs typeface="Calibri"/>
              </a:rPr>
              <a:t> особенности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строения</a:t>
            </a:r>
            <a:r>
              <a:rPr sz="1350" spc="-3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органа</a:t>
            </a:r>
            <a:endParaRPr sz="1350">
              <a:latin typeface="Calibri"/>
              <a:cs typeface="Calibri"/>
            </a:endParaRPr>
          </a:p>
          <a:p>
            <a:pPr marL="342424" marR="132398" indent="-342424">
              <a:lnSpc>
                <a:spcPts val="1583"/>
              </a:lnSpc>
              <a:spcBef>
                <a:spcPts val="120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Выбираем</a:t>
            </a:r>
            <a:r>
              <a:rPr sz="1350" spc="-5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верные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ответы</a:t>
            </a:r>
            <a:endParaRPr sz="1350">
              <a:latin typeface="Calibri"/>
              <a:cs typeface="Calibri"/>
            </a:endParaRPr>
          </a:p>
          <a:p>
            <a:pPr marL="342424" marR="3810" indent="-342424">
              <a:lnSpc>
                <a:spcPts val="1583"/>
              </a:lnSpc>
              <a:spcBef>
                <a:spcPts val="60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ответы,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9941" y="290392"/>
            <a:ext cx="4923473" cy="199477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/>
              <a:t>Новые</a:t>
            </a:r>
            <a:r>
              <a:rPr spc="-8" dirty="0"/>
              <a:t> </a:t>
            </a:r>
            <a:r>
              <a:rPr dirty="0"/>
              <a:t>задания</a:t>
            </a:r>
            <a:r>
              <a:rPr spc="-4" dirty="0"/>
              <a:t> части </a:t>
            </a:r>
            <a:r>
              <a:rPr dirty="0"/>
              <a:t>1.</a:t>
            </a:r>
            <a:r>
              <a:rPr spc="-8" dirty="0"/>
              <a:t> </a:t>
            </a:r>
            <a:r>
              <a:rPr dirty="0"/>
              <a:t>Задание</a:t>
            </a:r>
            <a:r>
              <a:rPr spc="-4" dirty="0"/>
              <a:t> </a:t>
            </a:r>
            <a:r>
              <a:rPr dirty="0"/>
              <a:t>линии</a:t>
            </a:r>
            <a:r>
              <a:rPr spc="-8" dirty="0"/>
              <a:t> </a:t>
            </a:r>
            <a:r>
              <a:rPr dirty="0"/>
              <a:t>16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069223" y="4885414"/>
            <a:ext cx="267653" cy="194309"/>
            <a:chOff x="4092297" y="5370884"/>
            <a:chExt cx="356870" cy="25907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2297" y="5620881"/>
              <a:ext cx="46711" cy="90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6022" y="5370884"/>
              <a:ext cx="303057" cy="25899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266266" y="2459178"/>
            <a:ext cx="1922145" cy="2411254"/>
            <a:chOff x="4355021" y="2135903"/>
            <a:chExt cx="2562860" cy="32150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4030" y="4828837"/>
              <a:ext cx="517542" cy="5219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8992" y="4413614"/>
              <a:ext cx="515101" cy="6499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1435" y="4160111"/>
              <a:ext cx="573556" cy="5171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0895" y="3727051"/>
              <a:ext cx="509629" cy="5268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1968" y="3455207"/>
              <a:ext cx="442218" cy="4445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02796" y="3184399"/>
              <a:ext cx="509615" cy="52680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7388" y="2919775"/>
              <a:ext cx="440217" cy="4948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55021" y="2135903"/>
              <a:ext cx="1016584" cy="192040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634809" y="4849366"/>
            <a:ext cx="5161598" cy="448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3364">
              <a:spcBef>
                <a:spcPts val="75"/>
              </a:spcBef>
            </a:pPr>
            <a:r>
              <a:rPr sz="825" spc="-8" dirty="0">
                <a:latin typeface="Times New Roman"/>
                <a:cs typeface="Times New Roman"/>
              </a:rPr>
              <a:t>Ответ:</a:t>
            </a:r>
            <a:endParaRPr sz="8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25">
              <a:latin typeface="Times New Roman"/>
              <a:cs typeface="Times New Roman"/>
            </a:endParaRPr>
          </a:p>
          <a:p>
            <a:pPr marL="9525"/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ответ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последовательности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</a:t>
            </a:r>
            <a:r>
              <a:rPr sz="1200" b="1" spc="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оценивается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 2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68850" y="2059847"/>
            <a:ext cx="3507105" cy="380586"/>
          </a:xfrm>
          <a:prstGeom prst="rect">
            <a:avLst/>
          </a:prstGeom>
        </p:spPr>
        <p:txBody>
          <a:bodyPr vert="horz" wrap="square" lIns="0" tIns="14764" rIns="0" bIns="0" rtlCol="0">
            <a:spAutoFit/>
          </a:bodyPr>
          <a:lstStyle/>
          <a:p>
            <a:pPr marL="9525" marR="3810" algn="just">
              <a:lnSpc>
                <a:spcPct val="95500"/>
              </a:lnSpc>
              <a:spcBef>
                <a:spcPts val="116"/>
              </a:spcBef>
            </a:pPr>
            <a:r>
              <a:rPr sz="825" spc="-4" dirty="0">
                <a:latin typeface="Times New Roman"/>
                <a:cs typeface="Times New Roman"/>
              </a:rPr>
              <a:t>Выберите</a:t>
            </a:r>
            <a:r>
              <a:rPr sz="825" dirty="0">
                <a:latin typeface="Times New Roman"/>
                <a:cs typeface="Times New Roman"/>
              </a:rPr>
              <a:t> </a:t>
            </a:r>
            <a:r>
              <a:rPr sz="825" spc="-4" dirty="0">
                <a:latin typeface="Times New Roman"/>
                <a:cs typeface="Times New Roman"/>
              </a:rPr>
              <a:t>три</a:t>
            </a:r>
            <a:r>
              <a:rPr sz="825" dirty="0">
                <a:latin typeface="Times New Roman"/>
                <a:cs typeface="Times New Roman"/>
              </a:rPr>
              <a:t> </a:t>
            </a:r>
            <a:r>
              <a:rPr sz="825" spc="-4" dirty="0">
                <a:latin typeface="Times New Roman"/>
                <a:cs typeface="Times New Roman"/>
              </a:rPr>
              <a:t>верно</a:t>
            </a:r>
            <a:r>
              <a:rPr sz="825" dirty="0">
                <a:latin typeface="Times New Roman"/>
                <a:cs typeface="Times New Roman"/>
              </a:rPr>
              <a:t> </a:t>
            </a:r>
            <a:r>
              <a:rPr sz="825" spc="-4" dirty="0">
                <a:latin typeface="Times New Roman"/>
                <a:cs typeface="Times New Roman"/>
              </a:rPr>
              <a:t>обозначенные</a:t>
            </a:r>
            <a:r>
              <a:rPr sz="825" dirty="0">
                <a:latin typeface="Times New Roman"/>
                <a:cs typeface="Times New Roman"/>
              </a:rPr>
              <a:t> </a:t>
            </a:r>
            <a:r>
              <a:rPr sz="825" spc="-8" dirty="0">
                <a:latin typeface="Times New Roman"/>
                <a:cs typeface="Times New Roman"/>
              </a:rPr>
              <a:t>подписи</a:t>
            </a:r>
            <a:r>
              <a:rPr sz="825" spc="-4" dirty="0">
                <a:latin typeface="Times New Roman"/>
                <a:cs typeface="Times New Roman"/>
              </a:rPr>
              <a:t> к</a:t>
            </a:r>
            <a:r>
              <a:rPr sz="825" dirty="0">
                <a:latin typeface="Times New Roman"/>
                <a:cs typeface="Times New Roman"/>
              </a:rPr>
              <a:t> </a:t>
            </a:r>
            <a:r>
              <a:rPr sz="825" spc="-8" dirty="0">
                <a:latin typeface="Times New Roman"/>
                <a:cs typeface="Times New Roman"/>
              </a:rPr>
              <a:t>рисунку,</a:t>
            </a:r>
            <a:r>
              <a:rPr sz="825" spc="-4" dirty="0">
                <a:latin typeface="Times New Roman"/>
                <a:cs typeface="Times New Roman"/>
              </a:rPr>
              <a:t> на</a:t>
            </a:r>
            <a:r>
              <a:rPr sz="825" spc="203" dirty="0">
                <a:latin typeface="Times New Roman"/>
                <a:cs typeface="Times New Roman"/>
              </a:rPr>
              <a:t> </a:t>
            </a:r>
            <a:r>
              <a:rPr sz="825" spc="-8" dirty="0">
                <a:latin typeface="Times New Roman"/>
                <a:cs typeface="Times New Roman"/>
              </a:rPr>
              <a:t>котором </a:t>
            </a:r>
            <a:r>
              <a:rPr sz="825" spc="-4" dirty="0">
                <a:latin typeface="Times New Roman"/>
                <a:cs typeface="Times New Roman"/>
              </a:rPr>
              <a:t> </a:t>
            </a:r>
            <a:r>
              <a:rPr sz="825" spc="-8" dirty="0">
                <a:latin typeface="Times New Roman"/>
                <a:cs typeface="Times New Roman"/>
              </a:rPr>
              <a:t>изображено </a:t>
            </a:r>
            <a:r>
              <a:rPr sz="825" spc="-4" dirty="0">
                <a:latin typeface="Times New Roman"/>
                <a:cs typeface="Times New Roman"/>
              </a:rPr>
              <a:t>строение скелета руки человека. Запишите в таблицу цифры, </a:t>
            </a:r>
            <a:r>
              <a:rPr sz="825" spc="-8" dirty="0">
                <a:latin typeface="Times New Roman"/>
                <a:cs typeface="Times New Roman"/>
              </a:rPr>
              <a:t>под </a:t>
            </a:r>
            <a:r>
              <a:rPr sz="825" spc="-4" dirty="0">
                <a:latin typeface="Times New Roman"/>
                <a:cs typeface="Times New Roman"/>
              </a:rPr>
              <a:t> </a:t>
            </a:r>
            <a:r>
              <a:rPr sz="825" spc="-8" dirty="0">
                <a:latin typeface="Times New Roman"/>
                <a:cs typeface="Times New Roman"/>
              </a:rPr>
              <a:t>которыми </a:t>
            </a:r>
            <a:r>
              <a:rPr sz="825" spc="-4" dirty="0">
                <a:latin typeface="Times New Roman"/>
                <a:cs typeface="Times New Roman"/>
              </a:rPr>
              <a:t>они </a:t>
            </a:r>
            <a:r>
              <a:rPr sz="825" spc="-8" dirty="0">
                <a:latin typeface="Times New Roman"/>
                <a:cs typeface="Times New Roman"/>
              </a:rPr>
              <a:t>указаны.</a:t>
            </a:r>
            <a:endParaRPr sz="825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68850" y="3950318"/>
            <a:ext cx="1065848" cy="7717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5734" indent="-156686">
              <a:spcBef>
                <a:spcPts val="75"/>
              </a:spcBef>
              <a:buAutoNum type="arabicParenR"/>
              <a:tabLst>
                <a:tab pos="166211" algn="l"/>
              </a:tabLst>
            </a:pPr>
            <a:r>
              <a:rPr sz="1238" spc="-5" baseline="5050" dirty="0">
                <a:latin typeface="Times New Roman"/>
                <a:cs typeface="Times New Roman"/>
              </a:rPr>
              <a:t>лучевая</a:t>
            </a:r>
            <a:r>
              <a:rPr sz="1238" spc="-45" baseline="5050" dirty="0">
                <a:latin typeface="Times New Roman"/>
                <a:cs typeface="Times New Roman"/>
              </a:rPr>
              <a:t> </a:t>
            </a:r>
            <a:r>
              <a:rPr sz="1238" spc="-5" baseline="5050" dirty="0">
                <a:latin typeface="Times New Roman"/>
                <a:cs typeface="Times New Roman"/>
              </a:rPr>
              <a:t>кость</a:t>
            </a:r>
            <a:endParaRPr sz="1238" baseline="5050">
              <a:latin typeface="Times New Roman"/>
              <a:cs typeface="Times New Roman"/>
            </a:endParaRPr>
          </a:p>
          <a:p>
            <a:pPr marL="165734" indent="-156686">
              <a:spcBef>
                <a:spcPts val="26"/>
              </a:spcBef>
              <a:buAutoNum type="arabicParenR"/>
              <a:tabLst>
                <a:tab pos="166211" algn="l"/>
              </a:tabLst>
            </a:pPr>
            <a:r>
              <a:rPr sz="1238" spc="-5" baseline="5050" dirty="0">
                <a:latin typeface="Times New Roman"/>
                <a:cs typeface="Times New Roman"/>
              </a:rPr>
              <a:t>локтевая</a:t>
            </a:r>
            <a:r>
              <a:rPr sz="1238" spc="-28" baseline="5050" dirty="0">
                <a:latin typeface="Times New Roman"/>
                <a:cs typeface="Times New Roman"/>
              </a:rPr>
              <a:t> </a:t>
            </a:r>
            <a:r>
              <a:rPr sz="1238" spc="-5" baseline="5050" dirty="0">
                <a:latin typeface="Times New Roman"/>
                <a:cs typeface="Times New Roman"/>
              </a:rPr>
              <a:t>кость</a:t>
            </a:r>
            <a:endParaRPr sz="1238" baseline="5050">
              <a:latin typeface="Times New Roman"/>
              <a:cs typeface="Times New Roman"/>
            </a:endParaRPr>
          </a:p>
          <a:p>
            <a:pPr marL="165734" indent="-156686">
              <a:spcBef>
                <a:spcPts val="30"/>
              </a:spcBef>
              <a:buAutoNum type="arabicParenR"/>
              <a:tabLst>
                <a:tab pos="166211" algn="l"/>
              </a:tabLst>
            </a:pPr>
            <a:r>
              <a:rPr sz="1238" spc="-11" baseline="5050" dirty="0">
                <a:latin typeface="Times New Roman"/>
                <a:cs typeface="Times New Roman"/>
              </a:rPr>
              <a:t>малоберцовая</a:t>
            </a:r>
            <a:r>
              <a:rPr sz="1238" spc="-23" baseline="5050" dirty="0">
                <a:latin typeface="Times New Roman"/>
                <a:cs typeface="Times New Roman"/>
              </a:rPr>
              <a:t> </a:t>
            </a:r>
            <a:r>
              <a:rPr sz="1238" spc="-11" baseline="5050" dirty="0">
                <a:latin typeface="Times New Roman"/>
                <a:cs typeface="Times New Roman"/>
              </a:rPr>
              <a:t>кость</a:t>
            </a:r>
            <a:endParaRPr sz="1238" baseline="5050">
              <a:latin typeface="Times New Roman"/>
              <a:cs typeface="Times New Roman"/>
            </a:endParaRPr>
          </a:p>
          <a:p>
            <a:pPr marL="165734" indent="-156686">
              <a:spcBef>
                <a:spcPts val="30"/>
              </a:spcBef>
              <a:buAutoNum type="arabicParenR"/>
              <a:tabLst>
                <a:tab pos="166211" algn="l"/>
              </a:tabLst>
            </a:pPr>
            <a:r>
              <a:rPr sz="1238" spc="-5" baseline="5050" dirty="0">
                <a:latin typeface="Times New Roman"/>
                <a:cs typeface="Times New Roman"/>
              </a:rPr>
              <a:t>кость</a:t>
            </a:r>
            <a:r>
              <a:rPr sz="1238" spc="-45" baseline="5050" dirty="0">
                <a:latin typeface="Times New Roman"/>
                <a:cs typeface="Times New Roman"/>
              </a:rPr>
              <a:t> </a:t>
            </a:r>
            <a:r>
              <a:rPr sz="1238" spc="-5" baseline="5050" dirty="0">
                <a:latin typeface="Times New Roman"/>
                <a:cs typeface="Times New Roman"/>
              </a:rPr>
              <a:t>предплечья</a:t>
            </a:r>
            <a:endParaRPr sz="1238" baseline="5050">
              <a:latin typeface="Times New Roman"/>
              <a:cs typeface="Times New Roman"/>
            </a:endParaRPr>
          </a:p>
          <a:p>
            <a:pPr marL="165734" indent="-156686">
              <a:spcBef>
                <a:spcPts val="30"/>
              </a:spcBef>
              <a:buAutoNum type="arabicParenR"/>
              <a:tabLst>
                <a:tab pos="166211" algn="l"/>
              </a:tabLst>
            </a:pPr>
            <a:r>
              <a:rPr sz="1238" spc="-11" baseline="5050" dirty="0">
                <a:latin typeface="Times New Roman"/>
                <a:cs typeface="Times New Roman"/>
              </a:rPr>
              <a:t>ключица</a:t>
            </a:r>
            <a:endParaRPr sz="1238" baseline="5050">
              <a:latin typeface="Times New Roman"/>
              <a:cs typeface="Times New Roman"/>
            </a:endParaRPr>
          </a:p>
          <a:p>
            <a:pPr marL="165734" indent="-156686">
              <a:spcBef>
                <a:spcPts val="41"/>
              </a:spcBef>
              <a:buAutoNum type="arabicParenR"/>
              <a:tabLst>
                <a:tab pos="166211" algn="l"/>
              </a:tabLst>
            </a:pPr>
            <a:r>
              <a:rPr sz="1238" spc="-11" baseline="5050" dirty="0">
                <a:latin typeface="Times New Roman"/>
                <a:cs typeface="Times New Roman"/>
              </a:rPr>
              <a:t>лопатка</a:t>
            </a:r>
            <a:endParaRPr sz="1238" baseline="5050">
              <a:latin typeface="Times New Roman"/>
              <a:cs typeface="Times New Roman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299409" y="4824142"/>
          <a:ext cx="453866" cy="202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1513504" y="2078977"/>
            <a:ext cx="260033" cy="130324"/>
          </a:xfrm>
          <a:prstGeom prst="rect">
            <a:avLst/>
          </a:prstGeom>
          <a:ln w="7307">
            <a:solidFill>
              <a:srgbClr val="000000"/>
            </a:solidFill>
          </a:ln>
        </p:spPr>
        <p:txBody>
          <a:bodyPr vert="horz" wrap="square" lIns="0" tIns="3334" rIns="0" bIns="0" rtlCol="0">
            <a:spAutoFit/>
          </a:bodyPr>
          <a:lstStyle/>
          <a:p>
            <a:pPr marL="77629">
              <a:spcBef>
                <a:spcPts val="26"/>
              </a:spcBef>
            </a:pPr>
            <a:r>
              <a:rPr sz="825" b="1" spc="-4" dirty="0">
                <a:latin typeface="Times New Roman"/>
                <a:cs typeface="Times New Roman"/>
              </a:rPr>
              <a:t>16</a:t>
            </a:r>
            <a:endParaRPr sz="825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0000" y="5469956"/>
            <a:ext cx="616744" cy="209673"/>
          </a:xfrm>
          <a:prstGeom prst="rect">
            <a:avLst/>
          </a:prstGeom>
          <a:solidFill>
            <a:srgbClr val="EFF4F6"/>
          </a:solidFill>
        </p:spPr>
        <p:txBody>
          <a:bodyPr vert="horz" wrap="square" lIns="0" tIns="47625" rIns="0" bIns="0" rtlCol="0">
            <a:spAutoFit/>
          </a:bodyPr>
          <a:lstStyle/>
          <a:p>
            <a:pPr marL="27623" algn="ctr">
              <a:spcBef>
                <a:spcPts val="375"/>
              </a:spcBef>
            </a:pPr>
            <a:r>
              <a:rPr sz="1050" spc="-53" dirty="0">
                <a:solidFill>
                  <a:srgbClr val="898989"/>
                </a:solidFill>
                <a:latin typeface="Verdana"/>
                <a:cs typeface="Verdana"/>
              </a:rPr>
              <a:t>7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3657" y="1298298"/>
            <a:ext cx="362903" cy="20955"/>
          </a:xfrm>
          <a:custGeom>
            <a:avLst/>
            <a:gdLst/>
            <a:ahLst/>
            <a:cxnLst/>
            <a:rect l="l" t="t" r="r" b="b"/>
            <a:pathLst>
              <a:path w="483870" h="27940">
                <a:moveTo>
                  <a:pt x="482065" y="0"/>
                </a:moveTo>
                <a:lnTo>
                  <a:pt x="0" y="0"/>
                </a:lnTo>
                <a:lnTo>
                  <a:pt x="0" y="27858"/>
                </a:lnTo>
                <a:lnTo>
                  <a:pt x="483347" y="27858"/>
                </a:lnTo>
                <a:lnTo>
                  <a:pt x="482065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765555" y="1298298"/>
            <a:ext cx="362903" cy="20955"/>
          </a:xfrm>
          <a:custGeom>
            <a:avLst/>
            <a:gdLst/>
            <a:ahLst/>
            <a:cxnLst/>
            <a:rect l="l" t="t" r="r" b="b"/>
            <a:pathLst>
              <a:path w="483869" h="27940">
                <a:moveTo>
                  <a:pt x="483346" y="0"/>
                </a:moveTo>
                <a:lnTo>
                  <a:pt x="2880" y="0"/>
                </a:lnTo>
                <a:lnTo>
                  <a:pt x="0" y="27858"/>
                </a:lnTo>
                <a:lnTo>
                  <a:pt x="483346" y="27858"/>
                </a:lnTo>
                <a:lnTo>
                  <a:pt x="483346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26" name="object 26"/>
          <p:cNvGrpSpPr/>
          <p:nvPr/>
        </p:nvGrpSpPr>
        <p:grpSpPr>
          <a:xfrm>
            <a:off x="180523" y="1372473"/>
            <a:ext cx="952024" cy="100489"/>
            <a:chOff x="240697" y="686963"/>
            <a:chExt cx="1269365" cy="133985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0697" y="688356"/>
              <a:ext cx="110042" cy="1030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240" y="688356"/>
              <a:ext cx="75219" cy="1030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6353" y="686963"/>
              <a:ext cx="101683" cy="1058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1717" y="686963"/>
              <a:ext cx="93324" cy="1058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5937" y="688356"/>
              <a:ext cx="80790" cy="1030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0407" y="688356"/>
              <a:ext cx="75219" cy="1030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6520" y="688356"/>
              <a:ext cx="250726" cy="1323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78141" y="688356"/>
              <a:ext cx="331516" cy="103077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580644" y="1143682"/>
            <a:ext cx="151924" cy="191453"/>
          </a:xfrm>
          <a:custGeom>
            <a:avLst/>
            <a:gdLst/>
            <a:ahLst/>
            <a:cxnLst/>
            <a:rect l="l" t="t" r="r" b="b"/>
            <a:pathLst>
              <a:path w="202565" h="255270">
                <a:moveTo>
                  <a:pt x="101628" y="0"/>
                </a:moveTo>
                <a:lnTo>
                  <a:pt x="0" y="27994"/>
                </a:lnTo>
                <a:lnTo>
                  <a:pt x="13464" y="219997"/>
                </a:lnTo>
                <a:lnTo>
                  <a:pt x="51295" y="235477"/>
                </a:lnTo>
                <a:lnTo>
                  <a:pt x="101628" y="254906"/>
                </a:lnTo>
                <a:lnTo>
                  <a:pt x="132659" y="242392"/>
                </a:lnTo>
                <a:lnTo>
                  <a:pt x="101628" y="242392"/>
                </a:lnTo>
                <a:lnTo>
                  <a:pt x="51295" y="222632"/>
                </a:lnTo>
                <a:lnTo>
                  <a:pt x="24365" y="211763"/>
                </a:lnTo>
                <a:lnTo>
                  <a:pt x="17632" y="126795"/>
                </a:lnTo>
                <a:lnTo>
                  <a:pt x="37323" y="126795"/>
                </a:lnTo>
                <a:lnTo>
                  <a:pt x="51295" y="103083"/>
                </a:lnTo>
                <a:lnTo>
                  <a:pt x="62195" y="84969"/>
                </a:lnTo>
                <a:lnTo>
                  <a:pt x="33662" y="84969"/>
                </a:lnTo>
                <a:lnTo>
                  <a:pt x="33662" y="61257"/>
                </a:lnTo>
                <a:lnTo>
                  <a:pt x="32380" y="30628"/>
                </a:lnTo>
                <a:lnTo>
                  <a:pt x="51295" y="25030"/>
                </a:lnTo>
                <a:lnTo>
                  <a:pt x="71813" y="19430"/>
                </a:lnTo>
                <a:lnTo>
                  <a:pt x="101628" y="19430"/>
                </a:lnTo>
                <a:lnTo>
                  <a:pt x="101628" y="11197"/>
                </a:lnTo>
                <a:lnTo>
                  <a:pt x="141766" y="11197"/>
                </a:lnTo>
                <a:lnTo>
                  <a:pt x="101628" y="0"/>
                </a:lnTo>
                <a:close/>
              </a:path>
              <a:path w="202565" h="255270">
                <a:moveTo>
                  <a:pt x="131443" y="46107"/>
                </a:moveTo>
                <a:lnTo>
                  <a:pt x="130161" y="130747"/>
                </a:lnTo>
                <a:lnTo>
                  <a:pt x="101628" y="132393"/>
                </a:lnTo>
                <a:lnTo>
                  <a:pt x="101628" y="242392"/>
                </a:lnTo>
                <a:lnTo>
                  <a:pt x="132659" y="242392"/>
                </a:lnTo>
                <a:lnTo>
                  <a:pt x="188189" y="219997"/>
                </a:lnTo>
                <a:lnTo>
                  <a:pt x="194786" y="128112"/>
                </a:lnTo>
                <a:lnTo>
                  <a:pt x="158374" y="128112"/>
                </a:lnTo>
                <a:lnTo>
                  <a:pt x="162541" y="51376"/>
                </a:lnTo>
                <a:lnTo>
                  <a:pt x="131443" y="46107"/>
                </a:lnTo>
                <a:close/>
              </a:path>
              <a:path w="202565" h="255270">
                <a:moveTo>
                  <a:pt x="101628" y="66855"/>
                </a:moveTo>
                <a:lnTo>
                  <a:pt x="73095" y="66855"/>
                </a:lnTo>
                <a:lnTo>
                  <a:pt x="71813" y="90567"/>
                </a:lnTo>
                <a:lnTo>
                  <a:pt x="73095" y="130747"/>
                </a:lnTo>
                <a:lnTo>
                  <a:pt x="101628" y="132393"/>
                </a:lnTo>
                <a:lnTo>
                  <a:pt x="101628" y="66855"/>
                </a:lnTo>
                <a:close/>
              </a:path>
              <a:path w="202565" h="255270">
                <a:moveTo>
                  <a:pt x="37323" y="126795"/>
                </a:moveTo>
                <a:lnTo>
                  <a:pt x="17632" y="126795"/>
                </a:lnTo>
                <a:lnTo>
                  <a:pt x="36547" y="128112"/>
                </a:lnTo>
                <a:lnTo>
                  <a:pt x="37323" y="126795"/>
                </a:lnTo>
                <a:close/>
              </a:path>
              <a:path w="202565" h="255270">
                <a:moveTo>
                  <a:pt x="141766" y="11197"/>
                </a:moveTo>
                <a:lnTo>
                  <a:pt x="101628" y="11197"/>
                </a:lnTo>
                <a:lnTo>
                  <a:pt x="191074" y="36228"/>
                </a:lnTo>
                <a:lnTo>
                  <a:pt x="184342" y="126795"/>
                </a:lnTo>
                <a:lnTo>
                  <a:pt x="158374" y="128112"/>
                </a:lnTo>
                <a:lnTo>
                  <a:pt x="194786" y="128112"/>
                </a:lnTo>
                <a:lnTo>
                  <a:pt x="201974" y="27994"/>
                </a:lnTo>
                <a:lnTo>
                  <a:pt x="141766" y="11197"/>
                </a:lnTo>
                <a:close/>
              </a:path>
              <a:path w="202565" h="255270">
                <a:moveTo>
                  <a:pt x="101628" y="19430"/>
                </a:moveTo>
                <a:lnTo>
                  <a:pt x="71813" y="19430"/>
                </a:lnTo>
                <a:lnTo>
                  <a:pt x="51295" y="53023"/>
                </a:lnTo>
                <a:lnTo>
                  <a:pt x="33662" y="84969"/>
                </a:lnTo>
                <a:lnTo>
                  <a:pt x="62195" y="84969"/>
                </a:lnTo>
                <a:lnTo>
                  <a:pt x="73095" y="66855"/>
                </a:lnTo>
                <a:lnTo>
                  <a:pt x="101628" y="66855"/>
                </a:lnTo>
                <a:lnTo>
                  <a:pt x="101628" y="1943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 txBox="1"/>
          <p:nvPr/>
        </p:nvSpPr>
        <p:spPr>
          <a:xfrm>
            <a:off x="94030" y="5738241"/>
            <a:ext cx="1790224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750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750" spc="8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50" spc="-11" dirty="0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sz="750" spc="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50" spc="-4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750" spc="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750" spc="4" dirty="0">
                <a:solidFill>
                  <a:srgbClr val="A6A6A6"/>
                </a:solidFill>
                <a:latin typeface="Calibri"/>
                <a:cs typeface="Calibri"/>
              </a:rPr>
              <a:t> 2022</a:t>
            </a:r>
            <a:endParaRPr sz="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37149" y="5450205"/>
            <a:ext cx="4534376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Задание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19 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последовательности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цифр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оценивается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в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2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5322" y="1559433"/>
            <a:ext cx="6817519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200" b="1" spc="-8" dirty="0">
                <a:latin typeface="Arial"/>
                <a:cs typeface="Arial"/>
              </a:rPr>
              <a:t>Экосистемная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организация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живой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природы.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Обладать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приемами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работы</a:t>
            </a:r>
            <a:r>
              <a:rPr sz="1200" b="1" dirty="0">
                <a:latin typeface="Arial"/>
                <a:cs typeface="Arial"/>
              </a:rPr>
              <a:t> с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информацией </a:t>
            </a:r>
            <a:r>
              <a:rPr sz="1200" b="1" spc="-323" dirty="0">
                <a:latin typeface="Arial"/>
                <a:cs typeface="Arial"/>
              </a:rPr>
              <a:t> </a:t>
            </a:r>
            <a:r>
              <a:rPr sz="1200" b="1" spc="-11" dirty="0">
                <a:latin typeface="Arial"/>
                <a:cs typeface="Arial"/>
              </a:rPr>
              <a:t>биологического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содержания,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представленной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в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разной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форме.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1667" y="2112616"/>
            <a:ext cx="2116455" cy="3601403"/>
          </a:xfrm>
          <a:custGeom>
            <a:avLst/>
            <a:gdLst/>
            <a:ahLst/>
            <a:cxnLst/>
            <a:rect l="l" t="t" r="r" b="b"/>
            <a:pathLst>
              <a:path w="2821940" h="4801870">
                <a:moveTo>
                  <a:pt x="0" y="0"/>
                </a:moveTo>
                <a:lnTo>
                  <a:pt x="2821454" y="0"/>
                </a:lnTo>
                <a:lnTo>
                  <a:pt x="2821454" y="4801314"/>
                </a:lnTo>
                <a:lnTo>
                  <a:pt x="0" y="48013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6980248" y="2127884"/>
            <a:ext cx="1898333" cy="354282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342424" marR="370999" indent="-342424">
              <a:lnSpc>
                <a:spcPct val="99400"/>
              </a:lnSpc>
              <a:spcBef>
                <a:spcPts val="83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Читаем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полностью,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внимательно 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рассматриваем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рисунок</a:t>
            </a:r>
            <a:endParaRPr sz="1350">
              <a:latin typeface="Calibri"/>
              <a:cs typeface="Calibri"/>
            </a:endParaRPr>
          </a:p>
          <a:p>
            <a:pPr marL="342424" marR="3810" indent="-342424">
              <a:lnSpc>
                <a:spcPct val="99400"/>
              </a:lnSpc>
              <a:spcBef>
                <a:spcPts val="45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Находим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рисунке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выделенный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1350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тексте </a:t>
            </a:r>
            <a:r>
              <a:rPr sz="1350" spc="-300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задания объект</a:t>
            </a:r>
            <a:endParaRPr sz="1350">
              <a:latin typeface="Calibri"/>
              <a:cs typeface="Calibri"/>
            </a:endParaRPr>
          </a:p>
          <a:p>
            <a:pPr marL="342424" marR="195739" indent="-342424">
              <a:lnSpc>
                <a:spcPts val="1568"/>
              </a:lnSpc>
              <a:spcBef>
                <a:spcPts val="135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Выбираем</a:t>
            </a:r>
            <a:r>
              <a:rPr sz="1350" spc="-5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верные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ответы</a:t>
            </a:r>
            <a:endParaRPr sz="1350">
              <a:latin typeface="Calibri"/>
              <a:cs typeface="Calibri"/>
            </a:endParaRPr>
          </a:p>
          <a:p>
            <a:pPr marL="342424" marR="67151" indent="-342424">
              <a:lnSpc>
                <a:spcPts val="1568"/>
              </a:lnSpc>
              <a:spcBef>
                <a:spcPts val="86"/>
              </a:spcBef>
              <a:buAutoNum type="arabicPeriod"/>
              <a:tabLst>
                <a:tab pos="342424" algn="l"/>
                <a:tab pos="342900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ответы, </a:t>
            </a:r>
            <a:r>
              <a:rPr sz="1350" spc="-293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  <a:p>
            <a:pPr marL="342424" marR="303848" indent="-342424">
              <a:lnSpc>
                <a:spcPct val="99400"/>
              </a:lnSpc>
              <a:buAutoNum type="arabicPeriod"/>
              <a:tabLst>
                <a:tab pos="342424" algn="l"/>
                <a:tab pos="342900" algn="l"/>
              </a:tabLst>
            </a:pPr>
            <a:r>
              <a:rPr sz="1350" dirty="0">
                <a:latin typeface="Calibri"/>
                <a:cs typeface="Calibri"/>
              </a:rPr>
              <a:t>При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составлении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пищевой цепи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помним</a:t>
            </a:r>
            <a:r>
              <a:rPr sz="1350" spc="-4" dirty="0">
                <a:latin typeface="Calibri"/>
                <a:cs typeface="Calibri"/>
              </a:rPr>
              <a:t>,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что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она</a:t>
            </a:r>
            <a:endParaRPr sz="1350">
              <a:latin typeface="Calibri"/>
              <a:cs typeface="Calibri"/>
            </a:endParaRPr>
          </a:p>
          <a:p>
            <a:pPr marL="342900" marR="550545">
              <a:lnSpc>
                <a:spcPts val="1568"/>
              </a:lnSpc>
              <a:spcBef>
                <a:spcPts val="131"/>
              </a:spcBef>
            </a:pP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начинается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1350" u="sng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1350" u="sng" spc="-3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35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</a:t>
            </a:r>
            <a:r>
              <a:rPr sz="1350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ен</a:t>
            </a:r>
            <a:r>
              <a:rPr sz="1350" u="sng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в!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87446" y="294557"/>
            <a:ext cx="7358640" cy="1117614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4" dirty="0"/>
              <a:t>Новые</a:t>
            </a:r>
            <a:r>
              <a:rPr sz="3600" dirty="0"/>
              <a:t> задания</a:t>
            </a:r>
            <a:r>
              <a:rPr sz="3600" spc="4" dirty="0"/>
              <a:t> </a:t>
            </a:r>
            <a:r>
              <a:rPr sz="3600" spc="-4" dirty="0"/>
              <a:t>части</a:t>
            </a:r>
            <a:r>
              <a:rPr sz="3600" dirty="0"/>
              <a:t> 1. Задания</a:t>
            </a:r>
            <a:r>
              <a:rPr sz="3600" spc="4" dirty="0"/>
              <a:t> </a:t>
            </a:r>
            <a:r>
              <a:rPr sz="3600" spc="-15" dirty="0"/>
              <a:t>блока</a:t>
            </a:r>
            <a:r>
              <a:rPr sz="3600" dirty="0"/>
              <a:t> 19-21, </a:t>
            </a:r>
            <a:r>
              <a:rPr sz="3600" spc="-4" dirty="0"/>
              <a:t>линии</a:t>
            </a:r>
            <a:r>
              <a:rPr sz="3600" dirty="0"/>
              <a:t> </a:t>
            </a:r>
            <a:r>
              <a:rPr sz="3600" spc="4" dirty="0"/>
              <a:t>19-20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65972" y="2388461"/>
            <a:ext cx="2961322" cy="2983230"/>
            <a:chOff x="754629" y="2041614"/>
            <a:chExt cx="3948429" cy="39776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608" y="5103391"/>
              <a:ext cx="631677" cy="5305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6759" y="5035958"/>
              <a:ext cx="398210" cy="4076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1050" y="4847898"/>
              <a:ext cx="300497" cy="2558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970" y="4659194"/>
              <a:ext cx="288548" cy="2498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0960" y="4443265"/>
              <a:ext cx="423927" cy="3393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9191" y="4263031"/>
              <a:ext cx="360427" cy="2970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7678" y="3871277"/>
              <a:ext cx="445955" cy="3772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93224" y="3571182"/>
              <a:ext cx="443851" cy="4697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9682" y="3387968"/>
              <a:ext cx="494220" cy="3740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4523" y="3074981"/>
              <a:ext cx="439138" cy="3807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95334" y="2878511"/>
              <a:ext cx="381050" cy="3213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11469" y="2682789"/>
              <a:ext cx="439124" cy="38073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8079" y="2491538"/>
              <a:ext cx="379324" cy="3576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4629" y="2041614"/>
              <a:ext cx="3948000" cy="397705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06953" y="2025894"/>
            <a:ext cx="3079433" cy="187231"/>
          </a:xfrm>
          <a:prstGeom prst="rect">
            <a:avLst/>
          </a:prstGeom>
          <a:ln w="4197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36195" marR="30480">
              <a:lnSpc>
                <a:spcPts val="683"/>
              </a:lnSpc>
              <a:spcBef>
                <a:spcPts val="60"/>
              </a:spcBef>
            </a:pPr>
            <a:r>
              <a:rPr sz="600" b="1" i="1" spc="56" dirty="0">
                <a:latin typeface="Times New Roman"/>
                <a:cs typeface="Times New Roman"/>
              </a:rPr>
              <a:t>Изучите </a:t>
            </a:r>
            <a:r>
              <a:rPr sz="600" b="1" i="1" spc="60" dirty="0">
                <a:latin typeface="Times New Roman"/>
                <a:cs typeface="Times New Roman"/>
              </a:rPr>
              <a:t> </a:t>
            </a:r>
            <a:r>
              <a:rPr sz="600" b="1" i="1" spc="56" dirty="0">
                <a:latin typeface="Times New Roman"/>
                <a:cs typeface="Times New Roman"/>
              </a:rPr>
              <a:t>фрагмент   экосистемы   </a:t>
            </a:r>
            <a:r>
              <a:rPr sz="600" b="1" i="1" spc="45" dirty="0">
                <a:latin typeface="Times New Roman"/>
                <a:cs typeface="Times New Roman"/>
              </a:rPr>
              <a:t>леса,   </a:t>
            </a:r>
            <a:r>
              <a:rPr sz="600" b="1" i="1" spc="56" dirty="0">
                <a:latin typeface="Times New Roman"/>
                <a:cs typeface="Times New Roman"/>
              </a:rPr>
              <a:t>представленный   </a:t>
            </a:r>
            <a:r>
              <a:rPr sz="600" b="1" i="1" spc="53" dirty="0">
                <a:latin typeface="Times New Roman"/>
                <a:cs typeface="Times New Roman"/>
              </a:rPr>
              <a:t>на   </a:t>
            </a:r>
            <a:r>
              <a:rPr sz="600" b="1" i="1" spc="49" dirty="0">
                <a:latin typeface="Times New Roman"/>
                <a:cs typeface="Times New Roman"/>
              </a:rPr>
              <a:t>рисунке, </a:t>
            </a:r>
            <a:r>
              <a:rPr sz="600" b="1" i="1" spc="-139" dirty="0">
                <a:latin typeface="Times New Roman"/>
                <a:cs typeface="Times New Roman"/>
              </a:rPr>
              <a:t> </a:t>
            </a:r>
            <a:r>
              <a:rPr sz="600" b="1" i="1" spc="60" dirty="0">
                <a:latin typeface="Times New Roman"/>
                <a:cs typeface="Times New Roman"/>
              </a:rPr>
              <a:t>и</a:t>
            </a:r>
            <a:r>
              <a:rPr sz="600" b="1" i="1" spc="19" dirty="0">
                <a:latin typeface="Times New Roman"/>
                <a:cs typeface="Times New Roman"/>
              </a:rPr>
              <a:t> </a:t>
            </a:r>
            <a:r>
              <a:rPr sz="600" b="1" i="1" spc="56" dirty="0">
                <a:latin typeface="Times New Roman"/>
                <a:cs typeface="Times New Roman"/>
              </a:rPr>
              <a:t>выполните</a:t>
            </a:r>
            <a:r>
              <a:rPr sz="600" b="1" i="1" spc="26" dirty="0">
                <a:latin typeface="Times New Roman"/>
                <a:cs typeface="Times New Roman"/>
              </a:rPr>
              <a:t> </a:t>
            </a:r>
            <a:r>
              <a:rPr sz="600" b="1" i="1" spc="49" dirty="0">
                <a:latin typeface="Times New Roman"/>
                <a:cs typeface="Times New Roman"/>
              </a:rPr>
              <a:t>задания</a:t>
            </a:r>
            <a:r>
              <a:rPr sz="600" b="1" i="1" spc="23" dirty="0">
                <a:latin typeface="Times New Roman"/>
                <a:cs typeface="Times New Roman"/>
              </a:rPr>
              <a:t> </a:t>
            </a:r>
            <a:r>
              <a:rPr sz="600" b="1" i="1" spc="49" dirty="0">
                <a:latin typeface="Times New Roman"/>
                <a:cs typeface="Times New Roman"/>
              </a:rPr>
              <a:t>19–21.</a:t>
            </a:r>
            <a:endParaRPr sz="60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108984" y="3370057"/>
            <a:ext cx="1487804" cy="1436846"/>
            <a:chOff x="6811978" y="3350408"/>
            <a:chExt cx="1983739" cy="1915795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1978" y="4915813"/>
              <a:ext cx="425314" cy="35036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46157" y="4575336"/>
              <a:ext cx="423307" cy="5329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19357" y="4367467"/>
              <a:ext cx="471345" cy="4244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62682" y="4012363"/>
              <a:ext cx="418810" cy="4319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01884" y="3789456"/>
              <a:ext cx="363413" cy="3645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08014" y="3567397"/>
              <a:ext cx="418799" cy="4319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33672" y="3350408"/>
              <a:ext cx="361768" cy="405808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867056" y="2558076"/>
            <a:ext cx="2886075" cy="1069203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9525" marR="3810">
              <a:lnSpc>
                <a:spcPts val="780"/>
              </a:lnSpc>
              <a:spcBef>
                <a:spcPts val="127"/>
              </a:spcBef>
            </a:pPr>
            <a:r>
              <a:rPr sz="675" dirty="0">
                <a:latin typeface="Times New Roman"/>
                <a:cs typeface="Times New Roman"/>
              </a:rPr>
              <a:t>Выберите</a:t>
            </a:r>
            <a:r>
              <a:rPr sz="675" spc="23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из</a:t>
            </a:r>
            <a:r>
              <a:rPr sz="675" spc="30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приведённого</a:t>
            </a:r>
            <a:r>
              <a:rPr sz="675" spc="30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ниже</a:t>
            </a:r>
            <a:r>
              <a:rPr sz="675" spc="26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списка</a:t>
            </a:r>
            <a:r>
              <a:rPr sz="675" spc="30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три</a:t>
            </a:r>
            <a:r>
              <a:rPr sz="675" spc="26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характеристики,</a:t>
            </a:r>
            <a:r>
              <a:rPr sz="675" spc="30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которые</a:t>
            </a:r>
            <a:r>
              <a:rPr sz="675" spc="30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можно </a:t>
            </a:r>
            <a:r>
              <a:rPr sz="675" spc="-158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использовать </a:t>
            </a:r>
            <a:r>
              <a:rPr sz="675" dirty="0">
                <a:latin typeface="Times New Roman"/>
                <a:cs typeface="Times New Roman"/>
              </a:rPr>
              <a:t>для</a:t>
            </a:r>
            <a:r>
              <a:rPr sz="675" spc="-4" dirty="0">
                <a:latin typeface="Times New Roman"/>
                <a:cs typeface="Times New Roman"/>
              </a:rPr>
              <a:t> </a:t>
            </a:r>
            <a:r>
              <a:rPr sz="675" b="1" spc="-4" dirty="0">
                <a:latin typeface="Times New Roman"/>
                <a:cs typeface="Times New Roman"/>
              </a:rPr>
              <a:t>экологического описания дубового усача</a:t>
            </a:r>
            <a:r>
              <a:rPr sz="675" spc="-4" dirty="0">
                <a:latin typeface="Times New Roman"/>
                <a:cs typeface="Times New Roman"/>
              </a:rPr>
              <a:t>.</a:t>
            </a:r>
            <a:endParaRPr sz="675">
              <a:latin typeface="Times New Roman"/>
              <a:cs typeface="Times New Roman"/>
            </a:endParaRPr>
          </a:p>
          <a:p>
            <a:pPr marL="9525">
              <a:lnSpc>
                <a:spcPts val="735"/>
              </a:lnSpc>
            </a:pPr>
            <a:r>
              <a:rPr sz="675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Список</a:t>
            </a:r>
            <a:r>
              <a:rPr sz="675" u="sng" spc="-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75" u="sng" spc="-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характеристик</a:t>
            </a:r>
            <a:r>
              <a:rPr sz="675" spc="-4" dirty="0">
                <a:latin typeface="Times New Roman"/>
                <a:cs typeface="Times New Roman"/>
              </a:rPr>
              <a:t>:</a:t>
            </a:r>
            <a:endParaRPr sz="675">
              <a:latin typeface="Times New Roman"/>
              <a:cs typeface="Times New Roman"/>
            </a:endParaRPr>
          </a:p>
          <a:p>
            <a:pPr marL="73819" indent="-64770">
              <a:lnSpc>
                <a:spcPts val="776"/>
              </a:lnSpc>
              <a:buAutoNum type="arabicPlain"/>
              <a:tabLst>
                <a:tab pos="74295" algn="l"/>
              </a:tabLst>
            </a:pPr>
            <a:r>
              <a:rPr sz="675" dirty="0">
                <a:latin typeface="Times New Roman"/>
                <a:cs typeface="Times New Roman"/>
              </a:rPr>
              <a:t>–</a:t>
            </a:r>
            <a:r>
              <a:rPr sz="675" spc="-26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паразит;</a:t>
            </a:r>
            <a:endParaRPr sz="675">
              <a:latin typeface="Times New Roman"/>
              <a:cs typeface="Times New Roman"/>
            </a:endParaRPr>
          </a:p>
          <a:p>
            <a:pPr marL="9525" marR="1953578">
              <a:lnSpc>
                <a:spcPts val="780"/>
              </a:lnSpc>
              <a:spcBef>
                <a:spcPts val="34"/>
              </a:spcBef>
              <a:buAutoNum type="arabicPlain"/>
              <a:tabLst>
                <a:tab pos="74295" algn="l"/>
              </a:tabLst>
            </a:pPr>
            <a:r>
              <a:rPr sz="675" dirty="0">
                <a:latin typeface="Times New Roman"/>
                <a:cs typeface="Times New Roman"/>
              </a:rPr>
              <a:t>–</a:t>
            </a:r>
            <a:r>
              <a:rPr sz="675" spc="-30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стволовой</a:t>
            </a:r>
            <a:r>
              <a:rPr sz="675" spc="-30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вредитель; </a:t>
            </a:r>
            <a:r>
              <a:rPr sz="675" spc="-158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3</a:t>
            </a:r>
            <a:r>
              <a:rPr sz="675" spc="-4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–</a:t>
            </a:r>
            <a:r>
              <a:rPr sz="675" spc="-8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хищник;</a:t>
            </a:r>
            <a:endParaRPr sz="675">
              <a:latin typeface="Times New Roman"/>
              <a:cs typeface="Times New Roman"/>
            </a:endParaRPr>
          </a:p>
          <a:p>
            <a:pPr marL="73819" indent="-64770">
              <a:lnSpc>
                <a:spcPts val="735"/>
              </a:lnSpc>
              <a:buAutoNum type="arabicPlain" startAt="4"/>
              <a:tabLst>
                <a:tab pos="74295" algn="l"/>
              </a:tabLst>
            </a:pPr>
            <a:r>
              <a:rPr sz="675" dirty="0">
                <a:latin typeface="Times New Roman"/>
                <a:cs typeface="Times New Roman"/>
              </a:rPr>
              <a:t>–</a:t>
            </a:r>
            <a:r>
              <a:rPr sz="675" spc="-34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продуцент;</a:t>
            </a:r>
            <a:endParaRPr sz="675">
              <a:latin typeface="Times New Roman"/>
              <a:cs typeface="Times New Roman"/>
            </a:endParaRPr>
          </a:p>
          <a:p>
            <a:pPr marL="9525" marR="1685925">
              <a:lnSpc>
                <a:spcPts val="780"/>
              </a:lnSpc>
              <a:spcBef>
                <a:spcPts val="34"/>
              </a:spcBef>
              <a:buAutoNum type="arabicPlain" startAt="4"/>
              <a:tabLst>
                <a:tab pos="74295" algn="l"/>
              </a:tabLst>
            </a:pPr>
            <a:r>
              <a:rPr sz="675" dirty="0">
                <a:latin typeface="Times New Roman"/>
                <a:cs typeface="Times New Roman"/>
              </a:rPr>
              <a:t>– консумент </a:t>
            </a:r>
            <a:r>
              <a:rPr sz="675" spc="-4" dirty="0">
                <a:latin typeface="Times New Roman"/>
                <a:cs typeface="Times New Roman"/>
              </a:rPr>
              <a:t>первого </a:t>
            </a:r>
            <a:r>
              <a:rPr sz="675" dirty="0">
                <a:latin typeface="Times New Roman"/>
                <a:cs typeface="Times New Roman"/>
              </a:rPr>
              <a:t>порядка; </a:t>
            </a:r>
            <a:r>
              <a:rPr sz="675" spc="-158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6</a:t>
            </a:r>
            <a:r>
              <a:rPr sz="675" spc="-23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–</a:t>
            </a:r>
            <a:r>
              <a:rPr sz="675" spc="-23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растительноядное</a:t>
            </a:r>
            <a:r>
              <a:rPr sz="675" spc="-23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животное.</a:t>
            </a:r>
            <a:endParaRPr sz="675">
              <a:latin typeface="Times New Roman"/>
              <a:cs typeface="Times New Roman"/>
            </a:endParaRPr>
          </a:p>
          <a:p>
            <a:pPr marL="9525">
              <a:spcBef>
                <a:spcPts val="386"/>
              </a:spcBef>
            </a:pPr>
            <a:r>
              <a:rPr sz="675" dirty="0">
                <a:latin typeface="Times New Roman"/>
                <a:cs typeface="Times New Roman"/>
              </a:rPr>
              <a:t>Запишите</a:t>
            </a:r>
            <a:r>
              <a:rPr sz="675" spc="-8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в таблицу</a:t>
            </a:r>
            <a:r>
              <a:rPr sz="675" spc="-8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номера </a:t>
            </a:r>
            <a:r>
              <a:rPr sz="675" spc="-4" dirty="0">
                <a:latin typeface="Times New Roman"/>
                <a:cs typeface="Times New Roman"/>
              </a:rPr>
              <a:t>выбранных характеристик.</a:t>
            </a:r>
            <a:endParaRPr sz="675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67057" y="3734387"/>
            <a:ext cx="258604" cy="1134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675" spc="-4" dirty="0">
                <a:latin typeface="Times New Roman"/>
                <a:cs typeface="Times New Roman"/>
              </a:rPr>
              <a:t>Ответ:</a:t>
            </a:r>
            <a:endParaRPr sz="675">
              <a:latin typeface="Times New Roman"/>
              <a:cs typeface="Times New Roman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4222586" y="3715412"/>
          <a:ext cx="373857" cy="166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1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3867049" y="3966870"/>
            <a:ext cx="2886075" cy="324128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9525" marR="3810" algn="just">
              <a:lnSpc>
                <a:spcPts val="780"/>
              </a:lnSpc>
              <a:spcBef>
                <a:spcPts val="127"/>
              </a:spcBef>
            </a:pPr>
            <a:r>
              <a:rPr sz="675" dirty="0">
                <a:latin typeface="Times New Roman"/>
                <a:cs typeface="Times New Roman"/>
              </a:rPr>
              <a:t>Составьте</a:t>
            </a:r>
            <a:r>
              <a:rPr sz="675" spc="105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пищевую</a:t>
            </a:r>
            <a:r>
              <a:rPr sz="675" spc="101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цепь</a:t>
            </a:r>
            <a:r>
              <a:rPr sz="675" spc="105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из</a:t>
            </a:r>
            <a:r>
              <a:rPr sz="675" spc="101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четырёх</a:t>
            </a:r>
            <a:r>
              <a:rPr sz="675" spc="105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организмов,</a:t>
            </a:r>
            <a:r>
              <a:rPr sz="675" spc="105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в</a:t>
            </a:r>
            <a:r>
              <a:rPr sz="675" spc="105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которую</a:t>
            </a:r>
            <a:r>
              <a:rPr sz="675" spc="105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входит</a:t>
            </a:r>
            <a:r>
              <a:rPr sz="675" spc="101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мышь. </a:t>
            </a:r>
            <a:r>
              <a:rPr sz="675" spc="-161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В </a:t>
            </a:r>
            <a:r>
              <a:rPr sz="675" spc="-4" dirty="0">
                <a:latin typeface="Times New Roman"/>
                <a:cs typeface="Times New Roman"/>
              </a:rPr>
              <a:t>ответе</a:t>
            </a:r>
            <a:r>
              <a:rPr sz="675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запишите</a:t>
            </a:r>
            <a:r>
              <a:rPr sz="675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соответствующую</a:t>
            </a:r>
            <a:r>
              <a:rPr sz="675" dirty="0">
                <a:latin typeface="Times New Roman"/>
                <a:cs typeface="Times New Roman"/>
              </a:rPr>
              <a:t> последовательность</a:t>
            </a:r>
            <a:r>
              <a:rPr sz="675" spc="4" dirty="0">
                <a:latin typeface="Times New Roman"/>
                <a:cs typeface="Times New Roman"/>
              </a:rPr>
              <a:t> </a:t>
            </a:r>
            <a:r>
              <a:rPr sz="675" dirty="0">
                <a:latin typeface="Times New Roman"/>
                <a:cs typeface="Times New Roman"/>
              </a:rPr>
              <a:t>букв,</a:t>
            </a:r>
            <a:r>
              <a:rPr sz="675" spc="4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которыми </a:t>
            </a:r>
            <a:r>
              <a:rPr sz="675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обозначены организмы</a:t>
            </a:r>
            <a:r>
              <a:rPr sz="675" dirty="0">
                <a:latin typeface="Times New Roman"/>
                <a:cs typeface="Times New Roman"/>
              </a:rPr>
              <a:t> </a:t>
            </a:r>
            <a:r>
              <a:rPr sz="675" spc="-4" dirty="0">
                <a:latin typeface="Times New Roman"/>
                <a:cs typeface="Times New Roman"/>
              </a:rPr>
              <a:t>на </a:t>
            </a:r>
            <a:r>
              <a:rPr sz="675" dirty="0">
                <a:latin typeface="Times New Roman"/>
                <a:cs typeface="Times New Roman"/>
              </a:rPr>
              <a:t>схеме.</a:t>
            </a:r>
            <a:endParaRPr sz="675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875856" y="4361524"/>
            <a:ext cx="2628424" cy="200978"/>
            <a:chOff x="5167808" y="4672366"/>
            <a:chExt cx="3504565" cy="267970"/>
          </a:xfrm>
        </p:grpSpPr>
        <p:sp>
          <p:nvSpPr>
            <p:cNvPr id="38" name="object 38"/>
            <p:cNvSpPr/>
            <p:nvPr/>
          </p:nvSpPr>
          <p:spPr>
            <a:xfrm>
              <a:off x="6126978" y="4676334"/>
              <a:ext cx="637540" cy="259715"/>
            </a:xfrm>
            <a:custGeom>
              <a:avLst/>
              <a:gdLst/>
              <a:ahLst/>
              <a:cxnLst/>
              <a:rect l="l" t="t" r="r" b="b"/>
              <a:pathLst>
                <a:path w="637540" h="259714">
                  <a:moveTo>
                    <a:pt x="636974" y="259479"/>
                  </a:moveTo>
                  <a:lnTo>
                    <a:pt x="636974" y="0"/>
                  </a:lnTo>
                  <a:lnTo>
                    <a:pt x="0" y="0"/>
                  </a:lnTo>
                  <a:lnTo>
                    <a:pt x="0" y="259479"/>
                  </a:lnTo>
                  <a:lnTo>
                    <a:pt x="636974" y="259479"/>
                  </a:lnTo>
                  <a:close/>
                </a:path>
              </a:pathLst>
            </a:custGeom>
            <a:ln w="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031385" y="4676334"/>
              <a:ext cx="637540" cy="259715"/>
            </a:xfrm>
            <a:custGeom>
              <a:avLst/>
              <a:gdLst/>
              <a:ahLst/>
              <a:cxnLst/>
              <a:rect l="l" t="t" r="r" b="b"/>
              <a:pathLst>
                <a:path w="637540" h="259714">
                  <a:moveTo>
                    <a:pt x="636961" y="259479"/>
                  </a:moveTo>
                  <a:lnTo>
                    <a:pt x="636961" y="0"/>
                  </a:lnTo>
                  <a:lnTo>
                    <a:pt x="0" y="0"/>
                  </a:lnTo>
                  <a:lnTo>
                    <a:pt x="0" y="259479"/>
                  </a:lnTo>
                  <a:lnTo>
                    <a:pt x="636961" y="259479"/>
                  </a:lnTo>
                  <a:close/>
                </a:path>
              </a:pathLst>
            </a:custGeom>
            <a:ln w="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076184" y="4676334"/>
              <a:ext cx="637540" cy="259715"/>
            </a:xfrm>
            <a:custGeom>
              <a:avLst/>
              <a:gdLst/>
              <a:ahLst/>
              <a:cxnLst/>
              <a:rect l="l" t="t" r="r" b="b"/>
              <a:pathLst>
                <a:path w="637540" h="259714">
                  <a:moveTo>
                    <a:pt x="636961" y="259479"/>
                  </a:moveTo>
                  <a:lnTo>
                    <a:pt x="636961" y="0"/>
                  </a:lnTo>
                  <a:lnTo>
                    <a:pt x="0" y="0"/>
                  </a:lnTo>
                  <a:lnTo>
                    <a:pt x="0" y="259479"/>
                  </a:lnTo>
                  <a:lnTo>
                    <a:pt x="636961" y="259479"/>
                  </a:lnTo>
                  <a:close/>
                </a:path>
              </a:pathLst>
            </a:custGeom>
            <a:ln w="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171777" y="4676334"/>
              <a:ext cx="637540" cy="259715"/>
            </a:xfrm>
            <a:custGeom>
              <a:avLst/>
              <a:gdLst/>
              <a:ahLst/>
              <a:cxnLst/>
              <a:rect l="l" t="t" r="r" b="b"/>
              <a:pathLst>
                <a:path w="637539" h="259714">
                  <a:moveTo>
                    <a:pt x="636974" y="259479"/>
                  </a:moveTo>
                  <a:lnTo>
                    <a:pt x="636974" y="0"/>
                  </a:lnTo>
                  <a:lnTo>
                    <a:pt x="0" y="0"/>
                  </a:lnTo>
                  <a:lnTo>
                    <a:pt x="0" y="259479"/>
                  </a:lnTo>
                  <a:lnTo>
                    <a:pt x="636974" y="259479"/>
                  </a:lnTo>
                  <a:close/>
                </a:path>
              </a:pathLst>
            </a:custGeom>
            <a:ln w="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808751" y="4805814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4">
                  <a:moveTo>
                    <a:pt x="0" y="0"/>
                  </a:moveTo>
                  <a:lnTo>
                    <a:pt x="272196" y="0"/>
                  </a:lnTo>
                </a:path>
              </a:pathLst>
            </a:custGeom>
            <a:ln w="7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060434" y="4777322"/>
              <a:ext cx="66675" cy="57150"/>
            </a:xfrm>
            <a:custGeom>
              <a:avLst/>
              <a:gdLst/>
              <a:ahLst/>
              <a:cxnLst/>
              <a:rect l="l" t="t" r="r" b="b"/>
              <a:pathLst>
                <a:path w="66675" h="57150">
                  <a:moveTo>
                    <a:pt x="0" y="0"/>
                  </a:moveTo>
                  <a:lnTo>
                    <a:pt x="11012" y="28505"/>
                  </a:lnTo>
                  <a:lnTo>
                    <a:pt x="0" y="56997"/>
                  </a:lnTo>
                  <a:lnTo>
                    <a:pt x="66544" y="28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757450" y="4805814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>
                  <a:moveTo>
                    <a:pt x="0" y="0"/>
                  </a:moveTo>
                  <a:lnTo>
                    <a:pt x="272703" y="0"/>
                  </a:lnTo>
                </a:path>
              </a:pathLst>
            </a:custGeom>
            <a:ln w="7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009132" y="4777322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09" h="57150">
                  <a:moveTo>
                    <a:pt x="0" y="0"/>
                  </a:moveTo>
                  <a:lnTo>
                    <a:pt x="11507" y="28505"/>
                  </a:lnTo>
                  <a:lnTo>
                    <a:pt x="0" y="56997"/>
                  </a:lnTo>
                  <a:lnTo>
                    <a:pt x="67052" y="28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713146" y="4805814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5">
                  <a:moveTo>
                    <a:pt x="0" y="0"/>
                  </a:moveTo>
                  <a:lnTo>
                    <a:pt x="272196" y="0"/>
                  </a:lnTo>
                </a:path>
              </a:pathLst>
            </a:custGeom>
            <a:ln w="7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964828" y="4777322"/>
              <a:ext cx="66675" cy="57150"/>
            </a:xfrm>
            <a:custGeom>
              <a:avLst/>
              <a:gdLst/>
              <a:ahLst/>
              <a:cxnLst/>
              <a:rect l="l" t="t" r="r" b="b"/>
              <a:pathLst>
                <a:path w="66675" h="57150">
                  <a:moveTo>
                    <a:pt x="0" y="0"/>
                  </a:moveTo>
                  <a:lnTo>
                    <a:pt x="11012" y="28505"/>
                  </a:lnTo>
                  <a:lnTo>
                    <a:pt x="0" y="56997"/>
                  </a:lnTo>
                  <a:lnTo>
                    <a:pt x="66544" y="28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867057" y="4631704"/>
            <a:ext cx="1438751" cy="1134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28750" algn="l"/>
              </a:tabLst>
            </a:pPr>
            <a:r>
              <a:rPr sz="675" spc="-4" dirty="0">
                <a:latin typeface="Times New Roman"/>
                <a:cs typeface="Times New Roman"/>
              </a:rPr>
              <a:t>Ответ: </a:t>
            </a:r>
            <a:r>
              <a:rPr sz="675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675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72238" y="2576224"/>
            <a:ext cx="213836" cy="106761"/>
          </a:xfrm>
          <a:prstGeom prst="rect">
            <a:avLst/>
          </a:prstGeom>
          <a:ln w="6004">
            <a:solidFill>
              <a:srgbClr val="000000"/>
            </a:solidFill>
          </a:ln>
        </p:spPr>
        <p:txBody>
          <a:bodyPr vert="horz" wrap="square" lIns="0" tIns="2858" rIns="0" bIns="0" rtlCol="0">
            <a:spAutoFit/>
          </a:bodyPr>
          <a:lstStyle/>
          <a:p>
            <a:pPr marL="63341">
              <a:spcBef>
                <a:spcPts val="23"/>
              </a:spcBef>
            </a:pPr>
            <a:r>
              <a:rPr sz="675" b="1" dirty="0">
                <a:latin typeface="Times New Roman"/>
                <a:cs typeface="Times New Roman"/>
              </a:rPr>
              <a:t>19</a:t>
            </a:r>
            <a:endParaRPr sz="675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68104" y="3984645"/>
            <a:ext cx="213836" cy="106761"/>
          </a:xfrm>
          <a:prstGeom prst="rect">
            <a:avLst/>
          </a:prstGeom>
          <a:ln w="6003">
            <a:solidFill>
              <a:srgbClr val="000000"/>
            </a:solidFill>
          </a:ln>
        </p:spPr>
        <p:txBody>
          <a:bodyPr vert="horz" wrap="square" lIns="0" tIns="2858" rIns="0" bIns="0" rtlCol="0">
            <a:spAutoFit/>
          </a:bodyPr>
          <a:lstStyle/>
          <a:p>
            <a:pPr marL="63341">
              <a:spcBef>
                <a:spcPts val="23"/>
              </a:spcBef>
            </a:pPr>
            <a:r>
              <a:rPr sz="675" b="1" dirty="0">
                <a:latin typeface="Times New Roman"/>
                <a:cs typeface="Times New Roman"/>
              </a:rPr>
              <a:t>20</a:t>
            </a:r>
            <a:endParaRPr sz="675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435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87119" y="5121021"/>
            <a:ext cx="4694873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Верный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ответ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виде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последовательности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цифр</a:t>
            </a:r>
            <a:r>
              <a:rPr sz="1200" b="1" spc="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оценивается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 2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балла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9939" y="1580007"/>
            <a:ext cx="6607493" cy="3763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>
              <a:lnSpc>
                <a:spcPts val="1425"/>
              </a:lnSpc>
              <a:spcBef>
                <a:spcPts val="135"/>
              </a:spcBef>
            </a:pPr>
            <a:r>
              <a:rPr sz="1200" b="1" spc="-8" dirty="0">
                <a:latin typeface="Arial"/>
                <a:cs typeface="Arial"/>
              </a:rPr>
              <a:t>Экосистемная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организация</a:t>
            </a:r>
            <a:r>
              <a:rPr sz="1200" b="1" spc="19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живой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природы.</a:t>
            </a:r>
            <a:r>
              <a:rPr sz="1200" b="1" spc="23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Выявлять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причинно-следственные</a:t>
            </a:r>
            <a:r>
              <a:rPr sz="1200" b="1" spc="11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связи </a:t>
            </a:r>
            <a:r>
              <a:rPr sz="1200" b="1" spc="-32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между </a:t>
            </a:r>
            <a:r>
              <a:rPr sz="1200" b="1" spc="-8" dirty="0">
                <a:latin typeface="Arial"/>
                <a:cs typeface="Arial"/>
              </a:rPr>
              <a:t>биологическими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объектами,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явлениями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процессами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53759" y="2801007"/>
            <a:ext cx="3290411" cy="2146935"/>
          </a:xfrm>
          <a:custGeom>
            <a:avLst/>
            <a:gdLst/>
            <a:ahLst/>
            <a:cxnLst/>
            <a:rect l="l" t="t" r="r" b="b"/>
            <a:pathLst>
              <a:path w="4387215" h="2862579">
                <a:moveTo>
                  <a:pt x="0" y="0"/>
                </a:moveTo>
                <a:lnTo>
                  <a:pt x="4386989" y="0"/>
                </a:lnTo>
                <a:lnTo>
                  <a:pt x="4386989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5912813" y="2815971"/>
            <a:ext cx="3053715" cy="20871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2425" indent="-342900">
              <a:lnSpc>
                <a:spcPts val="1601"/>
              </a:lnSpc>
              <a:spcBef>
                <a:spcPts val="75"/>
              </a:spcBef>
              <a:buAutoNum type="arabicPeriod"/>
              <a:tabLst>
                <a:tab pos="351949" algn="l"/>
                <a:tab pos="352425" algn="l"/>
              </a:tabLst>
            </a:pPr>
            <a:r>
              <a:rPr sz="1350" spc="-4" dirty="0">
                <a:latin typeface="Calibri"/>
                <a:cs typeface="Calibri"/>
              </a:rPr>
              <a:t>Читаем задание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r>
              <a:rPr sz="1350" spc="-8" dirty="0">
                <a:latin typeface="Calibri"/>
                <a:cs typeface="Calibri"/>
              </a:rPr>
              <a:t>,</a:t>
            </a:r>
            <a:endParaRPr sz="1350">
              <a:latin typeface="Calibri"/>
              <a:cs typeface="Calibri"/>
            </a:endParaRPr>
          </a:p>
          <a:p>
            <a:pPr marL="352425">
              <a:lnSpc>
                <a:spcPts val="1601"/>
              </a:lnSpc>
            </a:pPr>
            <a:r>
              <a:rPr sz="1350" b="1" spc="-8" dirty="0">
                <a:latin typeface="Calibri"/>
                <a:cs typeface="Calibri"/>
              </a:rPr>
              <a:t>внимательно!</a:t>
            </a:r>
            <a:endParaRPr sz="1350">
              <a:latin typeface="Calibri"/>
              <a:cs typeface="Calibri"/>
            </a:endParaRPr>
          </a:p>
          <a:p>
            <a:pPr marL="352425" marR="252889" indent="-342900">
              <a:lnSpc>
                <a:spcPct val="100400"/>
              </a:lnSpc>
              <a:spcBef>
                <a:spcPts val="11"/>
              </a:spcBef>
              <a:buAutoNum type="arabicPeriod" startAt="2"/>
              <a:tabLst>
                <a:tab pos="351949" algn="l"/>
                <a:tab pos="352425" algn="l"/>
              </a:tabLst>
            </a:pPr>
            <a:r>
              <a:rPr sz="1350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Устанавливаем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причинно-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следственные связи, опираясь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пищевые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отношения </a:t>
            </a:r>
            <a:r>
              <a:rPr sz="1350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указанных 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организмов</a:t>
            </a:r>
            <a:endParaRPr sz="1350">
              <a:latin typeface="Calibri"/>
              <a:cs typeface="Calibri"/>
            </a:endParaRPr>
          </a:p>
          <a:p>
            <a:pPr marL="352425" indent="-342900">
              <a:lnSpc>
                <a:spcPts val="1583"/>
              </a:lnSpc>
              <a:buAutoNum type="arabicPeriod" startAt="2"/>
              <a:tabLst>
                <a:tab pos="351949" algn="l"/>
                <a:tab pos="352425" algn="l"/>
              </a:tabLst>
            </a:pPr>
            <a:r>
              <a:rPr sz="1350" spc="-4" dirty="0">
                <a:latin typeface="Calibri"/>
                <a:cs typeface="Calibri"/>
              </a:rPr>
              <a:t>Выбираем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верные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ответы</a:t>
            </a:r>
            <a:endParaRPr sz="1350">
              <a:latin typeface="Calibri"/>
              <a:cs typeface="Calibri"/>
            </a:endParaRPr>
          </a:p>
          <a:p>
            <a:pPr marL="352425" indent="-342900">
              <a:spcBef>
                <a:spcPts val="19"/>
              </a:spcBef>
              <a:buAutoNum type="arabicPeriod" startAt="2"/>
              <a:tabLst>
                <a:tab pos="351949" algn="l"/>
                <a:tab pos="352425" algn="l"/>
              </a:tabLst>
            </a:pPr>
            <a:r>
              <a:rPr sz="1350" spc="-4" dirty="0">
                <a:latin typeface="Calibri"/>
                <a:cs typeface="Calibri"/>
              </a:rPr>
              <a:t>Записываем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ответы,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проверяем</a:t>
            </a:r>
            <a:endParaRPr sz="1350">
              <a:latin typeface="Calibri"/>
              <a:cs typeface="Calibri"/>
            </a:endParaRPr>
          </a:p>
          <a:p>
            <a:pPr marL="352425" marR="3810" indent="-342900">
              <a:lnSpc>
                <a:spcPts val="1568"/>
              </a:lnSpc>
              <a:spcBef>
                <a:spcPts val="131"/>
              </a:spcBef>
              <a:buAutoNum type="arabicPeriod" startAt="2"/>
              <a:tabLst>
                <a:tab pos="351949" algn="l"/>
                <a:tab pos="352425" algn="l"/>
              </a:tabLst>
            </a:pPr>
            <a:r>
              <a:rPr sz="1350" spc="-4" dirty="0">
                <a:latin typeface="Calibri"/>
                <a:cs typeface="Calibri"/>
              </a:rPr>
              <a:t>Можно </a:t>
            </a:r>
            <a:r>
              <a:rPr sz="1350" spc="-8" dirty="0">
                <a:latin typeface="Calibri"/>
                <a:cs typeface="Calibri"/>
              </a:rPr>
              <a:t>выполнять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задание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опорой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 </a:t>
            </a:r>
            <a:r>
              <a:rPr sz="1350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рисунок!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99006" y="188019"/>
            <a:ext cx="7084507" cy="1117614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4" dirty="0"/>
              <a:t>Новые</a:t>
            </a:r>
            <a:r>
              <a:rPr sz="3600" dirty="0"/>
              <a:t> задания</a:t>
            </a:r>
            <a:r>
              <a:rPr sz="3600" spc="4" dirty="0"/>
              <a:t> </a:t>
            </a:r>
            <a:r>
              <a:rPr sz="3600" spc="-4" dirty="0"/>
              <a:t>части</a:t>
            </a:r>
            <a:r>
              <a:rPr sz="3600" dirty="0"/>
              <a:t> 1. Задание </a:t>
            </a:r>
            <a:r>
              <a:rPr sz="3600" spc="-15" dirty="0"/>
              <a:t>блока</a:t>
            </a:r>
            <a:r>
              <a:rPr sz="3600" dirty="0"/>
              <a:t> 19-21, </a:t>
            </a:r>
            <a:r>
              <a:rPr sz="3600" spc="-4" dirty="0"/>
              <a:t>линии</a:t>
            </a:r>
            <a:r>
              <a:rPr sz="3600" dirty="0"/>
              <a:t> </a:t>
            </a:r>
            <a:r>
              <a:rPr sz="3600" spc="4" dirty="0"/>
              <a:t>21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461712" y="2275021"/>
            <a:ext cx="2193608" cy="1874520"/>
            <a:chOff x="1948949" y="1890361"/>
            <a:chExt cx="2924810" cy="24993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8949" y="3499454"/>
              <a:ext cx="888225" cy="8896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1923" y="3386383"/>
              <a:ext cx="559939" cy="683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1677" y="3071039"/>
              <a:ext cx="422540" cy="4290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6381" y="2754614"/>
              <a:ext cx="405741" cy="4189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5880" y="2393288"/>
              <a:ext cx="596101" cy="5682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6805" y="2090318"/>
              <a:ext cx="506811" cy="4980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5748" y="1890361"/>
              <a:ext cx="557787" cy="17557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376369" y="2357830"/>
            <a:ext cx="4246245" cy="1702229"/>
          </a:xfrm>
          <a:prstGeom prst="rect">
            <a:avLst/>
          </a:prstGeom>
        </p:spPr>
        <p:txBody>
          <a:bodyPr vert="horz" wrap="square" lIns="0" tIns="4286" rIns="0" bIns="0" rtlCol="0">
            <a:spAutoFit/>
          </a:bodyPr>
          <a:lstStyle/>
          <a:p>
            <a:pPr marL="9525" marR="3810" algn="just">
              <a:lnSpc>
                <a:spcPct val="105600"/>
              </a:lnSpc>
              <a:spcBef>
                <a:spcPts val="34"/>
              </a:spcBef>
            </a:pPr>
            <a:r>
              <a:rPr sz="975" spc="8" dirty="0">
                <a:latin typeface="Times New Roman"/>
                <a:cs typeface="Times New Roman"/>
              </a:rPr>
              <a:t>Проанализируйте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биотические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отношения</a:t>
            </a:r>
            <a:r>
              <a:rPr sz="975" spc="11" dirty="0">
                <a:latin typeface="Times New Roman"/>
                <a:cs typeface="Times New Roman"/>
              </a:rPr>
              <a:t> между </a:t>
            </a:r>
            <a:r>
              <a:rPr sz="975" spc="8" dirty="0">
                <a:latin typeface="Times New Roman"/>
                <a:cs typeface="Times New Roman"/>
              </a:rPr>
              <a:t>организмами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экосистемы 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леса.</a:t>
            </a:r>
            <a:r>
              <a:rPr sz="975" spc="11" dirty="0">
                <a:latin typeface="Times New Roman"/>
                <a:cs typeface="Times New Roman"/>
              </a:rPr>
              <a:t> Как</a:t>
            </a:r>
            <a:r>
              <a:rPr sz="975" spc="15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изменится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численность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пядениц</a:t>
            </a:r>
            <a:r>
              <a:rPr sz="975" spc="11" dirty="0">
                <a:latin typeface="Times New Roman"/>
                <a:cs typeface="Times New Roman"/>
              </a:rPr>
              <a:t> и</a:t>
            </a:r>
            <a:r>
              <a:rPr sz="975" spc="15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ястребов,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если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в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течение 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нескольких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лет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шло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u="heavy" spc="8" dirty="0"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сокращение</a:t>
            </a:r>
            <a:r>
              <a:rPr sz="975" u="heavy" spc="4" dirty="0"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75" u="heavy" spc="8" dirty="0"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численности</a:t>
            </a:r>
            <a:r>
              <a:rPr sz="975" u="heavy" spc="4" dirty="0"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зябликов?</a:t>
            </a:r>
            <a:endParaRPr sz="975">
              <a:latin typeface="Times New Roman"/>
              <a:cs typeface="Times New Roman"/>
            </a:endParaRPr>
          </a:p>
          <a:p>
            <a:pPr marL="9525" algn="just">
              <a:spcBef>
                <a:spcPts val="641"/>
              </a:spcBef>
            </a:pPr>
            <a:r>
              <a:rPr sz="975" spc="8" dirty="0">
                <a:latin typeface="Times New Roman"/>
                <a:cs typeface="Times New Roman"/>
              </a:rPr>
              <a:t>Для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каждой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величины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определите соответствующий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характер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изменения:</a:t>
            </a:r>
            <a:endParaRPr sz="975">
              <a:latin typeface="Times New Roman"/>
              <a:cs typeface="Times New Roman"/>
            </a:endParaRPr>
          </a:p>
          <a:p>
            <a:pPr marL="146209" indent="-137160">
              <a:lnSpc>
                <a:spcPts val="1159"/>
              </a:lnSpc>
              <a:spcBef>
                <a:spcPts val="641"/>
              </a:spcBef>
              <a:buAutoNum type="arabicParenR"/>
              <a:tabLst>
                <a:tab pos="146685" algn="l"/>
              </a:tabLst>
            </a:pPr>
            <a:r>
              <a:rPr sz="975" spc="4" dirty="0">
                <a:latin typeface="Times New Roman"/>
                <a:cs typeface="Times New Roman"/>
              </a:rPr>
              <a:t>увеличится</a:t>
            </a:r>
            <a:endParaRPr sz="975">
              <a:latin typeface="Times New Roman"/>
              <a:cs typeface="Times New Roman"/>
            </a:endParaRPr>
          </a:p>
          <a:p>
            <a:pPr marL="146209" indent="-137160">
              <a:lnSpc>
                <a:spcPts val="1148"/>
              </a:lnSpc>
              <a:buAutoNum type="arabicParenR"/>
              <a:tabLst>
                <a:tab pos="146685" algn="l"/>
              </a:tabLst>
            </a:pPr>
            <a:r>
              <a:rPr sz="975" spc="8" dirty="0">
                <a:latin typeface="Times New Roman"/>
                <a:cs typeface="Times New Roman"/>
              </a:rPr>
              <a:t>уменьшится</a:t>
            </a:r>
            <a:endParaRPr sz="975">
              <a:latin typeface="Times New Roman"/>
              <a:cs typeface="Times New Roman"/>
            </a:endParaRPr>
          </a:p>
          <a:p>
            <a:pPr marL="146209" indent="-137160">
              <a:lnSpc>
                <a:spcPts val="1159"/>
              </a:lnSpc>
              <a:buAutoNum type="arabicParenR"/>
              <a:tabLst>
                <a:tab pos="146685" algn="l"/>
              </a:tabLst>
            </a:pPr>
            <a:r>
              <a:rPr sz="975" spc="8" dirty="0">
                <a:latin typeface="Times New Roman"/>
                <a:cs typeface="Times New Roman"/>
              </a:rPr>
              <a:t>не</a:t>
            </a:r>
            <a:r>
              <a:rPr sz="975" spc="-15" dirty="0">
                <a:latin typeface="Times New Roman"/>
                <a:cs typeface="Times New Roman"/>
              </a:rPr>
              <a:t> </a:t>
            </a:r>
            <a:r>
              <a:rPr sz="975" spc="4" dirty="0">
                <a:latin typeface="Times New Roman"/>
                <a:cs typeface="Times New Roman"/>
              </a:rPr>
              <a:t>изменится</a:t>
            </a:r>
            <a:endParaRPr sz="975"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</a:pPr>
            <a:endParaRPr sz="975">
              <a:latin typeface="Times New Roman"/>
              <a:cs typeface="Times New Roman"/>
            </a:endParaRPr>
          </a:p>
          <a:p>
            <a:pPr marL="9525" marR="3810" algn="just">
              <a:lnSpc>
                <a:spcPct val="105900"/>
              </a:lnSpc>
            </a:pPr>
            <a:r>
              <a:rPr sz="975" spc="8" dirty="0">
                <a:latin typeface="Times New Roman"/>
                <a:cs typeface="Times New Roman"/>
              </a:rPr>
              <a:t>Запишите</a:t>
            </a:r>
            <a:r>
              <a:rPr sz="975" spc="188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в </a:t>
            </a:r>
            <a:r>
              <a:rPr sz="975" spc="176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таблицу </a:t>
            </a:r>
            <a:r>
              <a:rPr sz="975" spc="184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выбранные </a:t>
            </a:r>
            <a:r>
              <a:rPr sz="975" spc="172" dirty="0">
                <a:latin typeface="Times New Roman"/>
                <a:cs typeface="Times New Roman"/>
              </a:rPr>
              <a:t> </a:t>
            </a:r>
            <a:r>
              <a:rPr sz="975" spc="11" dirty="0">
                <a:latin typeface="Times New Roman"/>
                <a:cs typeface="Times New Roman"/>
              </a:rPr>
              <a:t>цифры </a:t>
            </a:r>
            <a:r>
              <a:rPr sz="975" spc="180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для </a:t>
            </a:r>
            <a:r>
              <a:rPr sz="975" spc="172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каждой </a:t>
            </a:r>
            <a:r>
              <a:rPr sz="975" spc="180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величины. </a:t>
            </a:r>
            <a:r>
              <a:rPr sz="975" spc="180" dirty="0">
                <a:latin typeface="Times New Roman"/>
                <a:cs typeface="Times New Roman"/>
              </a:rPr>
              <a:t> </a:t>
            </a:r>
            <a:r>
              <a:rPr sz="975" spc="11" dirty="0">
                <a:latin typeface="Times New Roman"/>
                <a:cs typeface="Times New Roman"/>
              </a:rPr>
              <a:t>Цифры </a:t>
            </a:r>
            <a:r>
              <a:rPr sz="975" spc="-236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в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ответе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могут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8" dirty="0">
                <a:latin typeface="Times New Roman"/>
                <a:cs typeface="Times New Roman"/>
              </a:rPr>
              <a:t>повторяться.</a:t>
            </a:r>
            <a:endParaRPr sz="975">
              <a:latin typeface="Times New Roman"/>
              <a:cs typeface="Times New Roman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660339" y="4195104"/>
          <a:ext cx="3999072" cy="484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176">
                <a:tc>
                  <a:txBody>
                    <a:bodyPr/>
                    <a:lstStyle/>
                    <a:p>
                      <a:pPr marL="549275">
                        <a:lnSpc>
                          <a:spcPts val="147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Численность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пядениц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ts val="147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Численность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ястребов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943267" y="2379544"/>
            <a:ext cx="315278" cy="157255"/>
          </a:xfrm>
          <a:prstGeom prst="rect">
            <a:avLst/>
          </a:prstGeom>
          <a:ln w="8853">
            <a:solidFill>
              <a:srgbClr val="000000"/>
            </a:solidFill>
          </a:ln>
        </p:spPr>
        <p:txBody>
          <a:bodyPr vert="horz" wrap="square" lIns="0" tIns="7144" rIns="0" bIns="0" rtlCol="0">
            <a:spAutoFit/>
          </a:bodyPr>
          <a:lstStyle/>
          <a:p>
            <a:pPr marL="93821">
              <a:spcBef>
                <a:spcPts val="56"/>
              </a:spcBef>
            </a:pPr>
            <a:r>
              <a:rPr sz="975" b="1" spc="11" dirty="0">
                <a:latin typeface="Times New Roman"/>
                <a:cs typeface="Times New Roman"/>
              </a:rPr>
              <a:t>21</a:t>
            </a:r>
            <a:endParaRPr sz="975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335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82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2712</TotalTime>
  <Words>4402</Words>
  <Application>Microsoft Office PowerPoint</Application>
  <PresentationFormat>Экран (4:3)</PresentationFormat>
  <Paragraphs>548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3" baseType="lpstr">
      <vt:lpstr>Arial</vt:lpstr>
      <vt:lpstr>BankGothic RUSS</vt:lpstr>
      <vt:lpstr>Calibri</vt:lpstr>
      <vt:lpstr>Calibri Light</vt:lpstr>
      <vt:lpstr>Circe Bold</vt:lpstr>
      <vt:lpstr>Microsoft Sans Serif</vt:lpstr>
      <vt:lpstr>Symbol</vt:lpstr>
      <vt:lpstr>Times New Roman</vt:lpstr>
      <vt:lpstr>Verdana</vt:lpstr>
      <vt:lpstr>Wingdings</vt:lpstr>
      <vt:lpstr>Тема Office</vt:lpstr>
      <vt:lpstr>«Содержательный анализ выполнения обучающимися заданий контрольно-измерительных материалов ГИА в форме ОГЭ И ЕГЭ по биологии   в 2022 году, выявление типичных затруднений в освоении обучающимися элементов содержания, умений и видов деятельности»</vt:lpstr>
      <vt:lpstr>Изменения в КИМ 2023 года в сравнении с КИМ 2022 года</vt:lpstr>
      <vt:lpstr>Изменения в КИМ 2023 года в сравнении с КИМ 2022 года</vt:lpstr>
      <vt:lpstr>Новые задания части 1. Задание линии 2</vt:lpstr>
      <vt:lpstr>Новые задания части 1. Задание линии 14</vt:lpstr>
      <vt:lpstr>Новые задания части 1. Задание линии 16</vt:lpstr>
      <vt:lpstr>Новые задания части 1. Задания блока 19-21, линии 19-20</vt:lpstr>
      <vt:lpstr>Новые задания части 1. Задание блока 19-21, линии 21</vt:lpstr>
      <vt:lpstr>Типичные ошибки</vt:lpstr>
      <vt:lpstr> Задание части 1 линии 1</vt:lpstr>
      <vt:lpstr>Задание части 1 линии 3</vt:lpstr>
      <vt:lpstr> Задание части 1 линии 4 Обладать приёмами работы с информацией биологического содержания, представленной  в графической форме</vt:lpstr>
      <vt:lpstr>  Задание части 1 линии 5</vt:lpstr>
      <vt:lpstr> Задание части 1 линии 7</vt:lpstr>
      <vt:lpstr> Задание части 1 линии 8</vt:lpstr>
      <vt:lpstr>   Задание части 1 линии 9</vt:lpstr>
      <vt:lpstr> Задание части 1 линии 10</vt:lpstr>
      <vt:lpstr>Задание части 1 линии 11</vt:lpstr>
      <vt:lpstr> Задание части 1 линии 12 Обладать приёмами работы по критическому анализу полученной информации и пользоваться  простейшими способами оценки её достоверности</vt:lpstr>
      <vt:lpstr> Задание части 1 линии 13</vt:lpstr>
      <vt:lpstr> Задание части 1 линии 15 Раскрывать особенности организма человека, его строения, жизнедеятельности, высшей нервной  деятельности и поведения</vt:lpstr>
      <vt:lpstr> Задание части 1 линии 17</vt:lpstr>
      <vt:lpstr>Задание части 1 линии 18</vt:lpstr>
      <vt:lpstr>Модернизация КИМ ЕГЭ по биологии в 2022 г. </vt:lpstr>
      <vt:lpstr>Структура работы</vt:lpstr>
      <vt:lpstr>Изменения в структуре контрольных материалов 2022 (базовая часть)</vt:lpstr>
      <vt:lpstr>Изменения в структуре контрольных материалов 2022 базовой части</vt:lpstr>
      <vt:lpstr>Структура работы</vt:lpstr>
      <vt:lpstr>Изменения в структуре контрольных материалов 2022</vt:lpstr>
      <vt:lpstr>Особенность первая (она же главная)</vt:lpstr>
      <vt:lpstr>Особенность вторая (существенная)</vt:lpstr>
      <vt:lpstr>Материалы, с которыми работает учитель при   подготовке к ГИА </vt:lpstr>
      <vt:lpstr>1 задание 2023 </vt:lpstr>
      <vt:lpstr>Пример задания линии 2 (новые задания)  из демонстрационного варианта</vt:lpstr>
      <vt:lpstr>Пример задания линии 2 (новые задания)</vt:lpstr>
      <vt:lpstr>Пример заданий линий 3 и 4 (прежние задания)</vt:lpstr>
      <vt:lpstr>Пример заданий линий 5 и 6 (новые задания)</vt:lpstr>
      <vt:lpstr>Пример задания 22 (новое задание) из  демонстрационного варианта</vt:lpstr>
      <vt:lpstr>Пример задания 22 (новое задание) из  демонстрационного варианта</vt:lpstr>
      <vt:lpstr>Презентация PowerPoint</vt:lpstr>
      <vt:lpstr>Презентация PowerPoint</vt:lpstr>
      <vt:lpstr>Презентация PowerPoint</vt:lpstr>
      <vt:lpstr>Линия 27  Новый тип задач  </vt:lpstr>
      <vt:lpstr>Презентация PowerPoint</vt:lpstr>
      <vt:lpstr>Презентация PowerPoint</vt:lpstr>
      <vt:lpstr>2023</vt:lpstr>
      <vt:lpstr>2023</vt:lpstr>
      <vt:lpstr>Рекомендации</vt:lpstr>
      <vt:lpstr>Рекомендации</vt:lpstr>
      <vt:lpstr>Рекомендации </vt:lpstr>
      <vt:lpstr>Рекомендации учащимся</vt:lpstr>
      <vt:lpstr>Алгоритм подготовки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«Повышение качества преподавания учебного предмета «Биология» и подготовки обучающихся с учетом результатов ГИА-11 в 2020 году»</dc:title>
  <dc:creator>Андрей</dc:creator>
  <cp:lastModifiedBy>unknown</cp:lastModifiedBy>
  <cp:revision>87</cp:revision>
  <cp:lastPrinted>2022-10-20T07:04:08Z</cp:lastPrinted>
  <dcterms:created xsi:type="dcterms:W3CDTF">2020-11-15T16:02:31Z</dcterms:created>
  <dcterms:modified xsi:type="dcterms:W3CDTF">2022-10-31T19:24:54Z</dcterms:modified>
</cp:coreProperties>
</file>