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3" r:id="rId2"/>
    <p:sldId id="257" r:id="rId3"/>
    <p:sldId id="258" r:id="rId4"/>
    <p:sldId id="278" r:id="rId5"/>
    <p:sldId id="324" r:id="rId6"/>
    <p:sldId id="325" r:id="rId7"/>
    <p:sldId id="326" r:id="rId8"/>
    <p:sldId id="328" r:id="rId9"/>
    <p:sldId id="330" r:id="rId10"/>
    <p:sldId id="329" r:id="rId11"/>
    <p:sldId id="335" r:id="rId12"/>
    <p:sldId id="279" r:id="rId13"/>
    <p:sldId id="281" r:id="rId14"/>
    <p:sldId id="285" r:id="rId15"/>
    <p:sldId id="286" r:id="rId16"/>
    <p:sldId id="287" r:id="rId17"/>
    <p:sldId id="289" r:id="rId18"/>
    <p:sldId id="290" r:id="rId19"/>
    <p:sldId id="334" r:id="rId20"/>
    <p:sldId id="291" r:id="rId21"/>
    <p:sldId id="292" r:id="rId22"/>
    <p:sldId id="294" r:id="rId23"/>
    <p:sldId id="295" r:id="rId24"/>
    <p:sldId id="297" r:id="rId25"/>
    <p:sldId id="304" r:id="rId26"/>
    <p:sldId id="305" r:id="rId27"/>
    <p:sldId id="306" r:id="rId28"/>
    <p:sldId id="308" r:id="rId29"/>
    <p:sldId id="309" r:id="rId30"/>
    <p:sldId id="310" r:id="rId31"/>
    <p:sldId id="311" r:id="rId32"/>
    <p:sldId id="312" r:id="rId33"/>
    <p:sldId id="313" r:id="rId34"/>
    <p:sldId id="316" r:id="rId35"/>
    <p:sldId id="317" r:id="rId36"/>
    <p:sldId id="331" r:id="rId37"/>
    <p:sldId id="332" r:id="rId38"/>
    <p:sldId id="333" r:id="rId39"/>
    <p:sldId id="327" r:id="rId40"/>
    <p:sldId id="263" r:id="rId41"/>
    <p:sldId id="264" r:id="rId42"/>
    <p:sldId id="265" r:id="rId43"/>
    <p:sldId id="266" r:id="rId44"/>
    <p:sldId id="267" r:id="rId45"/>
    <p:sldId id="268" r:id="rId46"/>
    <p:sldId id="269" r:id="rId47"/>
    <p:sldId id="270" r:id="rId48"/>
    <p:sldId id="272" r:id="rId49"/>
    <p:sldId id="273" r:id="rId50"/>
  </p:sldIdLst>
  <p:sldSz cx="12204700" cy="6858000"/>
  <p:notesSz cx="122047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0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5352" y="2125980"/>
            <a:ext cx="10373995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0705" y="3840480"/>
            <a:ext cx="854329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5A5A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</a:t>
            </a:r>
            <a:r>
              <a:rPr spc="-30" dirty="0"/>
              <a:t> </a:t>
            </a:r>
            <a:r>
              <a:rPr spc="-15" dirty="0"/>
              <a:t>АО</a:t>
            </a:r>
            <a:r>
              <a:rPr spc="-10" dirty="0"/>
              <a:t> «Издательство</a:t>
            </a:r>
            <a:r>
              <a:rPr spc="-5" dirty="0"/>
              <a:t> «Просвещение»,</a:t>
            </a:r>
            <a:r>
              <a:rPr spc="-25" dirty="0"/>
              <a:t> </a:t>
            </a:r>
            <a:r>
              <a:rPr dirty="0"/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5A5A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</a:t>
            </a:r>
            <a:r>
              <a:rPr spc="-20" dirty="0"/>
              <a:t> </a:t>
            </a:r>
            <a:r>
              <a:rPr spc="-15" dirty="0"/>
              <a:t>АО </a:t>
            </a:r>
            <a:r>
              <a:rPr spc="-10" dirty="0"/>
              <a:t>«Издательство</a:t>
            </a:r>
            <a:r>
              <a:rPr spc="-5" dirty="0"/>
              <a:t> «Просвещение»,</a:t>
            </a:r>
            <a:r>
              <a:rPr spc="-1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001F5F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5A5A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</a:t>
            </a:r>
            <a:r>
              <a:rPr spc="-30" dirty="0"/>
              <a:t> </a:t>
            </a:r>
            <a:r>
              <a:rPr spc="-15" dirty="0"/>
              <a:t>АО</a:t>
            </a:r>
            <a:r>
              <a:rPr spc="-10" dirty="0"/>
              <a:t> «Издательство</a:t>
            </a:r>
            <a:r>
              <a:rPr spc="-5" dirty="0"/>
              <a:t> «Просвещение»,</a:t>
            </a:r>
            <a:r>
              <a:rPr spc="-25" dirty="0"/>
              <a:t> </a:t>
            </a:r>
            <a:r>
              <a:rPr dirty="0"/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5A5A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</a:t>
            </a:r>
            <a:r>
              <a:rPr spc="-20" dirty="0"/>
              <a:t> </a:t>
            </a:r>
            <a:r>
              <a:rPr spc="-15" dirty="0"/>
              <a:t>АО </a:t>
            </a:r>
            <a:r>
              <a:rPr spc="-10" dirty="0"/>
              <a:t>«Издательство</a:t>
            </a:r>
            <a:r>
              <a:rPr spc="-5" dirty="0"/>
              <a:t> «Просвещение»,</a:t>
            </a:r>
            <a:r>
              <a:rPr spc="-1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001F5F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235" y="1577340"/>
            <a:ext cx="530904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5420" y="1577340"/>
            <a:ext cx="530904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5A5A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</a:t>
            </a:r>
            <a:r>
              <a:rPr spc="-30" dirty="0"/>
              <a:t> </a:t>
            </a:r>
            <a:r>
              <a:rPr spc="-15" dirty="0"/>
              <a:t>АО</a:t>
            </a:r>
            <a:r>
              <a:rPr spc="-10" dirty="0"/>
              <a:t> «Издательство</a:t>
            </a:r>
            <a:r>
              <a:rPr spc="-5" dirty="0"/>
              <a:t> «Просвещение»,</a:t>
            </a:r>
            <a:r>
              <a:rPr spc="-25" dirty="0"/>
              <a:t> </a:t>
            </a:r>
            <a:r>
              <a:rPr dirty="0"/>
              <a:t>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5A5A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</a:t>
            </a:r>
            <a:r>
              <a:rPr spc="-20" dirty="0"/>
              <a:t> </a:t>
            </a:r>
            <a:r>
              <a:rPr spc="-15" dirty="0"/>
              <a:t>АО </a:t>
            </a:r>
            <a:r>
              <a:rPr spc="-10" dirty="0"/>
              <a:t>«Издательство</a:t>
            </a:r>
            <a:r>
              <a:rPr spc="-5" dirty="0"/>
              <a:t> «Просвещение»,</a:t>
            </a:r>
            <a:r>
              <a:rPr spc="-1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001F5F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5A5A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</a:t>
            </a:r>
            <a:r>
              <a:rPr spc="-30" dirty="0"/>
              <a:t> </a:t>
            </a:r>
            <a:r>
              <a:rPr spc="-15" dirty="0"/>
              <a:t>АО</a:t>
            </a:r>
            <a:r>
              <a:rPr spc="-10" dirty="0"/>
              <a:t> «Издательство</a:t>
            </a:r>
            <a:r>
              <a:rPr spc="-5" dirty="0"/>
              <a:t> «Просвещение»,</a:t>
            </a:r>
            <a:r>
              <a:rPr spc="-25" dirty="0"/>
              <a:t> </a:t>
            </a:r>
            <a:r>
              <a:rPr dirty="0"/>
              <a:t>2022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5A5A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</a:t>
            </a:r>
            <a:r>
              <a:rPr spc="-20" dirty="0"/>
              <a:t> </a:t>
            </a:r>
            <a:r>
              <a:rPr spc="-15" dirty="0"/>
              <a:t>АО </a:t>
            </a:r>
            <a:r>
              <a:rPr spc="-10" dirty="0"/>
              <a:t>«Издательство</a:t>
            </a:r>
            <a:r>
              <a:rPr spc="-5" dirty="0"/>
              <a:t> «Просвещение»,</a:t>
            </a:r>
            <a:r>
              <a:rPr spc="-1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5A5A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</a:t>
            </a:r>
            <a:r>
              <a:rPr spc="-30" dirty="0"/>
              <a:t> </a:t>
            </a:r>
            <a:r>
              <a:rPr spc="-15" dirty="0"/>
              <a:t>АО</a:t>
            </a:r>
            <a:r>
              <a:rPr spc="-10" dirty="0"/>
              <a:t> «Издательство</a:t>
            </a:r>
            <a:r>
              <a:rPr spc="-5" dirty="0"/>
              <a:t> «Просвещение»,</a:t>
            </a:r>
            <a:r>
              <a:rPr spc="-25" dirty="0"/>
              <a:t> </a:t>
            </a:r>
            <a:r>
              <a:rPr dirty="0"/>
              <a:t>2022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5A5A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</a:t>
            </a:r>
            <a:r>
              <a:rPr spc="-20" dirty="0"/>
              <a:t> </a:t>
            </a:r>
            <a:r>
              <a:rPr spc="-15" dirty="0"/>
              <a:t>АО </a:t>
            </a:r>
            <a:r>
              <a:rPr spc="-10" dirty="0"/>
              <a:t>«Издательство</a:t>
            </a:r>
            <a:r>
              <a:rPr spc="-5" dirty="0"/>
              <a:t> «Просвещение»,</a:t>
            </a:r>
            <a:r>
              <a:rPr spc="-1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75643" y="12"/>
            <a:ext cx="813231" cy="678599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506393" y="6791045"/>
            <a:ext cx="1754505" cy="67310"/>
          </a:xfrm>
          <a:custGeom>
            <a:avLst/>
            <a:gdLst/>
            <a:ahLst/>
            <a:cxnLst/>
            <a:rect l="l" t="t" r="r" b="b"/>
            <a:pathLst>
              <a:path w="1754504" h="67309">
                <a:moveTo>
                  <a:pt x="1754289" y="0"/>
                </a:moveTo>
                <a:lnTo>
                  <a:pt x="0" y="0"/>
                </a:lnTo>
                <a:lnTo>
                  <a:pt x="0" y="66954"/>
                </a:lnTo>
                <a:lnTo>
                  <a:pt x="1754289" y="66954"/>
                </a:lnTo>
                <a:lnTo>
                  <a:pt x="1754289" y="0"/>
                </a:lnTo>
                <a:close/>
              </a:path>
            </a:pathLst>
          </a:custGeom>
          <a:solidFill>
            <a:srgbClr val="42D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015683" y="6791045"/>
            <a:ext cx="1755139" cy="67310"/>
          </a:xfrm>
          <a:custGeom>
            <a:avLst/>
            <a:gdLst/>
            <a:ahLst/>
            <a:cxnLst/>
            <a:rect l="l" t="t" r="r" b="b"/>
            <a:pathLst>
              <a:path w="1755140" h="67309">
                <a:moveTo>
                  <a:pt x="1754631" y="0"/>
                </a:moveTo>
                <a:lnTo>
                  <a:pt x="0" y="0"/>
                </a:lnTo>
                <a:lnTo>
                  <a:pt x="0" y="66954"/>
                </a:lnTo>
                <a:lnTo>
                  <a:pt x="1754631" y="66954"/>
                </a:lnTo>
                <a:lnTo>
                  <a:pt x="1754631" y="0"/>
                </a:lnTo>
                <a:close/>
              </a:path>
            </a:pathLst>
          </a:custGeom>
          <a:solidFill>
            <a:srgbClr val="3FA6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751761" y="6791045"/>
            <a:ext cx="1755139" cy="67310"/>
          </a:xfrm>
          <a:custGeom>
            <a:avLst/>
            <a:gdLst/>
            <a:ahLst/>
            <a:cxnLst/>
            <a:rect l="l" t="t" r="r" b="b"/>
            <a:pathLst>
              <a:path w="1755139" h="67309">
                <a:moveTo>
                  <a:pt x="1754632" y="0"/>
                </a:moveTo>
                <a:lnTo>
                  <a:pt x="0" y="0"/>
                </a:lnTo>
                <a:lnTo>
                  <a:pt x="0" y="66954"/>
                </a:lnTo>
                <a:lnTo>
                  <a:pt x="1754632" y="66954"/>
                </a:lnTo>
                <a:lnTo>
                  <a:pt x="1754632" y="0"/>
                </a:lnTo>
                <a:close/>
              </a:path>
            </a:pathLst>
          </a:custGeom>
          <a:solidFill>
            <a:srgbClr val="9DD3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524959" y="6791045"/>
            <a:ext cx="1664335" cy="67310"/>
          </a:xfrm>
          <a:custGeom>
            <a:avLst/>
            <a:gdLst/>
            <a:ahLst/>
            <a:cxnLst/>
            <a:rect l="l" t="t" r="r" b="b"/>
            <a:pathLst>
              <a:path w="1664334" h="67309">
                <a:moveTo>
                  <a:pt x="1663928" y="0"/>
                </a:moveTo>
                <a:lnTo>
                  <a:pt x="0" y="0"/>
                </a:lnTo>
                <a:lnTo>
                  <a:pt x="0" y="66954"/>
                </a:lnTo>
                <a:lnTo>
                  <a:pt x="1663928" y="66954"/>
                </a:lnTo>
                <a:lnTo>
                  <a:pt x="1663928" y="0"/>
                </a:lnTo>
                <a:close/>
              </a:path>
            </a:pathLst>
          </a:custGeom>
          <a:solidFill>
            <a:srgbClr val="537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260682" y="6791045"/>
            <a:ext cx="1755139" cy="67310"/>
          </a:xfrm>
          <a:custGeom>
            <a:avLst/>
            <a:gdLst/>
            <a:ahLst/>
            <a:cxnLst/>
            <a:rect l="l" t="t" r="r" b="b"/>
            <a:pathLst>
              <a:path w="1755140" h="67309">
                <a:moveTo>
                  <a:pt x="0" y="0"/>
                </a:moveTo>
                <a:lnTo>
                  <a:pt x="0" y="66954"/>
                </a:lnTo>
                <a:lnTo>
                  <a:pt x="1755000" y="66954"/>
                </a:lnTo>
                <a:lnTo>
                  <a:pt x="1755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D3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770315" y="6791045"/>
            <a:ext cx="1755139" cy="67310"/>
          </a:xfrm>
          <a:custGeom>
            <a:avLst/>
            <a:gdLst/>
            <a:ahLst/>
            <a:cxnLst/>
            <a:rect l="l" t="t" r="r" b="b"/>
            <a:pathLst>
              <a:path w="1755140" h="67309">
                <a:moveTo>
                  <a:pt x="1754644" y="0"/>
                </a:moveTo>
                <a:lnTo>
                  <a:pt x="0" y="0"/>
                </a:lnTo>
                <a:lnTo>
                  <a:pt x="0" y="66954"/>
                </a:lnTo>
                <a:lnTo>
                  <a:pt x="1754644" y="66954"/>
                </a:lnTo>
                <a:lnTo>
                  <a:pt x="1754644" y="0"/>
                </a:lnTo>
                <a:close/>
              </a:path>
            </a:pathLst>
          </a:custGeom>
          <a:solidFill>
            <a:srgbClr val="428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6791045"/>
            <a:ext cx="1751964" cy="67310"/>
          </a:xfrm>
          <a:custGeom>
            <a:avLst/>
            <a:gdLst/>
            <a:ahLst/>
            <a:cxnLst/>
            <a:rect l="l" t="t" r="r" b="b"/>
            <a:pathLst>
              <a:path w="1751964" h="67309">
                <a:moveTo>
                  <a:pt x="1751761" y="0"/>
                </a:moveTo>
                <a:lnTo>
                  <a:pt x="0" y="0"/>
                </a:lnTo>
                <a:lnTo>
                  <a:pt x="0" y="66954"/>
                </a:lnTo>
                <a:lnTo>
                  <a:pt x="1751761" y="66954"/>
                </a:lnTo>
                <a:lnTo>
                  <a:pt x="1751761" y="0"/>
                </a:lnTo>
                <a:close/>
              </a:path>
            </a:pathLst>
          </a:custGeom>
          <a:solidFill>
            <a:srgbClr val="F4B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9804" y="255955"/>
            <a:ext cx="483870" cy="27940"/>
          </a:xfrm>
          <a:custGeom>
            <a:avLst/>
            <a:gdLst/>
            <a:ahLst/>
            <a:cxnLst/>
            <a:rect l="l" t="t" r="r" b="b"/>
            <a:pathLst>
              <a:path w="483870" h="27939">
                <a:moveTo>
                  <a:pt x="482041" y="0"/>
                </a:moveTo>
                <a:lnTo>
                  <a:pt x="0" y="0"/>
                </a:lnTo>
                <a:lnTo>
                  <a:pt x="0" y="27724"/>
                </a:lnTo>
                <a:lnTo>
                  <a:pt x="483476" y="27724"/>
                </a:lnTo>
                <a:lnTo>
                  <a:pt x="482041" y="0"/>
                </a:lnTo>
                <a:close/>
              </a:path>
            </a:pathLst>
          </a:custGeom>
          <a:solidFill>
            <a:srgbClr val="2C2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85596" y="255955"/>
            <a:ext cx="483870" cy="27940"/>
          </a:xfrm>
          <a:custGeom>
            <a:avLst/>
            <a:gdLst/>
            <a:ahLst/>
            <a:cxnLst/>
            <a:rect l="l" t="t" r="r" b="b"/>
            <a:pathLst>
              <a:path w="483869" h="27939">
                <a:moveTo>
                  <a:pt x="483489" y="0"/>
                </a:moveTo>
                <a:lnTo>
                  <a:pt x="2882" y="0"/>
                </a:lnTo>
                <a:lnTo>
                  <a:pt x="0" y="27724"/>
                </a:lnTo>
                <a:lnTo>
                  <a:pt x="483489" y="27724"/>
                </a:lnTo>
                <a:lnTo>
                  <a:pt x="483489" y="0"/>
                </a:lnTo>
                <a:close/>
              </a:path>
            </a:pathLst>
          </a:custGeom>
          <a:solidFill>
            <a:srgbClr val="2C2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486" y="356044"/>
            <a:ext cx="110159" cy="102958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5077" y="356044"/>
            <a:ext cx="75247" cy="102958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6844" y="354596"/>
            <a:ext cx="93230" cy="105841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30834" y="354596"/>
            <a:ext cx="101523" cy="105841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70598" y="356044"/>
            <a:ext cx="80645" cy="102958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75360" y="356044"/>
            <a:ext cx="75234" cy="102958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71474" y="356044"/>
            <a:ext cx="250926" cy="132473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42923" y="356044"/>
            <a:ext cx="331914" cy="102958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639000" y="49682"/>
            <a:ext cx="202565" cy="255270"/>
          </a:xfrm>
          <a:custGeom>
            <a:avLst/>
            <a:gdLst/>
            <a:ahLst/>
            <a:cxnLst/>
            <a:rect l="l" t="t" r="r" b="b"/>
            <a:pathLst>
              <a:path w="202565" h="255270">
                <a:moveTo>
                  <a:pt x="101523" y="0"/>
                </a:moveTo>
                <a:lnTo>
                  <a:pt x="0" y="27711"/>
                </a:lnTo>
                <a:lnTo>
                  <a:pt x="13322" y="219951"/>
                </a:lnTo>
                <a:lnTo>
                  <a:pt x="51117" y="235432"/>
                </a:lnTo>
                <a:lnTo>
                  <a:pt x="101523" y="254876"/>
                </a:lnTo>
                <a:lnTo>
                  <a:pt x="132689" y="242277"/>
                </a:lnTo>
                <a:lnTo>
                  <a:pt x="101523" y="242277"/>
                </a:lnTo>
                <a:lnTo>
                  <a:pt x="24117" y="211683"/>
                </a:lnTo>
                <a:lnTo>
                  <a:pt x="17284" y="126720"/>
                </a:lnTo>
                <a:lnTo>
                  <a:pt x="37001" y="126720"/>
                </a:lnTo>
                <a:lnTo>
                  <a:pt x="51117" y="102958"/>
                </a:lnTo>
                <a:lnTo>
                  <a:pt x="61985" y="84962"/>
                </a:lnTo>
                <a:lnTo>
                  <a:pt x="33477" y="84962"/>
                </a:lnTo>
                <a:lnTo>
                  <a:pt x="33477" y="61201"/>
                </a:lnTo>
                <a:lnTo>
                  <a:pt x="32042" y="30594"/>
                </a:lnTo>
                <a:lnTo>
                  <a:pt x="51117" y="24841"/>
                </a:lnTo>
                <a:lnTo>
                  <a:pt x="71640" y="19075"/>
                </a:lnTo>
                <a:lnTo>
                  <a:pt x="101523" y="19075"/>
                </a:lnTo>
                <a:lnTo>
                  <a:pt x="101523" y="11163"/>
                </a:lnTo>
                <a:lnTo>
                  <a:pt x="141981" y="11163"/>
                </a:lnTo>
                <a:lnTo>
                  <a:pt x="101523" y="0"/>
                </a:lnTo>
                <a:close/>
              </a:path>
              <a:path w="202565" h="255270">
                <a:moveTo>
                  <a:pt x="131394" y="46075"/>
                </a:moveTo>
                <a:lnTo>
                  <a:pt x="129959" y="130682"/>
                </a:lnTo>
                <a:lnTo>
                  <a:pt x="101523" y="132118"/>
                </a:lnTo>
                <a:lnTo>
                  <a:pt x="101523" y="242277"/>
                </a:lnTo>
                <a:lnTo>
                  <a:pt x="132689" y="242277"/>
                </a:lnTo>
                <a:lnTo>
                  <a:pt x="187921" y="219951"/>
                </a:lnTo>
                <a:lnTo>
                  <a:pt x="194648" y="127800"/>
                </a:lnTo>
                <a:lnTo>
                  <a:pt x="158038" y="127800"/>
                </a:lnTo>
                <a:lnTo>
                  <a:pt x="162356" y="51117"/>
                </a:lnTo>
                <a:lnTo>
                  <a:pt x="131394" y="46075"/>
                </a:lnTo>
                <a:close/>
              </a:path>
              <a:path w="202565" h="255270">
                <a:moveTo>
                  <a:pt x="101523" y="66598"/>
                </a:moveTo>
                <a:lnTo>
                  <a:pt x="73075" y="66598"/>
                </a:lnTo>
                <a:lnTo>
                  <a:pt x="71640" y="90360"/>
                </a:lnTo>
                <a:lnTo>
                  <a:pt x="73075" y="130682"/>
                </a:lnTo>
                <a:lnTo>
                  <a:pt x="101523" y="132118"/>
                </a:lnTo>
                <a:lnTo>
                  <a:pt x="101523" y="66598"/>
                </a:lnTo>
                <a:close/>
              </a:path>
              <a:path w="202565" h="255270">
                <a:moveTo>
                  <a:pt x="37001" y="126720"/>
                </a:moveTo>
                <a:lnTo>
                  <a:pt x="17284" y="126720"/>
                </a:lnTo>
                <a:lnTo>
                  <a:pt x="36360" y="127800"/>
                </a:lnTo>
                <a:lnTo>
                  <a:pt x="37001" y="126720"/>
                </a:lnTo>
                <a:close/>
              </a:path>
              <a:path w="202565" h="255270">
                <a:moveTo>
                  <a:pt x="141981" y="11163"/>
                </a:moveTo>
                <a:lnTo>
                  <a:pt x="101523" y="11163"/>
                </a:lnTo>
                <a:lnTo>
                  <a:pt x="190804" y="35991"/>
                </a:lnTo>
                <a:lnTo>
                  <a:pt x="184315" y="126720"/>
                </a:lnTo>
                <a:lnTo>
                  <a:pt x="158038" y="127800"/>
                </a:lnTo>
                <a:lnTo>
                  <a:pt x="194648" y="127800"/>
                </a:lnTo>
                <a:lnTo>
                  <a:pt x="201955" y="27711"/>
                </a:lnTo>
                <a:lnTo>
                  <a:pt x="141981" y="11163"/>
                </a:lnTo>
                <a:close/>
              </a:path>
              <a:path w="202565" h="255270">
                <a:moveTo>
                  <a:pt x="101523" y="19075"/>
                </a:moveTo>
                <a:lnTo>
                  <a:pt x="71640" y="19075"/>
                </a:lnTo>
                <a:lnTo>
                  <a:pt x="51117" y="52920"/>
                </a:lnTo>
                <a:lnTo>
                  <a:pt x="33477" y="84962"/>
                </a:lnTo>
                <a:lnTo>
                  <a:pt x="61985" y="84962"/>
                </a:lnTo>
                <a:lnTo>
                  <a:pt x="73075" y="66598"/>
                </a:lnTo>
                <a:lnTo>
                  <a:pt x="101523" y="66598"/>
                </a:lnTo>
                <a:lnTo>
                  <a:pt x="101523" y="19075"/>
                </a:lnTo>
                <a:close/>
              </a:path>
            </a:pathLst>
          </a:custGeom>
          <a:solidFill>
            <a:srgbClr val="2C2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1482" y="-35737"/>
            <a:ext cx="10561734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rgbClr val="001F5F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1969" y="1221740"/>
            <a:ext cx="11060760" cy="1712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" y="6558108"/>
            <a:ext cx="2355850" cy="153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A5A5A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</a:t>
            </a:r>
            <a:r>
              <a:rPr spc="-30" dirty="0"/>
              <a:t> </a:t>
            </a:r>
            <a:r>
              <a:rPr spc="-15" dirty="0"/>
              <a:t>АО</a:t>
            </a:r>
            <a:r>
              <a:rPr spc="-10" dirty="0"/>
              <a:t> «Издательство</a:t>
            </a:r>
            <a:r>
              <a:rPr spc="-5" dirty="0"/>
              <a:t> «Просвещение»,</a:t>
            </a:r>
            <a:r>
              <a:rPr spc="-25" dirty="0"/>
              <a:t> </a:t>
            </a:r>
            <a:r>
              <a:rPr dirty="0"/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0235" y="6377940"/>
            <a:ext cx="2807081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5895" y="6513836"/>
            <a:ext cx="2378710" cy="153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A5A5A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</a:t>
            </a:r>
            <a:r>
              <a:rPr spc="-20" dirty="0"/>
              <a:t> </a:t>
            </a:r>
            <a:r>
              <a:rPr spc="-15" dirty="0"/>
              <a:t>АО </a:t>
            </a:r>
            <a:r>
              <a:rPr spc="-10" dirty="0"/>
              <a:t>«Издательство</a:t>
            </a:r>
            <a:r>
              <a:rPr spc="-5" dirty="0"/>
              <a:t> «Просвещение»,</a:t>
            </a:r>
            <a:r>
              <a:rPr spc="-1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ipi.ru/metodicheskay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fipi.ru/metodicheskaya-kopilka/univers-kodifikatory-oko#!/tab/243050673-8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jp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uchitel.club/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jpg"/><Relationship Id="rId18" Type="http://schemas.openxmlformats.org/officeDocument/2006/relationships/image" Target="../media/image94.jpg"/><Relationship Id="rId3" Type="http://schemas.openxmlformats.org/officeDocument/2006/relationships/image" Target="../media/image79.jpg"/><Relationship Id="rId21" Type="http://schemas.openxmlformats.org/officeDocument/2006/relationships/image" Target="../media/image96.png"/><Relationship Id="rId7" Type="http://schemas.openxmlformats.org/officeDocument/2006/relationships/image" Target="../media/image83.jpg"/><Relationship Id="rId12" Type="http://schemas.openxmlformats.org/officeDocument/2006/relationships/image" Target="../media/image88.png"/><Relationship Id="rId17" Type="http://schemas.openxmlformats.org/officeDocument/2006/relationships/image" Target="../media/image93.jpg"/><Relationship Id="rId2" Type="http://schemas.openxmlformats.org/officeDocument/2006/relationships/image" Target="../media/image78.png"/><Relationship Id="rId16" Type="http://schemas.openxmlformats.org/officeDocument/2006/relationships/image" Target="../media/image92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jpg"/><Relationship Id="rId5" Type="http://schemas.openxmlformats.org/officeDocument/2006/relationships/image" Target="../media/image81.jpg"/><Relationship Id="rId15" Type="http://schemas.openxmlformats.org/officeDocument/2006/relationships/image" Target="../media/image91.jpg"/><Relationship Id="rId10" Type="http://schemas.openxmlformats.org/officeDocument/2006/relationships/image" Target="../media/image86.png"/><Relationship Id="rId19" Type="http://schemas.openxmlformats.org/officeDocument/2006/relationships/hyperlink" Target="https://media.prosv.ru/fg/" TargetMode="External"/><Relationship Id="rId4" Type="http://schemas.openxmlformats.org/officeDocument/2006/relationships/image" Target="../media/image80.png"/><Relationship Id="rId9" Type="http://schemas.openxmlformats.org/officeDocument/2006/relationships/image" Target="../media/image85.jpg"/><Relationship Id="rId14" Type="http://schemas.openxmlformats.org/officeDocument/2006/relationships/image" Target="../media/image9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rosatom.ru/" TargetMode="External"/><Relationship Id="rId13" Type="http://schemas.openxmlformats.org/officeDocument/2006/relationships/image" Target="../media/image97.png"/><Relationship Id="rId3" Type="http://schemas.openxmlformats.org/officeDocument/2006/relationships/hyperlink" Target="https://etokavkaz.ru/" TargetMode="External"/><Relationship Id="rId7" Type="http://schemas.openxmlformats.org/officeDocument/2006/relationships/hyperlink" Target="https://konyukhov.ru/" TargetMode="External"/><Relationship Id="rId12" Type="http://schemas.openxmlformats.org/officeDocument/2006/relationships/hyperlink" Target="https://www.youtube.com/channel/UCDK8SFd2iuF_h4kklUoueJw/featured" TargetMode="External"/><Relationship Id="rId2" Type="http://schemas.openxmlformats.org/officeDocument/2006/relationships/hyperlink" Target="https://www.rgo.ru/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sitkamchatka.ru/" TargetMode="External"/><Relationship Id="rId11" Type="http://schemas.openxmlformats.org/officeDocument/2006/relationships/hyperlink" Target="https://minpromtorg.gov.ru/" TargetMode="External"/><Relationship Id="rId5" Type="http://schemas.openxmlformats.org/officeDocument/2006/relationships/hyperlink" Target="https://1baikal.ru/" TargetMode="External"/><Relationship Id="rId10" Type="http://schemas.openxmlformats.org/officeDocument/2006/relationships/hyperlink" Target="https://polus.atom.online/" TargetMode="External"/><Relationship Id="rId4" Type="http://schemas.openxmlformats.org/officeDocument/2006/relationships/hyperlink" Target="https://www.natgeotv.com/ru" TargetMode="External"/><Relationship Id="rId9" Type="http://schemas.openxmlformats.org/officeDocument/2006/relationships/hyperlink" Target="https://homo-science.ru/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coreapp.ai/" TargetMode="External"/><Relationship Id="rId13" Type="http://schemas.openxmlformats.org/officeDocument/2006/relationships/hyperlink" Target="https://etreniki.ru/" TargetMode="External"/><Relationship Id="rId18" Type="http://schemas.openxmlformats.org/officeDocument/2006/relationships/hyperlink" Target="https://yandex.ru/maps" TargetMode="External"/><Relationship Id="rId3" Type="http://schemas.openxmlformats.org/officeDocument/2006/relationships/hyperlink" Target="https://miro.com/ru/" TargetMode="External"/><Relationship Id="rId7" Type="http://schemas.openxmlformats.org/officeDocument/2006/relationships/hyperlink" Target="https://joyteka.com/ru" TargetMode="External"/><Relationship Id="rId12" Type="http://schemas.openxmlformats.org/officeDocument/2006/relationships/hyperlink" Target="https://my.365done.ru/" TargetMode="External"/><Relationship Id="rId17" Type="http://schemas.openxmlformats.org/officeDocument/2006/relationships/hyperlink" Target="https://www.google.ru/intl/ru/earth/" TargetMode="External"/><Relationship Id="rId2" Type="http://schemas.openxmlformats.org/officeDocument/2006/relationships/hyperlink" Target="https://motovskikh.ru/" TargetMode="External"/><Relationship Id="rId16" Type="http://schemas.openxmlformats.org/officeDocument/2006/relationships/hyperlink" Target="https://gisinfo.ru/" TargetMode="External"/><Relationship Id="rId20" Type="http://schemas.openxmlformats.org/officeDocument/2006/relationships/hyperlink" Target="https://www.litmir.me/bs/?g=sg12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uizlet.com/ru" TargetMode="External"/><Relationship Id="rId11" Type="http://schemas.openxmlformats.org/officeDocument/2006/relationships/hyperlink" Target="https://onlinetestpad.com/" TargetMode="External"/><Relationship Id="rId5" Type="http://schemas.openxmlformats.org/officeDocument/2006/relationships/hyperlink" Target="https://quizizz.com/" TargetMode="External"/><Relationship Id="rId15" Type="http://schemas.openxmlformats.org/officeDocument/2006/relationships/hyperlink" Target="https://www.maptomind.ru/" TargetMode="External"/><Relationship Id="rId10" Type="http://schemas.openxmlformats.org/officeDocument/2006/relationships/hyperlink" Target="http://castlots.org/" TargetMode="External"/><Relationship Id="rId19" Type="http://schemas.openxmlformats.org/officeDocument/2006/relationships/hyperlink" Target="https://yandex.ru/pogoda" TargetMode="External"/><Relationship Id="rId4" Type="http://schemas.openxmlformats.org/officeDocument/2006/relationships/hyperlink" Target="https://ru.padlet.com/" TargetMode="External"/><Relationship Id="rId9" Type="http://schemas.openxmlformats.org/officeDocument/2006/relationships/hyperlink" Target="https://tilda.cc/ru/" TargetMode="External"/><Relationship Id="rId14" Type="http://schemas.openxmlformats.org/officeDocument/2006/relationships/hyperlink" Target="https://www.geoguessr.com/seterra/ru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7" Type="http://schemas.openxmlformats.org/officeDocument/2006/relationships/image" Target="../media/image118.pn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5352" y="2125980"/>
            <a:ext cx="10373995" cy="984885"/>
          </a:xfrm>
        </p:spPr>
        <p:txBody>
          <a:bodyPr/>
          <a:lstStyle/>
          <a:p>
            <a:pPr algn="ctr"/>
            <a:r>
              <a:rPr lang="ru-RU" dirty="0" smtClean="0"/>
              <a:t>Организация работы по переходу на обновленный ФГОС ООО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5949950" y="4953000"/>
            <a:ext cx="5413693" cy="738664"/>
          </a:xfrm>
        </p:spPr>
        <p:txBody>
          <a:bodyPr/>
          <a:lstStyle/>
          <a:p>
            <a:r>
              <a:rPr lang="ru-RU" sz="2400" b="1" dirty="0" smtClean="0"/>
              <a:t>Кукушкина ЛВ, учитель географии </a:t>
            </a:r>
          </a:p>
          <a:p>
            <a:r>
              <a:rPr lang="ru-RU" sz="2400" b="1" dirty="0" smtClean="0"/>
              <a:t>МБОУ СШ №2 г. Пошехонье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46938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1170" y="1243521"/>
            <a:ext cx="11772900" cy="5236845"/>
            <a:chOff x="214820" y="1243520"/>
            <a:chExt cx="11772900" cy="5236845"/>
          </a:xfrm>
        </p:grpSpPr>
        <p:sp>
          <p:nvSpPr>
            <p:cNvPr id="3" name="object 3"/>
            <p:cNvSpPr/>
            <p:nvPr/>
          </p:nvSpPr>
          <p:spPr>
            <a:xfrm>
              <a:off x="1451610" y="4031741"/>
              <a:ext cx="10457815" cy="494030"/>
            </a:xfrm>
            <a:custGeom>
              <a:avLst/>
              <a:gdLst/>
              <a:ahLst/>
              <a:cxnLst/>
              <a:rect l="l" t="t" r="r" b="b"/>
              <a:pathLst>
                <a:path w="10457815" h="494029">
                  <a:moveTo>
                    <a:pt x="0" y="493775"/>
                  </a:moveTo>
                  <a:lnTo>
                    <a:pt x="10457688" y="493775"/>
                  </a:lnTo>
                  <a:lnTo>
                    <a:pt x="10457688" y="0"/>
                  </a:lnTo>
                  <a:lnTo>
                    <a:pt x="0" y="0"/>
                  </a:lnTo>
                  <a:lnTo>
                    <a:pt x="0" y="493775"/>
                  </a:lnTo>
                  <a:close/>
                </a:path>
              </a:pathLst>
            </a:custGeom>
            <a:ln w="25908">
              <a:solidFill>
                <a:srgbClr val="69AD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7838" y="1256538"/>
              <a:ext cx="1098550" cy="5210810"/>
            </a:xfrm>
            <a:custGeom>
              <a:avLst/>
              <a:gdLst/>
              <a:ahLst/>
              <a:cxnLst/>
              <a:rect l="l" t="t" r="r" b="b"/>
              <a:pathLst>
                <a:path w="1098550" h="5210810">
                  <a:moveTo>
                    <a:pt x="20370" y="0"/>
                  </a:moveTo>
                  <a:lnTo>
                    <a:pt x="65290" y="45720"/>
                  </a:lnTo>
                  <a:lnTo>
                    <a:pt x="109258" y="92075"/>
                  </a:lnTo>
                  <a:lnTo>
                    <a:pt x="152272" y="138937"/>
                  </a:lnTo>
                  <a:lnTo>
                    <a:pt x="194322" y="186309"/>
                  </a:lnTo>
                  <a:lnTo>
                    <a:pt x="235419" y="234314"/>
                  </a:lnTo>
                  <a:lnTo>
                    <a:pt x="275564" y="282828"/>
                  </a:lnTo>
                  <a:lnTo>
                    <a:pt x="314756" y="331850"/>
                  </a:lnTo>
                  <a:lnTo>
                    <a:pt x="352983" y="381381"/>
                  </a:lnTo>
                  <a:lnTo>
                    <a:pt x="390258" y="431419"/>
                  </a:lnTo>
                  <a:lnTo>
                    <a:pt x="426580" y="481964"/>
                  </a:lnTo>
                  <a:lnTo>
                    <a:pt x="461937" y="533019"/>
                  </a:lnTo>
                  <a:lnTo>
                    <a:pt x="496354" y="584453"/>
                  </a:lnTo>
                  <a:lnTo>
                    <a:pt x="529805" y="636270"/>
                  </a:lnTo>
                  <a:lnTo>
                    <a:pt x="562305" y="688594"/>
                  </a:lnTo>
                  <a:lnTo>
                    <a:pt x="593839" y="741426"/>
                  </a:lnTo>
                  <a:lnTo>
                    <a:pt x="624420" y="794512"/>
                  </a:lnTo>
                  <a:lnTo>
                    <a:pt x="654062" y="848106"/>
                  </a:lnTo>
                  <a:lnTo>
                    <a:pt x="682726" y="901953"/>
                  </a:lnTo>
                  <a:lnTo>
                    <a:pt x="710450" y="956310"/>
                  </a:lnTo>
                  <a:lnTo>
                    <a:pt x="737209" y="1010920"/>
                  </a:lnTo>
                  <a:lnTo>
                    <a:pt x="763016" y="1065911"/>
                  </a:lnTo>
                  <a:lnTo>
                    <a:pt x="787869" y="1121156"/>
                  </a:lnTo>
                  <a:lnTo>
                    <a:pt x="811758" y="1176909"/>
                  </a:lnTo>
                  <a:lnTo>
                    <a:pt x="834694" y="1232789"/>
                  </a:lnTo>
                  <a:lnTo>
                    <a:pt x="856678" y="1289050"/>
                  </a:lnTo>
                  <a:lnTo>
                    <a:pt x="877709" y="1345564"/>
                  </a:lnTo>
                  <a:lnTo>
                    <a:pt x="897775" y="1402334"/>
                  </a:lnTo>
                  <a:lnTo>
                    <a:pt x="916901" y="1459357"/>
                  </a:lnTo>
                  <a:lnTo>
                    <a:pt x="935062" y="1516761"/>
                  </a:lnTo>
                  <a:lnTo>
                    <a:pt x="952258" y="1574164"/>
                  </a:lnTo>
                  <a:lnTo>
                    <a:pt x="968514" y="1631950"/>
                  </a:lnTo>
                  <a:lnTo>
                    <a:pt x="983805" y="1689862"/>
                  </a:lnTo>
                  <a:lnTo>
                    <a:pt x="998143" y="1748027"/>
                  </a:lnTo>
                  <a:lnTo>
                    <a:pt x="1011516" y="1806448"/>
                  </a:lnTo>
                  <a:lnTo>
                    <a:pt x="1023950" y="1864867"/>
                  </a:lnTo>
                  <a:lnTo>
                    <a:pt x="1035418" y="1923541"/>
                  </a:lnTo>
                  <a:lnTo>
                    <a:pt x="1045972" y="1982342"/>
                  </a:lnTo>
                  <a:lnTo>
                    <a:pt x="1055497" y="2041271"/>
                  </a:lnTo>
                  <a:lnTo>
                    <a:pt x="1064133" y="2100326"/>
                  </a:lnTo>
                  <a:lnTo>
                    <a:pt x="1071753" y="2159381"/>
                  </a:lnTo>
                  <a:lnTo>
                    <a:pt x="1078484" y="2218690"/>
                  </a:lnTo>
                  <a:lnTo>
                    <a:pt x="1084199" y="2277999"/>
                  </a:lnTo>
                  <a:lnTo>
                    <a:pt x="1088898" y="2337435"/>
                  </a:lnTo>
                  <a:lnTo>
                    <a:pt x="1092708" y="2396871"/>
                  </a:lnTo>
                  <a:lnTo>
                    <a:pt x="1095629" y="2456307"/>
                  </a:lnTo>
                  <a:lnTo>
                    <a:pt x="1097534" y="2515870"/>
                  </a:lnTo>
                  <a:lnTo>
                    <a:pt x="1098550" y="2575433"/>
                  </a:lnTo>
                  <a:lnTo>
                    <a:pt x="1098550" y="2634996"/>
                  </a:lnTo>
                  <a:lnTo>
                    <a:pt x="1097534" y="2694559"/>
                  </a:lnTo>
                  <a:lnTo>
                    <a:pt x="1095629" y="2753995"/>
                  </a:lnTo>
                  <a:lnTo>
                    <a:pt x="1092708" y="2813558"/>
                  </a:lnTo>
                  <a:lnTo>
                    <a:pt x="1088898" y="2872994"/>
                  </a:lnTo>
                  <a:lnTo>
                    <a:pt x="1084199" y="2932430"/>
                  </a:lnTo>
                  <a:lnTo>
                    <a:pt x="1078484" y="2991739"/>
                  </a:lnTo>
                  <a:lnTo>
                    <a:pt x="1071753" y="3050921"/>
                  </a:lnTo>
                  <a:lnTo>
                    <a:pt x="1064133" y="3110103"/>
                  </a:lnTo>
                  <a:lnTo>
                    <a:pt x="1055497" y="3169158"/>
                  </a:lnTo>
                  <a:lnTo>
                    <a:pt x="1045972" y="3228086"/>
                  </a:lnTo>
                  <a:lnTo>
                    <a:pt x="1035418" y="3286887"/>
                  </a:lnTo>
                  <a:lnTo>
                    <a:pt x="1023950" y="3345561"/>
                  </a:lnTo>
                  <a:lnTo>
                    <a:pt x="1011516" y="3403980"/>
                  </a:lnTo>
                  <a:lnTo>
                    <a:pt x="998143" y="3462401"/>
                  </a:lnTo>
                  <a:lnTo>
                    <a:pt x="983805" y="3520440"/>
                  </a:lnTo>
                  <a:lnTo>
                    <a:pt x="968514" y="3578479"/>
                  </a:lnTo>
                  <a:lnTo>
                    <a:pt x="952258" y="3636137"/>
                  </a:lnTo>
                  <a:lnTo>
                    <a:pt x="935062" y="3693668"/>
                  </a:lnTo>
                  <a:lnTo>
                    <a:pt x="916901" y="3751072"/>
                  </a:lnTo>
                  <a:lnTo>
                    <a:pt x="897775" y="3808095"/>
                  </a:lnTo>
                  <a:lnTo>
                    <a:pt x="877709" y="3864864"/>
                  </a:lnTo>
                  <a:lnTo>
                    <a:pt x="856678" y="3921379"/>
                  </a:lnTo>
                  <a:lnTo>
                    <a:pt x="834694" y="3977640"/>
                  </a:lnTo>
                  <a:lnTo>
                    <a:pt x="811758" y="4033520"/>
                  </a:lnTo>
                  <a:lnTo>
                    <a:pt x="787869" y="4089146"/>
                  </a:lnTo>
                  <a:lnTo>
                    <a:pt x="763016" y="4144518"/>
                  </a:lnTo>
                  <a:lnTo>
                    <a:pt x="737209" y="4199509"/>
                  </a:lnTo>
                  <a:lnTo>
                    <a:pt x="710450" y="4254119"/>
                  </a:lnTo>
                  <a:lnTo>
                    <a:pt x="682726" y="4308475"/>
                  </a:lnTo>
                  <a:lnTo>
                    <a:pt x="654062" y="4362386"/>
                  </a:lnTo>
                  <a:lnTo>
                    <a:pt x="624420" y="4415929"/>
                  </a:lnTo>
                  <a:lnTo>
                    <a:pt x="593839" y="4469066"/>
                  </a:lnTo>
                  <a:lnTo>
                    <a:pt x="562305" y="4521809"/>
                  </a:lnTo>
                  <a:lnTo>
                    <a:pt x="529805" y="4574133"/>
                  </a:lnTo>
                  <a:lnTo>
                    <a:pt x="496354" y="4626025"/>
                  </a:lnTo>
                  <a:lnTo>
                    <a:pt x="461937" y="4677460"/>
                  </a:lnTo>
                  <a:lnTo>
                    <a:pt x="426580" y="4728451"/>
                  </a:lnTo>
                  <a:lnTo>
                    <a:pt x="390258" y="4778971"/>
                  </a:lnTo>
                  <a:lnTo>
                    <a:pt x="352983" y="4829009"/>
                  </a:lnTo>
                  <a:lnTo>
                    <a:pt x="314756" y="4878552"/>
                  </a:lnTo>
                  <a:lnTo>
                    <a:pt x="275564" y="4927587"/>
                  </a:lnTo>
                  <a:lnTo>
                    <a:pt x="235419" y="4976114"/>
                  </a:lnTo>
                  <a:lnTo>
                    <a:pt x="194322" y="5024094"/>
                  </a:lnTo>
                  <a:lnTo>
                    <a:pt x="152272" y="5071541"/>
                  </a:lnTo>
                  <a:lnTo>
                    <a:pt x="109258" y="5118417"/>
                  </a:lnTo>
                  <a:lnTo>
                    <a:pt x="65290" y="5164734"/>
                  </a:lnTo>
                  <a:lnTo>
                    <a:pt x="20370" y="5210467"/>
                  </a:lnTo>
                  <a:lnTo>
                    <a:pt x="0" y="5190096"/>
                  </a:lnTo>
                  <a:lnTo>
                    <a:pt x="45034" y="5144249"/>
                  </a:lnTo>
                  <a:lnTo>
                    <a:pt x="89115" y="5097792"/>
                  </a:lnTo>
                  <a:lnTo>
                    <a:pt x="132219" y="5050777"/>
                  </a:lnTo>
                  <a:lnTo>
                    <a:pt x="174345" y="5003190"/>
                  </a:lnTo>
                  <a:lnTo>
                    <a:pt x="215518" y="4955044"/>
                  </a:lnTo>
                  <a:lnTo>
                    <a:pt x="255714" y="4906365"/>
                  </a:lnTo>
                  <a:lnTo>
                    <a:pt x="294944" y="4857165"/>
                  </a:lnTo>
                  <a:lnTo>
                    <a:pt x="333197" y="4807445"/>
                  </a:lnTo>
                  <a:lnTo>
                    <a:pt x="370484" y="4757242"/>
                  </a:lnTo>
                  <a:lnTo>
                    <a:pt x="406819" y="4706531"/>
                  </a:lnTo>
                  <a:lnTo>
                    <a:pt x="442163" y="4655362"/>
                  </a:lnTo>
                  <a:lnTo>
                    <a:pt x="476554" y="4603724"/>
                  </a:lnTo>
                  <a:lnTo>
                    <a:pt x="509968" y="4551629"/>
                  </a:lnTo>
                  <a:lnTo>
                    <a:pt x="542416" y="4499114"/>
                  </a:lnTo>
                  <a:lnTo>
                    <a:pt x="573900" y="4446168"/>
                  </a:lnTo>
                  <a:lnTo>
                    <a:pt x="604405" y="4392803"/>
                  </a:lnTo>
                  <a:lnTo>
                    <a:pt x="633945" y="4339056"/>
                  </a:lnTo>
                  <a:lnTo>
                    <a:pt x="662520" y="4284980"/>
                  </a:lnTo>
                  <a:lnTo>
                    <a:pt x="690130" y="4230370"/>
                  </a:lnTo>
                  <a:lnTo>
                    <a:pt x="716762" y="4175505"/>
                  </a:lnTo>
                  <a:lnTo>
                    <a:pt x="742429" y="4120388"/>
                  </a:lnTo>
                  <a:lnTo>
                    <a:pt x="767130" y="4064762"/>
                  </a:lnTo>
                  <a:lnTo>
                    <a:pt x="790867" y="4008881"/>
                  </a:lnTo>
                  <a:lnTo>
                    <a:pt x="813625" y="3952748"/>
                  </a:lnTo>
                  <a:lnTo>
                    <a:pt x="835418" y="3896232"/>
                  </a:lnTo>
                  <a:lnTo>
                    <a:pt x="856246" y="3839464"/>
                  </a:lnTo>
                  <a:lnTo>
                    <a:pt x="876096" y="3782441"/>
                  </a:lnTo>
                  <a:lnTo>
                    <a:pt x="894994" y="3725164"/>
                  </a:lnTo>
                  <a:lnTo>
                    <a:pt x="912914" y="3667632"/>
                  </a:lnTo>
                  <a:lnTo>
                    <a:pt x="929855" y="3609975"/>
                  </a:lnTo>
                  <a:lnTo>
                    <a:pt x="945845" y="3551936"/>
                  </a:lnTo>
                  <a:lnTo>
                    <a:pt x="960856" y="3493770"/>
                  </a:lnTo>
                  <a:lnTo>
                    <a:pt x="974902" y="3435477"/>
                  </a:lnTo>
                  <a:lnTo>
                    <a:pt x="987971" y="3376929"/>
                  </a:lnTo>
                  <a:lnTo>
                    <a:pt x="1000086" y="3318129"/>
                  </a:lnTo>
                  <a:lnTo>
                    <a:pt x="1011224" y="3259328"/>
                  </a:lnTo>
                  <a:lnTo>
                    <a:pt x="1021397" y="3200273"/>
                  </a:lnTo>
                  <a:lnTo>
                    <a:pt x="1030592" y="3141218"/>
                  </a:lnTo>
                  <a:lnTo>
                    <a:pt x="1038821" y="3081909"/>
                  </a:lnTo>
                  <a:lnTo>
                    <a:pt x="1046099" y="3022600"/>
                  </a:lnTo>
                  <a:lnTo>
                    <a:pt x="1052449" y="2963164"/>
                  </a:lnTo>
                  <a:lnTo>
                    <a:pt x="1057656" y="2903601"/>
                  </a:lnTo>
                  <a:lnTo>
                    <a:pt x="1062101" y="2844038"/>
                  </a:lnTo>
                  <a:lnTo>
                    <a:pt x="1065403" y="2784348"/>
                  </a:lnTo>
                  <a:lnTo>
                    <a:pt x="1067943" y="2724658"/>
                  </a:lnTo>
                  <a:lnTo>
                    <a:pt x="1069340" y="2664968"/>
                  </a:lnTo>
                  <a:lnTo>
                    <a:pt x="1069848" y="2605278"/>
                  </a:lnTo>
                  <a:lnTo>
                    <a:pt x="1069340" y="2545588"/>
                  </a:lnTo>
                  <a:lnTo>
                    <a:pt x="1067943" y="2485898"/>
                  </a:lnTo>
                  <a:lnTo>
                    <a:pt x="1065403" y="2426208"/>
                  </a:lnTo>
                  <a:lnTo>
                    <a:pt x="1062101" y="2366518"/>
                  </a:lnTo>
                  <a:lnTo>
                    <a:pt x="1057656" y="2306954"/>
                  </a:lnTo>
                  <a:lnTo>
                    <a:pt x="1052449" y="2247391"/>
                  </a:lnTo>
                  <a:lnTo>
                    <a:pt x="1046099" y="2187956"/>
                  </a:lnTo>
                  <a:lnTo>
                    <a:pt x="1038821" y="2128647"/>
                  </a:lnTo>
                  <a:lnTo>
                    <a:pt x="1030592" y="2069464"/>
                  </a:lnTo>
                  <a:lnTo>
                    <a:pt x="1021397" y="2010283"/>
                  </a:lnTo>
                  <a:lnTo>
                    <a:pt x="1011224" y="1951227"/>
                  </a:lnTo>
                  <a:lnTo>
                    <a:pt x="1000086" y="1892427"/>
                  </a:lnTo>
                  <a:lnTo>
                    <a:pt x="987971" y="1833626"/>
                  </a:lnTo>
                  <a:lnTo>
                    <a:pt x="974902" y="1775078"/>
                  </a:lnTo>
                  <a:lnTo>
                    <a:pt x="960856" y="1716786"/>
                  </a:lnTo>
                  <a:lnTo>
                    <a:pt x="945845" y="1658620"/>
                  </a:lnTo>
                  <a:lnTo>
                    <a:pt x="929855" y="1600581"/>
                  </a:lnTo>
                  <a:lnTo>
                    <a:pt x="912914" y="1542923"/>
                  </a:lnTo>
                  <a:lnTo>
                    <a:pt x="894994" y="1485391"/>
                  </a:lnTo>
                  <a:lnTo>
                    <a:pt x="876096" y="1428114"/>
                  </a:lnTo>
                  <a:lnTo>
                    <a:pt x="856246" y="1371091"/>
                  </a:lnTo>
                  <a:lnTo>
                    <a:pt x="835418" y="1314323"/>
                  </a:lnTo>
                  <a:lnTo>
                    <a:pt x="813625" y="1257808"/>
                  </a:lnTo>
                  <a:lnTo>
                    <a:pt x="790867" y="1201674"/>
                  </a:lnTo>
                  <a:lnTo>
                    <a:pt x="767130" y="1145794"/>
                  </a:lnTo>
                  <a:lnTo>
                    <a:pt x="742429" y="1090295"/>
                  </a:lnTo>
                  <a:lnTo>
                    <a:pt x="716762" y="1035050"/>
                  </a:lnTo>
                  <a:lnTo>
                    <a:pt x="690130" y="980186"/>
                  </a:lnTo>
                  <a:lnTo>
                    <a:pt x="662520" y="925702"/>
                  </a:lnTo>
                  <a:lnTo>
                    <a:pt x="633945" y="871474"/>
                  </a:lnTo>
                  <a:lnTo>
                    <a:pt x="604405" y="817752"/>
                  </a:lnTo>
                  <a:lnTo>
                    <a:pt x="573900" y="764413"/>
                  </a:lnTo>
                  <a:lnTo>
                    <a:pt x="542416" y="711453"/>
                  </a:lnTo>
                  <a:lnTo>
                    <a:pt x="509968" y="659002"/>
                  </a:lnTo>
                  <a:lnTo>
                    <a:pt x="476554" y="606806"/>
                  </a:lnTo>
                  <a:lnTo>
                    <a:pt x="442163" y="555244"/>
                  </a:lnTo>
                  <a:lnTo>
                    <a:pt x="406819" y="504063"/>
                  </a:lnTo>
                  <a:lnTo>
                    <a:pt x="370484" y="453389"/>
                  </a:lnTo>
                  <a:lnTo>
                    <a:pt x="333197" y="403098"/>
                  </a:lnTo>
                  <a:lnTo>
                    <a:pt x="294944" y="353440"/>
                  </a:lnTo>
                  <a:lnTo>
                    <a:pt x="255714" y="304164"/>
                  </a:lnTo>
                  <a:lnTo>
                    <a:pt x="215518" y="255524"/>
                  </a:lnTo>
                  <a:lnTo>
                    <a:pt x="174345" y="207390"/>
                  </a:lnTo>
                  <a:lnTo>
                    <a:pt x="132219" y="159765"/>
                  </a:lnTo>
                  <a:lnTo>
                    <a:pt x="89115" y="112775"/>
                  </a:lnTo>
                  <a:lnTo>
                    <a:pt x="45034" y="66294"/>
                  </a:lnTo>
                  <a:lnTo>
                    <a:pt x="0" y="20447"/>
                  </a:lnTo>
                  <a:lnTo>
                    <a:pt x="20370" y="0"/>
                  </a:lnTo>
                  <a:close/>
                </a:path>
              </a:pathLst>
            </a:custGeom>
            <a:ln w="25908">
              <a:solidFill>
                <a:srgbClr val="5C9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5978" y="1413548"/>
              <a:ext cx="11388725" cy="575945"/>
            </a:xfrm>
            <a:custGeom>
              <a:avLst/>
              <a:gdLst/>
              <a:ahLst/>
              <a:cxnLst/>
              <a:rect l="l" t="t" r="r" b="b"/>
              <a:pathLst>
                <a:path w="11388725" h="575944">
                  <a:moveTo>
                    <a:pt x="0" y="575652"/>
                  </a:moveTo>
                  <a:lnTo>
                    <a:pt x="11388725" y="575652"/>
                  </a:lnTo>
                  <a:lnTo>
                    <a:pt x="11388725" y="0"/>
                  </a:lnTo>
                  <a:lnTo>
                    <a:pt x="0" y="0"/>
                  </a:lnTo>
                  <a:lnTo>
                    <a:pt x="0" y="575652"/>
                  </a:lnTo>
                  <a:close/>
                </a:path>
              </a:pathLst>
            </a:custGeom>
            <a:ln w="25908">
              <a:solidFill>
                <a:srgbClr val="69AD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42998" y="123825"/>
            <a:ext cx="9717151" cy="733791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76200" marR="5080" indent="-64135">
              <a:lnSpc>
                <a:spcPct val="101099"/>
              </a:lnSpc>
              <a:spcBef>
                <a:spcPts val="60"/>
              </a:spcBef>
            </a:pPr>
            <a:r>
              <a:rPr sz="2400" u="sng" spc="-135" dirty="0">
                <a:solidFill>
                  <a:srgbClr val="2C3493"/>
                </a:solidFill>
              </a:rPr>
              <a:t>Вид</a:t>
            </a:r>
            <a:r>
              <a:rPr sz="2400" u="sng" spc="-5" dirty="0">
                <a:solidFill>
                  <a:srgbClr val="2C3493"/>
                </a:solidFill>
              </a:rPr>
              <a:t>ы</a:t>
            </a:r>
            <a:r>
              <a:rPr sz="2400" u="sng" spc="-275" dirty="0">
                <a:solidFill>
                  <a:srgbClr val="2C3493"/>
                </a:solidFill>
              </a:rPr>
              <a:t> </a:t>
            </a:r>
            <a:r>
              <a:rPr sz="2400" u="sng" spc="-160" dirty="0">
                <a:solidFill>
                  <a:srgbClr val="2C3493"/>
                </a:solidFill>
              </a:rPr>
              <a:t>д</a:t>
            </a:r>
            <a:r>
              <a:rPr sz="2400" u="sng" spc="-145" dirty="0">
                <a:solidFill>
                  <a:srgbClr val="2C3493"/>
                </a:solidFill>
              </a:rPr>
              <a:t>е</a:t>
            </a:r>
            <a:r>
              <a:rPr sz="2400" u="sng" spc="-140" dirty="0">
                <a:solidFill>
                  <a:srgbClr val="2C3493"/>
                </a:solidFill>
              </a:rPr>
              <a:t>я</a:t>
            </a:r>
            <a:r>
              <a:rPr sz="2400" u="sng" spc="-150" dirty="0">
                <a:solidFill>
                  <a:srgbClr val="2C3493"/>
                </a:solidFill>
              </a:rPr>
              <a:t>т</a:t>
            </a:r>
            <a:r>
              <a:rPr sz="2400" u="sng" spc="-190" dirty="0">
                <a:solidFill>
                  <a:srgbClr val="2C3493"/>
                </a:solidFill>
              </a:rPr>
              <a:t>е</a:t>
            </a:r>
            <a:r>
              <a:rPr sz="2400" u="sng" spc="-135" dirty="0">
                <a:solidFill>
                  <a:srgbClr val="2C3493"/>
                </a:solidFill>
              </a:rPr>
              <a:t>л</a:t>
            </a:r>
            <a:r>
              <a:rPr sz="2400" u="sng" spc="-145" dirty="0">
                <a:solidFill>
                  <a:srgbClr val="2C3493"/>
                </a:solidFill>
              </a:rPr>
              <a:t>ь</a:t>
            </a:r>
            <a:r>
              <a:rPr sz="2400" u="sng" spc="-140" dirty="0">
                <a:solidFill>
                  <a:srgbClr val="2C3493"/>
                </a:solidFill>
              </a:rPr>
              <a:t>н</a:t>
            </a:r>
            <a:r>
              <a:rPr sz="2400" u="sng" spc="-145" dirty="0">
                <a:solidFill>
                  <a:srgbClr val="2C3493"/>
                </a:solidFill>
              </a:rPr>
              <a:t>о</a:t>
            </a:r>
            <a:r>
              <a:rPr sz="2400" u="sng" spc="-135" dirty="0">
                <a:solidFill>
                  <a:srgbClr val="2C3493"/>
                </a:solidFill>
              </a:rPr>
              <a:t>с</a:t>
            </a:r>
            <a:r>
              <a:rPr sz="2400" u="sng" spc="-140" dirty="0">
                <a:solidFill>
                  <a:srgbClr val="2C3493"/>
                </a:solidFill>
              </a:rPr>
              <a:t>т</a:t>
            </a:r>
            <a:r>
              <a:rPr sz="2400" u="sng" spc="-5" dirty="0">
                <a:solidFill>
                  <a:srgbClr val="2C3493"/>
                </a:solidFill>
              </a:rPr>
              <a:t>и</a:t>
            </a:r>
            <a:r>
              <a:rPr sz="2400" u="sng" spc="-245" dirty="0">
                <a:solidFill>
                  <a:srgbClr val="2C3493"/>
                </a:solidFill>
              </a:rPr>
              <a:t> </a:t>
            </a:r>
            <a:r>
              <a:rPr sz="2400" u="sng" spc="-145" dirty="0">
                <a:solidFill>
                  <a:srgbClr val="2C3493"/>
                </a:solidFill>
              </a:rPr>
              <a:t>у</a:t>
            </a:r>
            <a:r>
              <a:rPr sz="2400" u="sng" spc="-135" dirty="0">
                <a:solidFill>
                  <a:srgbClr val="2C3493"/>
                </a:solidFill>
              </a:rPr>
              <a:t>ч</a:t>
            </a:r>
            <a:r>
              <a:rPr sz="2400" u="sng" spc="-140" dirty="0">
                <a:solidFill>
                  <a:srgbClr val="2C3493"/>
                </a:solidFill>
              </a:rPr>
              <a:t>ащ</a:t>
            </a:r>
            <a:r>
              <a:rPr sz="2400" u="sng" spc="-135" dirty="0">
                <a:solidFill>
                  <a:srgbClr val="2C3493"/>
                </a:solidFill>
              </a:rPr>
              <a:t>и</a:t>
            </a:r>
            <a:r>
              <a:rPr sz="2400" u="sng" spc="-190" dirty="0">
                <a:solidFill>
                  <a:srgbClr val="2C3493"/>
                </a:solidFill>
              </a:rPr>
              <a:t>х</a:t>
            </a:r>
            <a:r>
              <a:rPr sz="2400" u="sng" spc="-135" dirty="0">
                <a:solidFill>
                  <a:srgbClr val="2C3493"/>
                </a:solidFill>
              </a:rPr>
              <a:t>с</a:t>
            </a:r>
            <a:r>
              <a:rPr sz="2400" u="sng" spc="-5" dirty="0">
                <a:solidFill>
                  <a:srgbClr val="2C3493"/>
                </a:solidFill>
              </a:rPr>
              <a:t>я</a:t>
            </a:r>
            <a:r>
              <a:rPr sz="2400" u="sng" spc="-250" dirty="0">
                <a:solidFill>
                  <a:srgbClr val="2C3493"/>
                </a:solidFill>
              </a:rPr>
              <a:t> </a:t>
            </a:r>
            <a:r>
              <a:rPr sz="2400" u="sng" spc="-5" dirty="0">
                <a:solidFill>
                  <a:srgbClr val="2C3493"/>
                </a:solidFill>
              </a:rPr>
              <a:t>в</a:t>
            </a:r>
            <a:r>
              <a:rPr sz="2400" u="sng" spc="-254" dirty="0">
                <a:solidFill>
                  <a:srgbClr val="2C3493"/>
                </a:solidFill>
              </a:rPr>
              <a:t> </a:t>
            </a:r>
            <a:r>
              <a:rPr sz="2400" u="sng" spc="-135" dirty="0">
                <a:solidFill>
                  <a:srgbClr val="2C3493"/>
                </a:solidFill>
              </a:rPr>
              <a:t>ш</a:t>
            </a:r>
            <a:r>
              <a:rPr sz="2400" u="sng" spc="-190" dirty="0">
                <a:solidFill>
                  <a:srgbClr val="2C3493"/>
                </a:solidFill>
              </a:rPr>
              <a:t>ко</a:t>
            </a:r>
            <a:r>
              <a:rPr sz="2400" u="sng" spc="-135" dirty="0">
                <a:solidFill>
                  <a:srgbClr val="2C3493"/>
                </a:solidFill>
              </a:rPr>
              <a:t>л</a:t>
            </a:r>
            <a:r>
              <a:rPr sz="2400" u="sng" spc="-145" dirty="0">
                <a:solidFill>
                  <a:srgbClr val="2C3493"/>
                </a:solidFill>
              </a:rPr>
              <a:t>ь</a:t>
            </a:r>
            <a:r>
              <a:rPr sz="2400" u="sng" spc="-140" dirty="0">
                <a:solidFill>
                  <a:srgbClr val="2C3493"/>
                </a:solidFill>
              </a:rPr>
              <a:t>н</a:t>
            </a:r>
            <a:r>
              <a:rPr sz="2400" u="sng" spc="-145" dirty="0">
                <a:solidFill>
                  <a:srgbClr val="2C3493"/>
                </a:solidFill>
              </a:rPr>
              <a:t>о</a:t>
            </a:r>
            <a:r>
              <a:rPr sz="2400" u="sng" spc="-5" dirty="0">
                <a:solidFill>
                  <a:srgbClr val="2C3493"/>
                </a:solidFill>
              </a:rPr>
              <a:t>й</a:t>
            </a:r>
            <a:r>
              <a:rPr sz="2400" u="sng" spc="-260" dirty="0">
                <a:solidFill>
                  <a:srgbClr val="2C3493"/>
                </a:solidFill>
              </a:rPr>
              <a:t> </a:t>
            </a:r>
            <a:r>
              <a:rPr sz="2400" u="sng" spc="-160" dirty="0">
                <a:solidFill>
                  <a:srgbClr val="2C3493"/>
                </a:solidFill>
              </a:rPr>
              <a:t>г</a:t>
            </a:r>
            <a:r>
              <a:rPr sz="2400" u="sng" spc="-145" dirty="0">
                <a:solidFill>
                  <a:srgbClr val="2C3493"/>
                </a:solidFill>
              </a:rPr>
              <a:t>ео</a:t>
            </a:r>
            <a:r>
              <a:rPr sz="2400" u="sng" spc="-135" dirty="0">
                <a:solidFill>
                  <a:srgbClr val="2C3493"/>
                </a:solidFill>
              </a:rPr>
              <a:t>г</a:t>
            </a:r>
            <a:r>
              <a:rPr sz="2400" u="sng" spc="-140" dirty="0">
                <a:solidFill>
                  <a:srgbClr val="2C3493"/>
                </a:solidFill>
              </a:rPr>
              <a:t>раф</a:t>
            </a:r>
            <a:r>
              <a:rPr sz="2400" u="sng" spc="-135" dirty="0">
                <a:solidFill>
                  <a:srgbClr val="2C3493"/>
                </a:solidFill>
              </a:rPr>
              <a:t>ии</a:t>
            </a:r>
            <a:r>
              <a:rPr sz="2400" u="sng" spc="-5" dirty="0">
                <a:solidFill>
                  <a:srgbClr val="2C3493"/>
                </a:solidFill>
              </a:rPr>
              <a:t>,  </a:t>
            </a:r>
            <a:r>
              <a:rPr sz="2400" u="sng" spc="-140" dirty="0">
                <a:solidFill>
                  <a:srgbClr val="2C3493"/>
                </a:solidFill>
              </a:rPr>
              <a:t>входящие</a:t>
            </a:r>
            <a:r>
              <a:rPr sz="2400" u="sng" spc="-229" dirty="0">
                <a:solidFill>
                  <a:srgbClr val="2C3493"/>
                </a:solidFill>
              </a:rPr>
              <a:t> </a:t>
            </a:r>
            <a:r>
              <a:rPr sz="2400" u="sng" spc="-5" dirty="0">
                <a:solidFill>
                  <a:srgbClr val="2C3493"/>
                </a:solidFill>
              </a:rPr>
              <a:t>в</a:t>
            </a:r>
            <a:r>
              <a:rPr sz="2400" u="sng" spc="-260" dirty="0">
                <a:solidFill>
                  <a:srgbClr val="2C3493"/>
                </a:solidFill>
              </a:rPr>
              <a:t> </a:t>
            </a:r>
            <a:r>
              <a:rPr sz="2400" u="sng" spc="-130" dirty="0">
                <a:solidFill>
                  <a:srgbClr val="2C3493"/>
                </a:solidFill>
              </a:rPr>
              <a:t>структуру</a:t>
            </a:r>
            <a:r>
              <a:rPr sz="2400" u="sng" spc="-260" dirty="0">
                <a:solidFill>
                  <a:srgbClr val="2C3493"/>
                </a:solidFill>
              </a:rPr>
              <a:t> </a:t>
            </a:r>
            <a:r>
              <a:rPr sz="2400" u="sng" spc="-135" dirty="0">
                <a:solidFill>
                  <a:srgbClr val="2C3493"/>
                </a:solidFill>
              </a:rPr>
              <a:t>функциональной</a:t>
            </a:r>
            <a:r>
              <a:rPr sz="2400" u="sng" spc="-215" dirty="0">
                <a:solidFill>
                  <a:srgbClr val="2C3493"/>
                </a:solidFill>
              </a:rPr>
              <a:t> </a:t>
            </a:r>
            <a:r>
              <a:rPr sz="2400" u="sng" spc="-130" dirty="0">
                <a:solidFill>
                  <a:srgbClr val="2C3493"/>
                </a:solidFill>
              </a:rPr>
              <a:t>грамотности</a:t>
            </a:r>
            <a:endParaRPr sz="2400" u="sng" dirty="0"/>
          </a:p>
        </p:txBody>
      </p:sp>
      <p:sp>
        <p:nvSpPr>
          <p:cNvPr id="7" name="object 7"/>
          <p:cNvSpPr txBox="1"/>
          <p:nvPr/>
        </p:nvSpPr>
        <p:spPr>
          <a:xfrm>
            <a:off x="1036067" y="1536954"/>
            <a:ext cx="104311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70" dirty="0">
                <a:solidFill>
                  <a:srgbClr val="282828"/>
                </a:solidFill>
                <a:latin typeface="Trebuchet MS"/>
                <a:cs typeface="Trebuchet MS"/>
              </a:rPr>
              <a:t>Ориентироваться</a:t>
            </a:r>
            <a:r>
              <a:rPr sz="1600" spc="-114" dirty="0">
                <a:solidFill>
                  <a:srgbClr val="282828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282828"/>
                </a:solidFill>
                <a:latin typeface="Trebuchet MS"/>
                <a:cs typeface="Trebuchet MS"/>
              </a:rPr>
              <a:t>в</a:t>
            </a:r>
            <a:r>
              <a:rPr sz="1600" spc="-160" dirty="0">
                <a:solidFill>
                  <a:srgbClr val="282828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282828"/>
                </a:solidFill>
                <a:latin typeface="Trebuchet MS"/>
                <a:cs typeface="Trebuchet MS"/>
              </a:rPr>
              <a:t>содержании</a:t>
            </a:r>
            <a:r>
              <a:rPr sz="1600" spc="-110" dirty="0">
                <a:solidFill>
                  <a:srgbClr val="282828"/>
                </a:solidFill>
                <a:latin typeface="Trebuchet MS"/>
                <a:cs typeface="Trebuchet MS"/>
              </a:rPr>
              <a:t> </a:t>
            </a:r>
            <a:r>
              <a:rPr sz="1600" spc="-100" dirty="0">
                <a:solidFill>
                  <a:srgbClr val="282828"/>
                </a:solidFill>
                <a:latin typeface="Trebuchet MS"/>
                <a:cs typeface="Trebuchet MS"/>
              </a:rPr>
              <a:t>текста,</a:t>
            </a:r>
            <a:r>
              <a:rPr sz="1600" spc="-215" dirty="0">
                <a:solidFill>
                  <a:srgbClr val="282828"/>
                </a:solidFill>
                <a:latin typeface="Trebuchet MS"/>
                <a:cs typeface="Trebuchet MS"/>
              </a:rPr>
              <a:t> </a:t>
            </a:r>
            <a:r>
              <a:rPr sz="1600" spc="-80" dirty="0">
                <a:solidFill>
                  <a:srgbClr val="282828"/>
                </a:solidFill>
                <a:latin typeface="Trebuchet MS"/>
                <a:cs typeface="Trebuchet MS"/>
              </a:rPr>
              <a:t>структурировать</a:t>
            </a:r>
            <a:r>
              <a:rPr sz="1600" spc="-170" dirty="0">
                <a:solidFill>
                  <a:srgbClr val="282828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282828"/>
                </a:solidFill>
                <a:latin typeface="Trebuchet MS"/>
                <a:cs typeface="Trebuchet MS"/>
              </a:rPr>
              <a:t>его,</a:t>
            </a:r>
            <a:r>
              <a:rPr sz="1600" spc="-225" dirty="0">
                <a:solidFill>
                  <a:srgbClr val="282828"/>
                </a:solidFill>
                <a:latin typeface="Trebuchet MS"/>
                <a:cs typeface="Trebuchet MS"/>
              </a:rPr>
              <a:t> </a:t>
            </a:r>
            <a:r>
              <a:rPr sz="1600" spc="-80" dirty="0">
                <a:solidFill>
                  <a:srgbClr val="282828"/>
                </a:solidFill>
                <a:latin typeface="Trebuchet MS"/>
                <a:cs typeface="Trebuchet MS"/>
              </a:rPr>
              <a:t>находить</a:t>
            </a:r>
            <a:r>
              <a:rPr sz="1600" spc="-114" dirty="0">
                <a:solidFill>
                  <a:srgbClr val="282828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282828"/>
                </a:solidFill>
                <a:latin typeface="Trebuchet MS"/>
                <a:cs typeface="Trebuchet MS"/>
              </a:rPr>
              <a:t>требуемую</a:t>
            </a:r>
            <a:r>
              <a:rPr sz="1600" spc="-110" dirty="0">
                <a:solidFill>
                  <a:srgbClr val="282828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282828"/>
                </a:solidFill>
                <a:latin typeface="Trebuchet MS"/>
                <a:cs typeface="Trebuchet MS"/>
              </a:rPr>
              <a:t>информацию,</a:t>
            </a:r>
            <a:r>
              <a:rPr sz="1600" spc="-120" dirty="0">
                <a:solidFill>
                  <a:srgbClr val="282828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282828"/>
                </a:solidFill>
                <a:latin typeface="Trebuchet MS"/>
                <a:cs typeface="Trebuchet MS"/>
              </a:rPr>
              <a:t>преобразовывать</a:t>
            </a:r>
            <a:r>
              <a:rPr sz="1600" spc="-204" dirty="0">
                <a:solidFill>
                  <a:srgbClr val="282828"/>
                </a:solidFill>
                <a:latin typeface="Trebuchet MS"/>
                <a:cs typeface="Trebuchet MS"/>
              </a:rPr>
              <a:t> </a:t>
            </a:r>
            <a:r>
              <a:rPr sz="1600" spc="-114" dirty="0">
                <a:solidFill>
                  <a:srgbClr val="282828"/>
                </a:solidFill>
                <a:latin typeface="Trebuchet MS"/>
                <a:cs typeface="Trebuchet MS"/>
              </a:rPr>
              <a:t>текст,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19646" y="1328865"/>
            <a:ext cx="11795760" cy="4994275"/>
            <a:chOff x="213296" y="1328864"/>
            <a:chExt cx="11795760" cy="4994275"/>
          </a:xfrm>
        </p:grpSpPr>
        <p:sp>
          <p:nvSpPr>
            <p:cNvPr id="9" name="object 9"/>
            <p:cNvSpPr/>
            <p:nvPr/>
          </p:nvSpPr>
          <p:spPr>
            <a:xfrm>
              <a:off x="225552" y="1341120"/>
              <a:ext cx="719455" cy="720725"/>
            </a:xfrm>
            <a:custGeom>
              <a:avLst/>
              <a:gdLst/>
              <a:ahLst/>
              <a:cxnLst/>
              <a:rect l="l" t="t" r="r" b="b"/>
              <a:pathLst>
                <a:path w="719455" h="720725">
                  <a:moveTo>
                    <a:pt x="359511" y="0"/>
                  </a:moveTo>
                  <a:lnTo>
                    <a:pt x="294881" y="5841"/>
                  </a:lnTo>
                  <a:lnTo>
                    <a:pt x="234060" y="22478"/>
                  </a:lnTo>
                  <a:lnTo>
                    <a:pt x="178054" y="49149"/>
                  </a:lnTo>
                  <a:lnTo>
                    <a:pt x="127876" y="84708"/>
                  </a:lnTo>
                  <a:lnTo>
                    <a:pt x="84556" y="128142"/>
                  </a:lnTo>
                  <a:lnTo>
                    <a:pt x="49085" y="178434"/>
                  </a:lnTo>
                  <a:lnTo>
                    <a:pt x="22491" y="234568"/>
                  </a:lnTo>
                  <a:lnTo>
                    <a:pt x="5791" y="295401"/>
                  </a:lnTo>
                  <a:lnTo>
                    <a:pt x="0" y="360171"/>
                  </a:lnTo>
                  <a:lnTo>
                    <a:pt x="5791" y="424941"/>
                  </a:lnTo>
                  <a:lnTo>
                    <a:pt x="22491" y="485901"/>
                  </a:lnTo>
                  <a:lnTo>
                    <a:pt x="49085" y="542035"/>
                  </a:lnTo>
                  <a:lnTo>
                    <a:pt x="84556" y="592327"/>
                  </a:lnTo>
                  <a:lnTo>
                    <a:pt x="127876" y="635762"/>
                  </a:lnTo>
                  <a:lnTo>
                    <a:pt x="178054" y="671321"/>
                  </a:lnTo>
                  <a:lnTo>
                    <a:pt x="234060" y="697991"/>
                  </a:lnTo>
                  <a:lnTo>
                    <a:pt x="294881" y="714755"/>
                  </a:lnTo>
                  <a:lnTo>
                    <a:pt x="359511" y="720470"/>
                  </a:lnTo>
                  <a:lnTo>
                    <a:pt x="424129" y="714755"/>
                  </a:lnTo>
                  <a:lnTo>
                    <a:pt x="484949" y="697991"/>
                  </a:lnTo>
                  <a:lnTo>
                    <a:pt x="540956" y="671321"/>
                  </a:lnTo>
                  <a:lnTo>
                    <a:pt x="591121" y="635762"/>
                  </a:lnTo>
                  <a:lnTo>
                    <a:pt x="634453" y="592327"/>
                  </a:lnTo>
                  <a:lnTo>
                    <a:pt x="669925" y="542035"/>
                  </a:lnTo>
                  <a:lnTo>
                    <a:pt x="696518" y="485901"/>
                  </a:lnTo>
                  <a:lnTo>
                    <a:pt x="713219" y="424941"/>
                  </a:lnTo>
                  <a:lnTo>
                    <a:pt x="719010" y="360171"/>
                  </a:lnTo>
                  <a:lnTo>
                    <a:pt x="713219" y="295401"/>
                  </a:lnTo>
                  <a:lnTo>
                    <a:pt x="696518" y="234568"/>
                  </a:lnTo>
                  <a:lnTo>
                    <a:pt x="669925" y="178434"/>
                  </a:lnTo>
                  <a:lnTo>
                    <a:pt x="634453" y="128142"/>
                  </a:lnTo>
                  <a:lnTo>
                    <a:pt x="591121" y="84708"/>
                  </a:lnTo>
                  <a:lnTo>
                    <a:pt x="540956" y="49149"/>
                  </a:lnTo>
                  <a:lnTo>
                    <a:pt x="484949" y="22478"/>
                  </a:lnTo>
                  <a:lnTo>
                    <a:pt x="424129" y="5841"/>
                  </a:lnTo>
                  <a:lnTo>
                    <a:pt x="3595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6314" y="1341882"/>
              <a:ext cx="719455" cy="720725"/>
            </a:xfrm>
            <a:custGeom>
              <a:avLst/>
              <a:gdLst/>
              <a:ahLst/>
              <a:cxnLst/>
              <a:rect l="l" t="t" r="r" b="b"/>
              <a:pathLst>
                <a:path w="719455" h="720725">
                  <a:moveTo>
                    <a:pt x="0" y="360171"/>
                  </a:moveTo>
                  <a:lnTo>
                    <a:pt x="5791" y="295401"/>
                  </a:lnTo>
                  <a:lnTo>
                    <a:pt x="22491" y="234568"/>
                  </a:lnTo>
                  <a:lnTo>
                    <a:pt x="49085" y="178434"/>
                  </a:lnTo>
                  <a:lnTo>
                    <a:pt x="84556" y="128142"/>
                  </a:lnTo>
                  <a:lnTo>
                    <a:pt x="127876" y="84708"/>
                  </a:lnTo>
                  <a:lnTo>
                    <a:pt x="178054" y="49148"/>
                  </a:lnTo>
                  <a:lnTo>
                    <a:pt x="234061" y="22478"/>
                  </a:lnTo>
                  <a:lnTo>
                    <a:pt x="294881" y="5841"/>
                  </a:lnTo>
                  <a:lnTo>
                    <a:pt x="359511" y="0"/>
                  </a:lnTo>
                  <a:lnTo>
                    <a:pt x="424129" y="5841"/>
                  </a:lnTo>
                  <a:lnTo>
                    <a:pt x="484949" y="22478"/>
                  </a:lnTo>
                  <a:lnTo>
                    <a:pt x="540956" y="49148"/>
                  </a:lnTo>
                  <a:lnTo>
                    <a:pt x="591121" y="84708"/>
                  </a:lnTo>
                  <a:lnTo>
                    <a:pt x="634453" y="128142"/>
                  </a:lnTo>
                  <a:lnTo>
                    <a:pt x="669924" y="178434"/>
                  </a:lnTo>
                  <a:lnTo>
                    <a:pt x="696518" y="234568"/>
                  </a:lnTo>
                  <a:lnTo>
                    <a:pt x="713219" y="295401"/>
                  </a:lnTo>
                  <a:lnTo>
                    <a:pt x="719010" y="360171"/>
                  </a:lnTo>
                  <a:lnTo>
                    <a:pt x="713219" y="424941"/>
                  </a:lnTo>
                  <a:lnTo>
                    <a:pt x="696518" y="485901"/>
                  </a:lnTo>
                  <a:lnTo>
                    <a:pt x="669924" y="542035"/>
                  </a:lnTo>
                  <a:lnTo>
                    <a:pt x="634453" y="592327"/>
                  </a:lnTo>
                  <a:lnTo>
                    <a:pt x="591121" y="635762"/>
                  </a:lnTo>
                  <a:lnTo>
                    <a:pt x="540956" y="671321"/>
                  </a:lnTo>
                  <a:lnTo>
                    <a:pt x="484949" y="697991"/>
                  </a:lnTo>
                  <a:lnTo>
                    <a:pt x="424129" y="714755"/>
                  </a:lnTo>
                  <a:lnTo>
                    <a:pt x="359511" y="720470"/>
                  </a:lnTo>
                  <a:lnTo>
                    <a:pt x="294881" y="714755"/>
                  </a:lnTo>
                  <a:lnTo>
                    <a:pt x="234061" y="697991"/>
                  </a:lnTo>
                  <a:lnTo>
                    <a:pt x="178054" y="671321"/>
                  </a:lnTo>
                  <a:lnTo>
                    <a:pt x="127876" y="635762"/>
                  </a:lnTo>
                  <a:lnTo>
                    <a:pt x="84556" y="592327"/>
                  </a:lnTo>
                  <a:lnTo>
                    <a:pt x="49085" y="542035"/>
                  </a:lnTo>
                  <a:lnTo>
                    <a:pt x="22491" y="485901"/>
                  </a:lnTo>
                  <a:lnTo>
                    <a:pt x="5791" y="424941"/>
                  </a:lnTo>
                  <a:lnTo>
                    <a:pt x="0" y="360171"/>
                  </a:lnTo>
                  <a:close/>
                </a:path>
              </a:pathLst>
            </a:custGeom>
            <a:ln w="25908">
              <a:solidFill>
                <a:srgbClr val="75C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9942" y="2277656"/>
              <a:ext cx="10916285" cy="575945"/>
            </a:xfrm>
            <a:custGeom>
              <a:avLst/>
              <a:gdLst/>
              <a:ahLst/>
              <a:cxnLst/>
              <a:rect l="l" t="t" r="r" b="b"/>
              <a:pathLst>
                <a:path w="10916285" h="575944">
                  <a:moveTo>
                    <a:pt x="0" y="575652"/>
                  </a:moveTo>
                  <a:lnTo>
                    <a:pt x="10915777" y="575652"/>
                  </a:lnTo>
                  <a:lnTo>
                    <a:pt x="10915777" y="0"/>
                  </a:lnTo>
                  <a:lnTo>
                    <a:pt x="0" y="0"/>
                  </a:lnTo>
                  <a:lnTo>
                    <a:pt x="0" y="575652"/>
                  </a:lnTo>
                  <a:close/>
                </a:path>
              </a:pathLst>
            </a:custGeom>
            <a:ln w="25908">
              <a:solidFill>
                <a:srgbClr val="69AD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9515" y="2205227"/>
              <a:ext cx="719455" cy="720725"/>
            </a:xfrm>
            <a:custGeom>
              <a:avLst/>
              <a:gdLst/>
              <a:ahLst/>
              <a:cxnLst/>
              <a:rect l="l" t="t" r="r" b="b"/>
              <a:pathLst>
                <a:path w="719455" h="720725">
                  <a:moveTo>
                    <a:pt x="359498" y="0"/>
                  </a:moveTo>
                  <a:lnTo>
                    <a:pt x="294881" y="5842"/>
                  </a:lnTo>
                  <a:lnTo>
                    <a:pt x="234061" y="22479"/>
                  </a:lnTo>
                  <a:lnTo>
                    <a:pt x="178053" y="49149"/>
                  </a:lnTo>
                  <a:lnTo>
                    <a:pt x="127876" y="84709"/>
                  </a:lnTo>
                  <a:lnTo>
                    <a:pt x="84543" y="128143"/>
                  </a:lnTo>
                  <a:lnTo>
                    <a:pt x="49085" y="178435"/>
                  </a:lnTo>
                  <a:lnTo>
                    <a:pt x="22491" y="234569"/>
                  </a:lnTo>
                  <a:lnTo>
                    <a:pt x="5791" y="295401"/>
                  </a:lnTo>
                  <a:lnTo>
                    <a:pt x="0" y="360172"/>
                  </a:lnTo>
                  <a:lnTo>
                    <a:pt x="5791" y="424942"/>
                  </a:lnTo>
                  <a:lnTo>
                    <a:pt x="22491" y="485901"/>
                  </a:lnTo>
                  <a:lnTo>
                    <a:pt x="49085" y="542036"/>
                  </a:lnTo>
                  <a:lnTo>
                    <a:pt x="84543" y="592327"/>
                  </a:lnTo>
                  <a:lnTo>
                    <a:pt x="127876" y="635762"/>
                  </a:lnTo>
                  <a:lnTo>
                    <a:pt x="178053" y="671322"/>
                  </a:lnTo>
                  <a:lnTo>
                    <a:pt x="234061" y="697992"/>
                  </a:lnTo>
                  <a:lnTo>
                    <a:pt x="294881" y="714756"/>
                  </a:lnTo>
                  <a:lnTo>
                    <a:pt x="359498" y="720471"/>
                  </a:lnTo>
                  <a:lnTo>
                    <a:pt x="424116" y="714756"/>
                  </a:lnTo>
                  <a:lnTo>
                    <a:pt x="484936" y="697992"/>
                  </a:lnTo>
                  <a:lnTo>
                    <a:pt x="540943" y="671322"/>
                  </a:lnTo>
                  <a:lnTo>
                    <a:pt x="591185" y="635762"/>
                  </a:lnTo>
                  <a:lnTo>
                    <a:pt x="634492" y="592327"/>
                  </a:lnTo>
                  <a:lnTo>
                    <a:pt x="669925" y="542036"/>
                  </a:lnTo>
                  <a:lnTo>
                    <a:pt x="696468" y="485901"/>
                  </a:lnTo>
                  <a:lnTo>
                    <a:pt x="713232" y="424942"/>
                  </a:lnTo>
                  <a:lnTo>
                    <a:pt x="718947" y="360172"/>
                  </a:lnTo>
                  <a:lnTo>
                    <a:pt x="713232" y="295401"/>
                  </a:lnTo>
                  <a:lnTo>
                    <a:pt x="696468" y="234569"/>
                  </a:lnTo>
                  <a:lnTo>
                    <a:pt x="669925" y="178435"/>
                  </a:lnTo>
                  <a:lnTo>
                    <a:pt x="634492" y="128143"/>
                  </a:lnTo>
                  <a:lnTo>
                    <a:pt x="591185" y="84709"/>
                  </a:lnTo>
                  <a:lnTo>
                    <a:pt x="540943" y="49149"/>
                  </a:lnTo>
                  <a:lnTo>
                    <a:pt x="484936" y="22479"/>
                  </a:lnTo>
                  <a:lnTo>
                    <a:pt x="424116" y="5842"/>
                  </a:lnTo>
                  <a:lnTo>
                    <a:pt x="3594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0278" y="2205990"/>
              <a:ext cx="719455" cy="720725"/>
            </a:xfrm>
            <a:custGeom>
              <a:avLst/>
              <a:gdLst/>
              <a:ahLst/>
              <a:cxnLst/>
              <a:rect l="l" t="t" r="r" b="b"/>
              <a:pathLst>
                <a:path w="719455" h="720725">
                  <a:moveTo>
                    <a:pt x="0" y="360172"/>
                  </a:moveTo>
                  <a:lnTo>
                    <a:pt x="5791" y="295401"/>
                  </a:lnTo>
                  <a:lnTo>
                    <a:pt x="22491" y="234569"/>
                  </a:lnTo>
                  <a:lnTo>
                    <a:pt x="49085" y="178435"/>
                  </a:lnTo>
                  <a:lnTo>
                    <a:pt x="84543" y="128143"/>
                  </a:lnTo>
                  <a:lnTo>
                    <a:pt x="127876" y="84709"/>
                  </a:lnTo>
                  <a:lnTo>
                    <a:pt x="178053" y="49149"/>
                  </a:lnTo>
                  <a:lnTo>
                    <a:pt x="234060" y="22479"/>
                  </a:lnTo>
                  <a:lnTo>
                    <a:pt x="294881" y="5842"/>
                  </a:lnTo>
                  <a:lnTo>
                    <a:pt x="359498" y="0"/>
                  </a:lnTo>
                  <a:lnTo>
                    <a:pt x="424116" y="5842"/>
                  </a:lnTo>
                  <a:lnTo>
                    <a:pt x="484936" y="22479"/>
                  </a:lnTo>
                  <a:lnTo>
                    <a:pt x="540943" y="49149"/>
                  </a:lnTo>
                  <a:lnTo>
                    <a:pt x="591185" y="84709"/>
                  </a:lnTo>
                  <a:lnTo>
                    <a:pt x="634491" y="128143"/>
                  </a:lnTo>
                  <a:lnTo>
                    <a:pt x="669925" y="178435"/>
                  </a:lnTo>
                  <a:lnTo>
                    <a:pt x="696468" y="234569"/>
                  </a:lnTo>
                  <a:lnTo>
                    <a:pt x="713232" y="295401"/>
                  </a:lnTo>
                  <a:lnTo>
                    <a:pt x="718947" y="360172"/>
                  </a:lnTo>
                  <a:lnTo>
                    <a:pt x="713232" y="424942"/>
                  </a:lnTo>
                  <a:lnTo>
                    <a:pt x="696468" y="485901"/>
                  </a:lnTo>
                  <a:lnTo>
                    <a:pt x="669925" y="542036"/>
                  </a:lnTo>
                  <a:lnTo>
                    <a:pt x="634491" y="592327"/>
                  </a:lnTo>
                  <a:lnTo>
                    <a:pt x="591185" y="635762"/>
                  </a:lnTo>
                  <a:lnTo>
                    <a:pt x="540943" y="671322"/>
                  </a:lnTo>
                  <a:lnTo>
                    <a:pt x="484936" y="697992"/>
                  </a:lnTo>
                  <a:lnTo>
                    <a:pt x="424116" y="714756"/>
                  </a:lnTo>
                  <a:lnTo>
                    <a:pt x="359498" y="720471"/>
                  </a:lnTo>
                  <a:lnTo>
                    <a:pt x="294881" y="714756"/>
                  </a:lnTo>
                  <a:lnTo>
                    <a:pt x="234060" y="697992"/>
                  </a:lnTo>
                  <a:lnTo>
                    <a:pt x="178053" y="671322"/>
                  </a:lnTo>
                  <a:lnTo>
                    <a:pt x="127876" y="635762"/>
                  </a:lnTo>
                  <a:lnTo>
                    <a:pt x="84543" y="592327"/>
                  </a:lnTo>
                  <a:lnTo>
                    <a:pt x="49085" y="542036"/>
                  </a:lnTo>
                  <a:lnTo>
                    <a:pt x="22491" y="485901"/>
                  </a:lnTo>
                  <a:lnTo>
                    <a:pt x="5791" y="424942"/>
                  </a:lnTo>
                  <a:lnTo>
                    <a:pt x="0" y="360172"/>
                  </a:lnTo>
                  <a:close/>
                </a:path>
              </a:pathLst>
            </a:custGeom>
            <a:ln w="25908">
              <a:solidFill>
                <a:srgbClr val="75C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76350" y="3141764"/>
              <a:ext cx="10699750" cy="575945"/>
            </a:xfrm>
            <a:custGeom>
              <a:avLst/>
              <a:gdLst/>
              <a:ahLst/>
              <a:cxnLst/>
              <a:rect l="l" t="t" r="r" b="b"/>
              <a:pathLst>
                <a:path w="10699750" h="575945">
                  <a:moveTo>
                    <a:pt x="0" y="575652"/>
                  </a:moveTo>
                  <a:lnTo>
                    <a:pt x="10699369" y="575652"/>
                  </a:lnTo>
                  <a:lnTo>
                    <a:pt x="10699369" y="0"/>
                  </a:lnTo>
                  <a:lnTo>
                    <a:pt x="0" y="0"/>
                  </a:lnTo>
                  <a:lnTo>
                    <a:pt x="0" y="575652"/>
                  </a:lnTo>
                  <a:close/>
                </a:path>
              </a:pathLst>
            </a:custGeom>
            <a:ln w="25907">
              <a:solidFill>
                <a:srgbClr val="69AD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15924" y="3069336"/>
              <a:ext cx="720725" cy="720725"/>
            </a:xfrm>
            <a:custGeom>
              <a:avLst/>
              <a:gdLst/>
              <a:ahLst/>
              <a:cxnLst/>
              <a:rect l="l" t="t" r="r" b="b"/>
              <a:pathLst>
                <a:path w="720725" h="720725">
                  <a:moveTo>
                    <a:pt x="360298" y="0"/>
                  </a:moveTo>
                  <a:lnTo>
                    <a:pt x="295503" y="5841"/>
                  </a:lnTo>
                  <a:lnTo>
                    <a:pt x="234556" y="22478"/>
                  </a:lnTo>
                  <a:lnTo>
                    <a:pt x="178434" y="49149"/>
                  </a:lnTo>
                  <a:lnTo>
                    <a:pt x="128155" y="84709"/>
                  </a:lnTo>
                  <a:lnTo>
                    <a:pt x="84734" y="128142"/>
                  </a:lnTo>
                  <a:lnTo>
                    <a:pt x="49187" y="178435"/>
                  </a:lnTo>
                  <a:lnTo>
                    <a:pt x="22542" y="234568"/>
                  </a:lnTo>
                  <a:lnTo>
                    <a:pt x="5803" y="295528"/>
                  </a:lnTo>
                  <a:lnTo>
                    <a:pt x="0" y="360299"/>
                  </a:lnTo>
                  <a:lnTo>
                    <a:pt x="5803" y="425068"/>
                  </a:lnTo>
                  <a:lnTo>
                    <a:pt x="22542" y="486028"/>
                  </a:lnTo>
                  <a:lnTo>
                    <a:pt x="49187" y="542163"/>
                  </a:lnTo>
                  <a:lnTo>
                    <a:pt x="84734" y="592327"/>
                  </a:lnTo>
                  <a:lnTo>
                    <a:pt x="128155" y="635762"/>
                  </a:lnTo>
                  <a:lnTo>
                    <a:pt x="178434" y="671321"/>
                  </a:lnTo>
                  <a:lnTo>
                    <a:pt x="234556" y="697991"/>
                  </a:lnTo>
                  <a:lnTo>
                    <a:pt x="295503" y="714756"/>
                  </a:lnTo>
                  <a:lnTo>
                    <a:pt x="360298" y="720470"/>
                  </a:lnTo>
                  <a:lnTo>
                    <a:pt x="425069" y="714756"/>
                  </a:lnTo>
                  <a:lnTo>
                    <a:pt x="486028" y="697991"/>
                  </a:lnTo>
                  <a:lnTo>
                    <a:pt x="542035" y="671321"/>
                  </a:lnTo>
                  <a:lnTo>
                    <a:pt x="592328" y="635762"/>
                  </a:lnTo>
                  <a:lnTo>
                    <a:pt x="635762" y="592327"/>
                  </a:lnTo>
                  <a:lnTo>
                    <a:pt x="671322" y="542163"/>
                  </a:lnTo>
                  <a:lnTo>
                    <a:pt x="697991" y="486028"/>
                  </a:lnTo>
                  <a:lnTo>
                    <a:pt x="714756" y="425068"/>
                  </a:lnTo>
                  <a:lnTo>
                    <a:pt x="720470" y="360299"/>
                  </a:lnTo>
                  <a:lnTo>
                    <a:pt x="714756" y="295528"/>
                  </a:lnTo>
                  <a:lnTo>
                    <a:pt x="697991" y="234568"/>
                  </a:lnTo>
                  <a:lnTo>
                    <a:pt x="671322" y="178435"/>
                  </a:lnTo>
                  <a:lnTo>
                    <a:pt x="635762" y="128142"/>
                  </a:lnTo>
                  <a:lnTo>
                    <a:pt x="592328" y="84709"/>
                  </a:lnTo>
                  <a:lnTo>
                    <a:pt x="542035" y="49149"/>
                  </a:lnTo>
                  <a:lnTo>
                    <a:pt x="486028" y="22478"/>
                  </a:lnTo>
                  <a:lnTo>
                    <a:pt x="425069" y="5841"/>
                  </a:lnTo>
                  <a:lnTo>
                    <a:pt x="3602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16685" y="3070097"/>
              <a:ext cx="720725" cy="720725"/>
            </a:xfrm>
            <a:custGeom>
              <a:avLst/>
              <a:gdLst/>
              <a:ahLst/>
              <a:cxnLst/>
              <a:rect l="l" t="t" r="r" b="b"/>
              <a:pathLst>
                <a:path w="720725" h="720725">
                  <a:moveTo>
                    <a:pt x="0" y="360299"/>
                  </a:moveTo>
                  <a:lnTo>
                    <a:pt x="5803" y="295528"/>
                  </a:lnTo>
                  <a:lnTo>
                    <a:pt x="22542" y="234568"/>
                  </a:lnTo>
                  <a:lnTo>
                    <a:pt x="49187" y="178435"/>
                  </a:lnTo>
                  <a:lnTo>
                    <a:pt x="84734" y="128142"/>
                  </a:lnTo>
                  <a:lnTo>
                    <a:pt x="128155" y="84709"/>
                  </a:lnTo>
                  <a:lnTo>
                    <a:pt x="178434" y="49149"/>
                  </a:lnTo>
                  <a:lnTo>
                    <a:pt x="234556" y="22478"/>
                  </a:lnTo>
                  <a:lnTo>
                    <a:pt x="295503" y="5841"/>
                  </a:lnTo>
                  <a:lnTo>
                    <a:pt x="360298" y="0"/>
                  </a:lnTo>
                  <a:lnTo>
                    <a:pt x="425069" y="5841"/>
                  </a:lnTo>
                  <a:lnTo>
                    <a:pt x="486028" y="22478"/>
                  </a:lnTo>
                  <a:lnTo>
                    <a:pt x="542035" y="49149"/>
                  </a:lnTo>
                  <a:lnTo>
                    <a:pt x="592327" y="84709"/>
                  </a:lnTo>
                  <a:lnTo>
                    <a:pt x="635761" y="128142"/>
                  </a:lnTo>
                  <a:lnTo>
                    <a:pt x="671322" y="178435"/>
                  </a:lnTo>
                  <a:lnTo>
                    <a:pt x="697991" y="234568"/>
                  </a:lnTo>
                  <a:lnTo>
                    <a:pt x="714756" y="295528"/>
                  </a:lnTo>
                  <a:lnTo>
                    <a:pt x="720470" y="360299"/>
                  </a:lnTo>
                  <a:lnTo>
                    <a:pt x="714756" y="425068"/>
                  </a:lnTo>
                  <a:lnTo>
                    <a:pt x="697991" y="486028"/>
                  </a:lnTo>
                  <a:lnTo>
                    <a:pt x="671322" y="542163"/>
                  </a:lnTo>
                  <a:lnTo>
                    <a:pt x="635761" y="592327"/>
                  </a:lnTo>
                  <a:lnTo>
                    <a:pt x="592327" y="635762"/>
                  </a:lnTo>
                  <a:lnTo>
                    <a:pt x="542035" y="671321"/>
                  </a:lnTo>
                  <a:lnTo>
                    <a:pt x="486028" y="697991"/>
                  </a:lnTo>
                  <a:lnTo>
                    <a:pt x="425069" y="714756"/>
                  </a:lnTo>
                  <a:lnTo>
                    <a:pt x="360298" y="720470"/>
                  </a:lnTo>
                  <a:lnTo>
                    <a:pt x="295503" y="714756"/>
                  </a:lnTo>
                  <a:lnTo>
                    <a:pt x="234556" y="697991"/>
                  </a:lnTo>
                  <a:lnTo>
                    <a:pt x="178434" y="671321"/>
                  </a:lnTo>
                  <a:lnTo>
                    <a:pt x="128155" y="635762"/>
                  </a:lnTo>
                  <a:lnTo>
                    <a:pt x="84734" y="592327"/>
                  </a:lnTo>
                  <a:lnTo>
                    <a:pt x="49187" y="542163"/>
                  </a:lnTo>
                  <a:lnTo>
                    <a:pt x="22542" y="486028"/>
                  </a:lnTo>
                  <a:lnTo>
                    <a:pt x="5803" y="425068"/>
                  </a:lnTo>
                  <a:lnTo>
                    <a:pt x="0" y="360299"/>
                  </a:lnTo>
                  <a:close/>
                </a:path>
              </a:pathLst>
            </a:custGeom>
            <a:ln w="25908">
              <a:solidFill>
                <a:srgbClr val="75C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96161" y="4869980"/>
              <a:ext cx="10699750" cy="575945"/>
            </a:xfrm>
            <a:custGeom>
              <a:avLst/>
              <a:gdLst/>
              <a:ahLst/>
              <a:cxnLst/>
              <a:rect l="l" t="t" r="r" b="b"/>
              <a:pathLst>
                <a:path w="10699750" h="575945">
                  <a:moveTo>
                    <a:pt x="0" y="575652"/>
                  </a:moveTo>
                  <a:lnTo>
                    <a:pt x="10699369" y="575652"/>
                  </a:lnTo>
                  <a:lnTo>
                    <a:pt x="10699369" y="0"/>
                  </a:lnTo>
                  <a:lnTo>
                    <a:pt x="0" y="0"/>
                  </a:lnTo>
                  <a:lnTo>
                    <a:pt x="0" y="575652"/>
                  </a:lnTo>
                  <a:close/>
                </a:path>
              </a:pathLst>
            </a:custGeom>
            <a:ln w="25907">
              <a:solidFill>
                <a:srgbClr val="69AD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5339" y="3909059"/>
              <a:ext cx="720725" cy="720725"/>
            </a:xfrm>
            <a:custGeom>
              <a:avLst/>
              <a:gdLst/>
              <a:ahLst/>
              <a:cxnLst/>
              <a:rect l="l" t="t" r="r" b="b"/>
              <a:pathLst>
                <a:path w="720725" h="720725">
                  <a:moveTo>
                    <a:pt x="360273" y="0"/>
                  </a:moveTo>
                  <a:lnTo>
                    <a:pt x="295516" y="5841"/>
                  </a:lnTo>
                  <a:lnTo>
                    <a:pt x="234556" y="22478"/>
                  </a:lnTo>
                  <a:lnTo>
                    <a:pt x="178434" y="49148"/>
                  </a:lnTo>
                  <a:lnTo>
                    <a:pt x="128155" y="84708"/>
                  </a:lnTo>
                  <a:lnTo>
                    <a:pt x="84734" y="128142"/>
                  </a:lnTo>
                  <a:lnTo>
                    <a:pt x="49187" y="178434"/>
                  </a:lnTo>
                  <a:lnTo>
                    <a:pt x="22542" y="234569"/>
                  </a:lnTo>
                  <a:lnTo>
                    <a:pt x="5803" y="295528"/>
                  </a:lnTo>
                  <a:lnTo>
                    <a:pt x="0" y="360298"/>
                  </a:lnTo>
                  <a:lnTo>
                    <a:pt x="5803" y="425069"/>
                  </a:lnTo>
                  <a:lnTo>
                    <a:pt x="22542" y="486028"/>
                  </a:lnTo>
                  <a:lnTo>
                    <a:pt x="49187" y="542163"/>
                  </a:lnTo>
                  <a:lnTo>
                    <a:pt x="84734" y="592327"/>
                  </a:lnTo>
                  <a:lnTo>
                    <a:pt x="128155" y="635762"/>
                  </a:lnTo>
                  <a:lnTo>
                    <a:pt x="178434" y="671321"/>
                  </a:lnTo>
                  <a:lnTo>
                    <a:pt x="234556" y="697991"/>
                  </a:lnTo>
                  <a:lnTo>
                    <a:pt x="295516" y="714756"/>
                  </a:lnTo>
                  <a:lnTo>
                    <a:pt x="360273" y="720470"/>
                  </a:lnTo>
                  <a:lnTo>
                    <a:pt x="425030" y="714756"/>
                  </a:lnTo>
                  <a:lnTo>
                    <a:pt x="486028" y="697991"/>
                  </a:lnTo>
                  <a:lnTo>
                    <a:pt x="542163" y="671321"/>
                  </a:lnTo>
                  <a:lnTo>
                    <a:pt x="592454" y="635762"/>
                  </a:lnTo>
                  <a:lnTo>
                    <a:pt x="635762" y="592327"/>
                  </a:lnTo>
                  <a:lnTo>
                    <a:pt x="671322" y="542163"/>
                  </a:lnTo>
                  <a:lnTo>
                    <a:pt x="697991" y="486028"/>
                  </a:lnTo>
                  <a:lnTo>
                    <a:pt x="714756" y="425069"/>
                  </a:lnTo>
                  <a:lnTo>
                    <a:pt x="720597" y="360298"/>
                  </a:lnTo>
                  <a:lnTo>
                    <a:pt x="714756" y="295528"/>
                  </a:lnTo>
                  <a:lnTo>
                    <a:pt x="697991" y="234569"/>
                  </a:lnTo>
                  <a:lnTo>
                    <a:pt x="671322" y="178434"/>
                  </a:lnTo>
                  <a:lnTo>
                    <a:pt x="635762" y="128142"/>
                  </a:lnTo>
                  <a:lnTo>
                    <a:pt x="592454" y="84708"/>
                  </a:lnTo>
                  <a:lnTo>
                    <a:pt x="542163" y="49148"/>
                  </a:lnTo>
                  <a:lnTo>
                    <a:pt x="486028" y="22478"/>
                  </a:lnTo>
                  <a:lnTo>
                    <a:pt x="425030" y="5841"/>
                  </a:lnTo>
                  <a:lnTo>
                    <a:pt x="3602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6102" y="3909822"/>
              <a:ext cx="720725" cy="720725"/>
            </a:xfrm>
            <a:custGeom>
              <a:avLst/>
              <a:gdLst/>
              <a:ahLst/>
              <a:cxnLst/>
              <a:rect l="l" t="t" r="r" b="b"/>
              <a:pathLst>
                <a:path w="720725" h="720725">
                  <a:moveTo>
                    <a:pt x="0" y="360298"/>
                  </a:moveTo>
                  <a:lnTo>
                    <a:pt x="5803" y="295528"/>
                  </a:lnTo>
                  <a:lnTo>
                    <a:pt x="22542" y="234569"/>
                  </a:lnTo>
                  <a:lnTo>
                    <a:pt x="49187" y="178434"/>
                  </a:lnTo>
                  <a:lnTo>
                    <a:pt x="84734" y="128142"/>
                  </a:lnTo>
                  <a:lnTo>
                    <a:pt x="128155" y="84708"/>
                  </a:lnTo>
                  <a:lnTo>
                    <a:pt x="178434" y="49148"/>
                  </a:lnTo>
                  <a:lnTo>
                    <a:pt x="234556" y="22478"/>
                  </a:lnTo>
                  <a:lnTo>
                    <a:pt x="295516" y="5841"/>
                  </a:lnTo>
                  <a:lnTo>
                    <a:pt x="360273" y="0"/>
                  </a:lnTo>
                  <a:lnTo>
                    <a:pt x="425030" y="5841"/>
                  </a:lnTo>
                  <a:lnTo>
                    <a:pt x="486028" y="22478"/>
                  </a:lnTo>
                  <a:lnTo>
                    <a:pt x="542163" y="49148"/>
                  </a:lnTo>
                  <a:lnTo>
                    <a:pt x="592454" y="84708"/>
                  </a:lnTo>
                  <a:lnTo>
                    <a:pt x="635761" y="128142"/>
                  </a:lnTo>
                  <a:lnTo>
                    <a:pt x="671322" y="178434"/>
                  </a:lnTo>
                  <a:lnTo>
                    <a:pt x="697991" y="234569"/>
                  </a:lnTo>
                  <a:lnTo>
                    <a:pt x="714756" y="295528"/>
                  </a:lnTo>
                  <a:lnTo>
                    <a:pt x="720597" y="360298"/>
                  </a:lnTo>
                  <a:lnTo>
                    <a:pt x="714756" y="425069"/>
                  </a:lnTo>
                  <a:lnTo>
                    <a:pt x="697991" y="486028"/>
                  </a:lnTo>
                  <a:lnTo>
                    <a:pt x="671322" y="542163"/>
                  </a:lnTo>
                  <a:lnTo>
                    <a:pt x="635761" y="592327"/>
                  </a:lnTo>
                  <a:lnTo>
                    <a:pt x="592454" y="635761"/>
                  </a:lnTo>
                  <a:lnTo>
                    <a:pt x="542163" y="671321"/>
                  </a:lnTo>
                  <a:lnTo>
                    <a:pt x="486028" y="697991"/>
                  </a:lnTo>
                  <a:lnTo>
                    <a:pt x="425030" y="714755"/>
                  </a:lnTo>
                  <a:lnTo>
                    <a:pt x="360273" y="720470"/>
                  </a:lnTo>
                  <a:lnTo>
                    <a:pt x="295516" y="714755"/>
                  </a:lnTo>
                  <a:lnTo>
                    <a:pt x="234556" y="697991"/>
                  </a:lnTo>
                  <a:lnTo>
                    <a:pt x="178434" y="671321"/>
                  </a:lnTo>
                  <a:lnTo>
                    <a:pt x="128155" y="635761"/>
                  </a:lnTo>
                  <a:lnTo>
                    <a:pt x="84734" y="592327"/>
                  </a:lnTo>
                  <a:lnTo>
                    <a:pt x="49187" y="542163"/>
                  </a:lnTo>
                  <a:lnTo>
                    <a:pt x="22542" y="486028"/>
                  </a:lnTo>
                  <a:lnTo>
                    <a:pt x="5803" y="425069"/>
                  </a:lnTo>
                  <a:lnTo>
                    <a:pt x="0" y="360298"/>
                  </a:lnTo>
                  <a:close/>
                </a:path>
              </a:pathLst>
            </a:custGeom>
            <a:ln w="25908">
              <a:solidFill>
                <a:srgbClr val="75C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9515" y="4797552"/>
              <a:ext cx="719455" cy="719455"/>
            </a:xfrm>
            <a:custGeom>
              <a:avLst/>
              <a:gdLst/>
              <a:ahLst/>
              <a:cxnLst/>
              <a:rect l="l" t="t" r="r" b="b"/>
              <a:pathLst>
                <a:path w="719455" h="719454">
                  <a:moveTo>
                    <a:pt x="359498" y="0"/>
                  </a:moveTo>
                  <a:lnTo>
                    <a:pt x="294881" y="5842"/>
                  </a:lnTo>
                  <a:lnTo>
                    <a:pt x="234061" y="22479"/>
                  </a:lnTo>
                  <a:lnTo>
                    <a:pt x="178053" y="49022"/>
                  </a:lnTo>
                  <a:lnTo>
                    <a:pt x="127876" y="84581"/>
                  </a:lnTo>
                  <a:lnTo>
                    <a:pt x="84543" y="127889"/>
                  </a:lnTo>
                  <a:lnTo>
                    <a:pt x="49085" y="178054"/>
                  </a:lnTo>
                  <a:lnTo>
                    <a:pt x="22491" y="234061"/>
                  </a:lnTo>
                  <a:lnTo>
                    <a:pt x="5791" y="294767"/>
                  </a:lnTo>
                  <a:lnTo>
                    <a:pt x="0" y="359410"/>
                  </a:lnTo>
                  <a:lnTo>
                    <a:pt x="5791" y="424053"/>
                  </a:lnTo>
                  <a:lnTo>
                    <a:pt x="22491" y="484886"/>
                  </a:lnTo>
                  <a:lnTo>
                    <a:pt x="49085" y="540893"/>
                  </a:lnTo>
                  <a:lnTo>
                    <a:pt x="84543" y="591058"/>
                  </a:lnTo>
                  <a:lnTo>
                    <a:pt x="127876" y="634492"/>
                  </a:lnTo>
                  <a:lnTo>
                    <a:pt x="178053" y="669925"/>
                  </a:lnTo>
                  <a:lnTo>
                    <a:pt x="234061" y="696468"/>
                  </a:lnTo>
                  <a:lnTo>
                    <a:pt x="294881" y="713232"/>
                  </a:lnTo>
                  <a:lnTo>
                    <a:pt x="359498" y="718947"/>
                  </a:lnTo>
                  <a:lnTo>
                    <a:pt x="424116" y="713232"/>
                  </a:lnTo>
                  <a:lnTo>
                    <a:pt x="484936" y="696468"/>
                  </a:lnTo>
                  <a:lnTo>
                    <a:pt x="540943" y="669925"/>
                  </a:lnTo>
                  <a:lnTo>
                    <a:pt x="591185" y="634492"/>
                  </a:lnTo>
                  <a:lnTo>
                    <a:pt x="634492" y="591058"/>
                  </a:lnTo>
                  <a:lnTo>
                    <a:pt x="669925" y="540893"/>
                  </a:lnTo>
                  <a:lnTo>
                    <a:pt x="696468" y="484886"/>
                  </a:lnTo>
                  <a:lnTo>
                    <a:pt x="713232" y="424053"/>
                  </a:lnTo>
                  <a:lnTo>
                    <a:pt x="718947" y="359410"/>
                  </a:lnTo>
                  <a:lnTo>
                    <a:pt x="713232" y="294767"/>
                  </a:lnTo>
                  <a:lnTo>
                    <a:pt x="696468" y="234061"/>
                  </a:lnTo>
                  <a:lnTo>
                    <a:pt x="669925" y="178054"/>
                  </a:lnTo>
                  <a:lnTo>
                    <a:pt x="634492" y="127889"/>
                  </a:lnTo>
                  <a:lnTo>
                    <a:pt x="591185" y="84581"/>
                  </a:lnTo>
                  <a:lnTo>
                    <a:pt x="540943" y="49022"/>
                  </a:lnTo>
                  <a:lnTo>
                    <a:pt x="484936" y="22479"/>
                  </a:lnTo>
                  <a:lnTo>
                    <a:pt x="424116" y="5842"/>
                  </a:lnTo>
                  <a:lnTo>
                    <a:pt x="3594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0278" y="4798313"/>
              <a:ext cx="719455" cy="719455"/>
            </a:xfrm>
            <a:custGeom>
              <a:avLst/>
              <a:gdLst/>
              <a:ahLst/>
              <a:cxnLst/>
              <a:rect l="l" t="t" r="r" b="b"/>
              <a:pathLst>
                <a:path w="719455" h="719454">
                  <a:moveTo>
                    <a:pt x="0" y="359410"/>
                  </a:moveTo>
                  <a:lnTo>
                    <a:pt x="5791" y="294767"/>
                  </a:lnTo>
                  <a:lnTo>
                    <a:pt x="22491" y="234061"/>
                  </a:lnTo>
                  <a:lnTo>
                    <a:pt x="49085" y="178054"/>
                  </a:lnTo>
                  <a:lnTo>
                    <a:pt x="84543" y="127888"/>
                  </a:lnTo>
                  <a:lnTo>
                    <a:pt x="127876" y="84581"/>
                  </a:lnTo>
                  <a:lnTo>
                    <a:pt x="178053" y="49022"/>
                  </a:lnTo>
                  <a:lnTo>
                    <a:pt x="234060" y="22479"/>
                  </a:lnTo>
                  <a:lnTo>
                    <a:pt x="294881" y="5842"/>
                  </a:lnTo>
                  <a:lnTo>
                    <a:pt x="359498" y="0"/>
                  </a:lnTo>
                  <a:lnTo>
                    <a:pt x="424116" y="5842"/>
                  </a:lnTo>
                  <a:lnTo>
                    <a:pt x="484936" y="22479"/>
                  </a:lnTo>
                  <a:lnTo>
                    <a:pt x="540943" y="49022"/>
                  </a:lnTo>
                  <a:lnTo>
                    <a:pt x="591185" y="84581"/>
                  </a:lnTo>
                  <a:lnTo>
                    <a:pt x="634491" y="127888"/>
                  </a:lnTo>
                  <a:lnTo>
                    <a:pt x="669925" y="178054"/>
                  </a:lnTo>
                  <a:lnTo>
                    <a:pt x="696468" y="234061"/>
                  </a:lnTo>
                  <a:lnTo>
                    <a:pt x="713232" y="294767"/>
                  </a:lnTo>
                  <a:lnTo>
                    <a:pt x="718947" y="359410"/>
                  </a:lnTo>
                  <a:lnTo>
                    <a:pt x="713232" y="424053"/>
                  </a:lnTo>
                  <a:lnTo>
                    <a:pt x="696468" y="484886"/>
                  </a:lnTo>
                  <a:lnTo>
                    <a:pt x="669925" y="540893"/>
                  </a:lnTo>
                  <a:lnTo>
                    <a:pt x="634491" y="591058"/>
                  </a:lnTo>
                  <a:lnTo>
                    <a:pt x="591185" y="634492"/>
                  </a:lnTo>
                  <a:lnTo>
                    <a:pt x="540943" y="669925"/>
                  </a:lnTo>
                  <a:lnTo>
                    <a:pt x="484936" y="696468"/>
                  </a:lnTo>
                  <a:lnTo>
                    <a:pt x="424116" y="713232"/>
                  </a:lnTo>
                  <a:lnTo>
                    <a:pt x="359498" y="718947"/>
                  </a:lnTo>
                  <a:lnTo>
                    <a:pt x="294881" y="713232"/>
                  </a:lnTo>
                  <a:lnTo>
                    <a:pt x="234060" y="696468"/>
                  </a:lnTo>
                  <a:lnTo>
                    <a:pt x="178053" y="669925"/>
                  </a:lnTo>
                  <a:lnTo>
                    <a:pt x="127876" y="634492"/>
                  </a:lnTo>
                  <a:lnTo>
                    <a:pt x="84543" y="591058"/>
                  </a:lnTo>
                  <a:lnTo>
                    <a:pt x="49085" y="540893"/>
                  </a:lnTo>
                  <a:lnTo>
                    <a:pt x="22491" y="484886"/>
                  </a:lnTo>
                  <a:lnTo>
                    <a:pt x="5791" y="424053"/>
                  </a:lnTo>
                  <a:lnTo>
                    <a:pt x="0" y="359410"/>
                  </a:lnTo>
                  <a:close/>
                </a:path>
              </a:pathLst>
            </a:custGeom>
            <a:ln w="25908">
              <a:solidFill>
                <a:srgbClr val="75C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5977" y="5734049"/>
              <a:ext cx="11388725" cy="575945"/>
            </a:xfrm>
            <a:custGeom>
              <a:avLst/>
              <a:gdLst/>
              <a:ahLst/>
              <a:cxnLst/>
              <a:rect l="l" t="t" r="r" b="b"/>
              <a:pathLst>
                <a:path w="11388725" h="575945">
                  <a:moveTo>
                    <a:pt x="0" y="575652"/>
                  </a:moveTo>
                  <a:lnTo>
                    <a:pt x="11388725" y="575652"/>
                  </a:lnTo>
                  <a:lnTo>
                    <a:pt x="11388725" y="0"/>
                  </a:lnTo>
                  <a:lnTo>
                    <a:pt x="0" y="0"/>
                  </a:lnTo>
                  <a:lnTo>
                    <a:pt x="0" y="575652"/>
                  </a:lnTo>
                  <a:close/>
                </a:path>
              </a:pathLst>
            </a:custGeom>
            <a:ln w="25908">
              <a:solidFill>
                <a:srgbClr val="69AD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body" idx="1"/>
          </p:nvPr>
        </p:nvSpPr>
        <p:spPr>
          <a:xfrm>
            <a:off x="721259" y="2300331"/>
            <a:ext cx="11060760" cy="39568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28040">
              <a:spcBef>
                <a:spcPts val="95"/>
              </a:spcBef>
            </a:pPr>
            <a:r>
              <a:rPr spc="-70" dirty="0"/>
              <a:t>Интерпретировать</a:t>
            </a:r>
            <a:r>
              <a:rPr spc="-160" dirty="0"/>
              <a:t> </a:t>
            </a:r>
            <a:r>
              <a:rPr spc="-5" dirty="0"/>
              <a:t>и</a:t>
            </a:r>
            <a:r>
              <a:rPr spc="-165" dirty="0"/>
              <a:t> </a:t>
            </a:r>
            <a:r>
              <a:rPr spc="-60" dirty="0"/>
              <a:t>оценивать</a:t>
            </a:r>
            <a:r>
              <a:rPr spc="-105" dirty="0"/>
              <a:t> </a:t>
            </a:r>
            <a:r>
              <a:rPr spc="-70" dirty="0"/>
              <a:t>данные,</a:t>
            </a:r>
            <a:r>
              <a:rPr spc="-95" dirty="0"/>
              <a:t> </a:t>
            </a:r>
            <a:r>
              <a:rPr spc="-65" dirty="0"/>
              <a:t>обнаруживать</a:t>
            </a:r>
            <a:r>
              <a:rPr spc="-95" dirty="0"/>
              <a:t> </a:t>
            </a:r>
            <a:r>
              <a:rPr spc="-70" dirty="0"/>
              <a:t>недостоверность</a:t>
            </a:r>
            <a:r>
              <a:rPr spc="-130" dirty="0"/>
              <a:t> </a:t>
            </a:r>
            <a:r>
              <a:rPr spc="-5" dirty="0"/>
              <a:t>и</a:t>
            </a:r>
            <a:r>
              <a:rPr spc="-150" dirty="0"/>
              <a:t> </a:t>
            </a:r>
            <a:r>
              <a:rPr spc="-65" dirty="0"/>
              <a:t>противоречия</a:t>
            </a:r>
          </a:p>
          <a:p>
            <a:pPr marL="341630"/>
            <a:endParaRPr dirty="0"/>
          </a:p>
          <a:p>
            <a:pPr marL="341630">
              <a:spcBef>
                <a:spcPts val="20"/>
              </a:spcBef>
            </a:pPr>
            <a:endParaRPr dirty="0"/>
          </a:p>
          <a:p>
            <a:pPr marL="1044575"/>
            <a:r>
              <a:rPr spc="-70" dirty="0"/>
              <a:t>Переходить</a:t>
            </a:r>
            <a:r>
              <a:rPr spc="-215" dirty="0"/>
              <a:t> </a:t>
            </a:r>
            <a:r>
              <a:rPr spc="-45" dirty="0"/>
              <a:t>от</a:t>
            </a:r>
            <a:r>
              <a:rPr spc="-160" dirty="0"/>
              <a:t> </a:t>
            </a:r>
            <a:r>
              <a:rPr spc="-45" dirty="0"/>
              <a:t>одной</a:t>
            </a:r>
            <a:r>
              <a:rPr spc="-150" dirty="0"/>
              <a:t> </a:t>
            </a:r>
            <a:r>
              <a:rPr spc="-65" dirty="0"/>
              <a:t>формы</a:t>
            </a:r>
            <a:r>
              <a:rPr spc="-185" dirty="0"/>
              <a:t> </a:t>
            </a:r>
            <a:r>
              <a:rPr spc="-75" dirty="0"/>
              <a:t>представления</a:t>
            </a:r>
            <a:r>
              <a:rPr spc="-190" dirty="0"/>
              <a:t> </a:t>
            </a:r>
            <a:r>
              <a:rPr spc="-60" dirty="0"/>
              <a:t>данных</a:t>
            </a:r>
            <a:r>
              <a:rPr spc="-130" dirty="0"/>
              <a:t> </a:t>
            </a:r>
            <a:r>
              <a:rPr spc="-5" dirty="0"/>
              <a:t>к</a:t>
            </a:r>
            <a:r>
              <a:rPr spc="-204" dirty="0"/>
              <a:t> </a:t>
            </a:r>
            <a:r>
              <a:rPr spc="-65" dirty="0"/>
              <a:t>другой</a:t>
            </a:r>
          </a:p>
          <a:p>
            <a:pPr marL="341630"/>
            <a:endParaRPr dirty="0"/>
          </a:p>
          <a:p>
            <a:pPr marL="341630">
              <a:spcBef>
                <a:spcPts val="15"/>
              </a:spcBef>
            </a:pPr>
            <a:endParaRPr sz="2300" dirty="0"/>
          </a:p>
          <a:p>
            <a:pPr marL="1219835">
              <a:lnSpc>
                <a:spcPts val="1860"/>
              </a:lnSpc>
              <a:spcBef>
                <a:spcPts val="5"/>
              </a:spcBef>
            </a:pPr>
            <a:r>
              <a:rPr spc="-50" dirty="0"/>
              <a:t>Понимать</a:t>
            </a:r>
            <a:r>
              <a:rPr spc="-120" dirty="0"/>
              <a:t> </a:t>
            </a:r>
            <a:r>
              <a:rPr spc="-75" dirty="0"/>
              <a:t>информацию,</a:t>
            </a:r>
            <a:r>
              <a:rPr spc="-135" dirty="0"/>
              <a:t> </a:t>
            </a:r>
            <a:r>
              <a:rPr spc="-70" dirty="0"/>
              <a:t>представленную</a:t>
            </a:r>
            <a:r>
              <a:rPr spc="-195" dirty="0"/>
              <a:t> </a:t>
            </a:r>
            <a:r>
              <a:rPr spc="-5" dirty="0"/>
              <a:t>в</a:t>
            </a:r>
            <a:r>
              <a:rPr spc="-160" dirty="0"/>
              <a:t> </a:t>
            </a:r>
            <a:r>
              <a:rPr spc="-105" dirty="0"/>
              <a:t>графической,</a:t>
            </a:r>
            <a:r>
              <a:rPr spc="-215" dirty="0"/>
              <a:t> </a:t>
            </a:r>
            <a:r>
              <a:rPr spc="-75" dirty="0"/>
              <a:t>иллюстративной,</a:t>
            </a:r>
            <a:r>
              <a:rPr spc="-150" dirty="0"/>
              <a:t> </a:t>
            </a:r>
            <a:r>
              <a:rPr spc="-85" dirty="0"/>
              <a:t>табличной,</a:t>
            </a:r>
            <a:r>
              <a:rPr spc="-175" dirty="0"/>
              <a:t> </a:t>
            </a:r>
            <a:r>
              <a:rPr spc="-80" dirty="0"/>
              <a:t>текстовой</a:t>
            </a:r>
            <a:r>
              <a:rPr spc="-135" dirty="0"/>
              <a:t> </a:t>
            </a:r>
            <a:r>
              <a:rPr spc="-5" dirty="0"/>
              <a:t>и</a:t>
            </a:r>
            <a:r>
              <a:rPr spc="-155" dirty="0"/>
              <a:t> </a:t>
            </a:r>
            <a:r>
              <a:rPr spc="-70" dirty="0"/>
              <a:t>др.</a:t>
            </a:r>
            <a:r>
              <a:rPr spc="-215" dirty="0"/>
              <a:t> </a:t>
            </a:r>
            <a:r>
              <a:rPr spc="-85" dirty="0"/>
              <a:t>формах,</a:t>
            </a:r>
          </a:p>
          <a:p>
            <a:pPr marL="1219835">
              <a:lnSpc>
                <a:spcPts val="1860"/>
              </a:lnSpc>
            </a:pPr>
            <a:r>
              <a:rPr spc="-70" dirty="0"/>
              <a:t>интерпретировать</a:t>
            </a:r>
            <a:r>
              <a:rPr spc="-80" dirty="0"/>
              <a:t> </a:t>
            </a:r>
            <a:r>
              <a:rPr spc="-85" dirty="0"/>
              <a:t>ее,</a:t>
            </a:r>
            <a:r>
              <a:rPr spc="-235" dirty="0"/>
              <a:t> </a:t>
            </a:r>
            <a:r>
              <a:rPr spc="-65" dirty="0"/>
              <a:t>преобразовывать,</a:t>
            </a:r>
            <a:r>
              <a:rPr spc="-270" dirty="0"/>
              <a:t> </a:t>
            </a:r>
            <a:r>
              <a:rPr spc="-50" dirty="0"/>
              <a:t>обобщать</a:t>
            </a:r>
          </a:p>
          <a:p>
            <a:pPr marL="341630">
              <a:spcBef>
                <a:spcPts val="45"/>
              </a:spcBef>
            </a:pPr>
            <a:endParaRPr sz="2600" dirty="0"/>
          </a:p>
          <a:p>
            <a:pPr marL="1064260">
              <a:lnSpc>
                <a:spcPts val="1860"/>
              </a:lnSpc>
            </a:pPr>
            <a:r>
              <a:rPr spc="-70" dirty="0"/>
              <a:t>Использовать</a:t>
            </a:r>
            <a:r>
              <a:rPr spc="-75" dirty="0"/>
              <a:t> </a:t>
            </a:r>
            <a:r>
              <a:rPr spc="-40" dirty="0"/>
              <a:t>опыт</a:t>
            </a:r>
            <a:r>
              <a:rPr spc="-100" dirty="0"/>
              <a:t> </a:t>
            </a:r>
            <a:r>
              <a:rPr spc="-80" dirty="0"/>
              <a:t>чувственного</a:t>
            </a:r>
            <a:r>
              <a:rPr spc="-95" dirty="0"/>
              <a:t> </a:t>
            </a:r>
            <a:r>
              <a:rPr spc="-70" dirty="0"/>
              <a:t>восприятия</a:t>
            </a:r>
            <a:r>
              <a:rPr spc="-130" dirty="0"/>
              <a:t> </a:t>
            </a:r>
            <a:r>
              <a:rPr spc="-80" dirty="0"/>
              <a:t>объектов,</a:t>
            </a:r>
            <a:r>
              <a:rPr spc="-155" dirty="0"/>
              <a:t> </a:t>
            </a:r>
            <a:r>
              <a:rPr spc="-65" dirty="0"/>
              <a:t>научно </a:t>
            </a:r>
            <a:r>
              <a:rPr spc="-80" dirty="0"/>
              <a:t>объяснять</a:t>
            </a:r>
            <a:r>
              <a:rPr spc="-100" dirty="0"/>
              <a:t> </a:t>
            </a:r>
            <a:r>
              <a:rPr spc="-65" dirty="0"/>
              <a:t>процессы</a:t>
            </a:r>
            <a:r>
              <a:rPr spc="-70" dirty="0"/>
              <a:t> </a:t>
            </a:r>
            <a:r>
              <a:rPr spc="-5" dirty="0"/>
              <a:t>и</a:t>
            </a:r>
            <a:r>
              <a:rPr spc="-95" dirty="0"/>
              <a:t> </a:t>
            </a:r>
            <a:r>
              <a:rPr spc="-90" dirty="0"/>
              <a:t>явления,</a:t>
            </a:r>
            <a:r>
              <a:rPr spc="-160" dirty="0"/>
              <a:t> </a:t>
            </a:r>
            <a:r>
              <a:rPr spc="-60" dirty="0"/>
              <a:t>планировать</a:t>
            </a:r>
          </a:p>
          <a:p>
            <a:pPr marL="1064260">
              <a:lnSpc>
                <a:spcPts val="1860"/>
              </a:lnSpc>
            </a:pPr>
            <a:r>
              <a:rPr spc="-75" dirty="0"/>
              <a:t>исследования</a:t>
            </a:r>
          </a:p>
          <a:p>
            <a:pPr marL="341630"/>
            <a:endParaRPr dirty="0"/>
          </a:p>
          <a:p>
            <a:pPr marL="341630">
              <a:spcBef>
                <a:spcPts val="10"/>
              </a:spcBef>
            </a:pPr>
            <a:endParaRPr dirty="0"/>
          </a:p>
          <a:p>
            <a:pPr marL="354330"/>
            <a:r>
              <a:rPr spc="-80" dirty="0"/>
              <a:t>Критически</a:t>
            </a:r>
            <a:r>
              <a:rPr spc="-204" dirty="0"/>
              <a:t> </a:t>
            </a:r>
            <a:r>
              <a:rPr spc="-75" dirty="0"/>
              <a:t>рассматривать</a:t>
            </a:r>
            <a:r>
              <a:rPr spc="-160" dirty="0"/>
              <a:t> </a:t>
            </a:r>
            <a:r>
              <a:rPr spc="-5" dirty="0"/>
              <a:t>с</a:t>
            </a:r>
            <a:r>
              <a:rPr spc="-210" dirty="0"/>
              <a:t> </a:t>
            </a:r>
            <a:r>
              <a:rPr spc="-60" dirty="0"/>
              <a:t>разных</a:t>
            </a:r>
            <a:r>
              <a:rPr spc="-125" dirty="0"/>
              <a:t> </a:t>
            </a:r>
            <a:r>
              <a:rPr spc="-75" dirty="0"/>
              <a:t>точек</a:t>
            </a:r>
            <a:r>
              <a:rPr spc="-175" dirty="0"/>
              <a:t> </a:t>
            </a:r>
            <a:r>
              <a:rPr spc="-70" dirty="0"/>
              <a:t>зрения</a:t>
            </a:r>
            <a:r>
              <a:rPr spc="-110" dirty="0"/>
              <a:t> </a:t>
            </a:r>
            <a:r>
              <a:rPr spc="-50" dirty="0"/>
              <a:t>проблем</a:t>
            </a:r>
            <a:r>
              <a:rPr spc="-170" dirty="0"/>
              <a:t> </a:t>
            </a:r>
            <a:r>
              <a:rPr spc="-75" dirty="0"/>
              <a:t>глобального</a:t>
            </a:r>
            <a:r>
              <a:rPr spc="-120" dirty="0"/>
              <a:t> </a:t>
            </a:r>
            <a:r>
              <a:rPr spc="-80" dirty="0"/>
              <a:t>характера</a:t>
            </a:r>
            <a:r>
              <a:rPr spc="-130" dirty="0"/>
              <a:t> </a:t>
            </a:r>
            <a:r>
              <a:rPr spc="-5" dirty="0"/>
              <a:t>и</a:t>
            </a:r>
            <a:r>
              <a:rPr spc="-150" dirty="0"/>
              <a:t> </a:t>
            </a:r>
            <a:r>
              <a:rPr spc="-80" dirty="0"/>
              <a:t>межкультурного</a:t>
            </a:r>
            <a:r>
              <a:rPr spc="-135" dirty="0"/>
              <a:t> </a:t>
            </a:r>
            <a:r>
              <a:rPr spc="-70" dirty="0"/>
              <a:t>взаимодействия</a:t>
            </a:r>
          </a:p>
        </p:txBody>
      </p:sp>
      <p:grpSp>
        <p:nvGrpSpPr>
          <p:cNvPr id="24" name="object 24"/>
          <p:cNvGrpSpPr/>
          <p:nvPr/>
        </p:nvGrpSpPr>
        <p:grpSpPr>
          <a:xfrm>
            <a:off x="219709" y="1062227"/>
            <a:ext cx="11780520" cy="5332730"/>
            <a:chOff x="213359" y="1062227"/>
            <a:chExt cx="11780520" cy="5332730"/>
          </a:xfrm>
        </p:grpSpPr>
        <p:sp>
          <p:nvSpPr>
            <p:cNvPr id="25" name="object 25"/>
            <p:cNvSpPr/>
            <p:nvPr/>
          </p:nvSpPr>
          <p:spPr>
            <a:xfrm>
              <a:off x="225551" y="5661660"/>
              <a:ext cx="719455" cy="719455"/>
            </a:xfrm>
            <a:custGeom>
              <a:avLst/>
              <a:gdLst/>
              <a:ahLst/>
              <a:cxnLst/>
              <a:rect l="l" t="t" r="r" b="b"/>
              <a:pathLst>
                <a:path w="719455" h="719454">
                  <a:moveTo>
                    <a:pt x="359511" y="0"/>
                  </a:moveTo>
                  <a:lnTo>
                    <a:pt x="294881" y="5791"/>
                  </a:lnTo>
                  <a:lnTo>
                    <a:pt x="234060" y="22491"/>
                  </a:lnTo>
                  <a:lnTo>
                    <a:pt x="178054" y="49085"/>
                  </a:lnTo>
                  <a:lnTo>
                    <a:pt x="127876" y="84556"/>
                  </a:lnTo>
                  <a:lnTo>
                    <a:pt x="84556" y="127876"/>
                  </a:lnTo>
                  <a:lnTo>
                    <a:pt x="49085" y="178053"/>
                  </a:lnTo>
                  <a:lnTo>
                    <a:pt x="22491" y="234060"/>
                  </a:lnTo>
                  <a:lnTo>
                    <a:pt x="5791" y="294881"/>
                  </a:lnTo>
                  <a:lnTo>
                    <a:pt x="0" y="359511"/>
                  </a:lnTo>
                  <a:lnTo>
                    <a:pt x="5791" y="424129"/>
                  </a:lnTo>
                  <a:lnTo>
                    <a:pt x="22491" y="484949"/>
                  </a:lnTo>
                  <a:lnTo>
                    <a:pt x="49085" y="540956"/>
                  </a:lnTo>
                  <a:lnTo>
                    <a:pt x="84556" y="591134"/>
                  </a:lnTo>
                  <a:lnTo>
                    <a:pt x="127876" y="634466"/>
                  </a:lnTo>
                  <a:lnTo>
                    <a:pt x="178054" y="669924"/>
                  </a:lnTo>
                  <a:lnTo>
                    <a:pt x="234060" y="696518"/>
                  </a:lnTo>
                  <a:lnTo>
                    <a:pt x="294881" y="713219"/>
                  </a:lnTo>
                  <a:lnTo>
                    <a:pt x="359511" y="719010"/>
                  </a:lnTo>
                  <a:lnTo>
                    <a:pt x="424129" y="713219"/>
                  </a:lnTo>
                  <a:lnTo>
                    <a:pt x="484949" y="696518"/>
                  </a:lnTo>
                  <a:lnTo>
                    <a:pt x="540956" y="669924"/>
                  </a:lnTo>
                  <a:lnTo>
                    <a:pt x="591121" y="634466"/>
                  </a:lnTo>
                  <a:lnTo>
                    <a:pt x="634453" y="591134"/>
                  </a:lnTo>
                  <a:lnTo>
                    <a:pt x="669925" y="540956"/>
                  </a:lnTo>
                  <a:lnTo>
                    <a:pt x="696518" y="484949"/>
                  </a:lnTo>
                  <a:lnTo>
                    <a:pt x="713219" y="424129"/>
                  </a:lnTo>
                  <a:lnTo>
                    <a:pt x="719010" y="359511"/>
                  </a:lnTo>
                  <a:lnTo>
                    <a:pt x="713219" y="294881"/>
                  </a:lnTo>
                  <a:lnTo>
                    <a:pt x="696518" y="234060"/>
                  </a:lnTo>
                  <a:lnTo>
                    <a:pt x="669925" y="178053"/>
                  </a:lnTo>
                  <a:lnTo>
                    <a:pt x="634453" y="127876"/>
                  </a:lnTo>
                  <a:lnTo>
                    <a:pt x="591121" y="84556"/>
                  </a:lnTo>
                  <a:lnTo>
                    <a:pt x="540956" y="49085"/>
                  </a:lnTo>
                  <a:lnTo>
                    <a:pt x="484949" y="22491"/>
                  </a:lnTo>
                  <a:lnTo>
                    <a:pt x="424129" y="5791"/>
                  </a:lnTo>
                  <a:lnTo>
                    <a:pt x="3595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6313" y="5662422"/>
              <a:ext cx="719455" cy="719455"/>
            </a:xfrm>
            <a:custGeom>
              <a:avLst/>
              <a:gdLst/>
              <a:ahLst/>
              <a:cxnLst/>
              <a:rect l="l" t="t" r="r" b="b"/>
              <a:pathLst>
                <a:path w="719455" h="719454">
                  <a:moveTo>
                    <a:pt x="0" y="359511"/>
                  </a:moveTo>
                  <a:lnTo>
                    <a:pt x="5791" y="294881"/>
                  </a:lnTo>
                  <a:lnTo>
                    <a:pt x="22491" y="234060"/>
                  </a:lnTo>
                  <a:lnTo>
                    <a:pt x="49085" y="178053"/>
                  </a:lnTo>
                  <a:lnTo>
                    <a:pt x="84556" y="127876"/>
                  </a:lnTo>
                  <a:lnTo>
                    <a:pt x="127876" y="84556"/>
                  </a:lnTo>
                  <a:lnTo>
                    <a:pt x="178054" y="49085"/>
                  </a:lnTo>
                  <a:lnTo>
                    <a:pt x="234061" y="22491"/>
                  </a:lnTo>
                  <a:lnTo>
                    <a:pt x="294881" y="5791"/>
                  </a:lnTo>
                  <a:lnTo>
                    <a:pt x="359511" y="0"/>
                  </a:lnTo>
                  <a:lnTo>
                    <a:pt x="424129" y="5791"/>
                  </a:lnTo>
                  <a:lnTo>
                    <a:pt x="484949" y="22491"/>
                  </a:lnTo>
                  <a:lnTo>
                    <a:pt x="540956" y="49085"/>
                  </a:lnTo>
                  <a:lnTo>
                    <a:pt x="591121" y="84556"/>
                  </a:lnTo>
                  <a:lnTo>
                    <a:pt x="634453" y="127876"/>
                  </a:lnTo>
                  <a:lnTo>
                    <a:pt x="669924" y="178053"/>
                  </a:lnTo>
                  <a:lnTo>
                    <a:pt x="696518" y="234060"/>
                  </a:lnTo>
                  <a:lnTo>
                    <a:pt x="713219" y="294881"/>
                  </a:lnTo>
                  <a:lnTo>
                    <a:pt x="719010" y="359511"/>
                  </a:lnTo>
                  <a:lnTo>
                    <a:pt x="713219" y="424129"/>
                  </a:lnTo>
                  <a:lnTo>
                    <a:pt x="696518" y="484949"/>
                  </a:lnTo>
                  <a:lnTo>
                    <a:pt x="669924" y="540956"/>
                  </a:lnTo>
                  <a:lnTo>
                    <a:pt x="634453" y="591134"/>
                  </a:lnTo>
                  <a:lnTo>
                    <a:pt x="591121" y="634466"/>
                  </a:lnTo>
                  <a:lnTo>
                    <a:pt x="540956" y="669924"/>
                  </a:lnTo>
                  <a:lnTo>
                    <a:pt x="484949" y="696518"/>
                  </a:lnTo>
                  <a:lnTo>
                    <a:pt x="424129" y="713219"/>
                  </a:lnTo>
                  <a:lnTo>
                    <a:pt x="359511" y="719010"/>
                  </a:lnTo>
                  <a:lnTo>
                    <a:pt x="294881" y="713219"/>
                  </a:lnTo>
                  <a:lnTo>
                    <a:pt x="234061" y="696518"/>
                  </a:lnTo>
                  <a:lnTo>
                    <a:pt x="178054" y="669924"/>
                  </a:lnTo>
                  <a:lnTo>
                    <a:pt x="127876" y="634466"/>
                  </a:lnTo>
                  <a:lnTo>
                    <a:pt x="84556" y="591134"/>
                  </a:lnTo>
                  <a:lnTo>
                    <a:pt x="49085" y="540956"/>
                  </a:lnTo>
                  <a:lnTo>
                    <a:pt x="22491" y="484949"/>
                  </a:lnTo>
                  <a:lnTo>
                    <a:pt x="5791" y="424129"/>
                  </a:lnTo>
                  <a:lnTo>
                    <a:pt x="0" y="359511"/>
                  </a:lnTo>
                  <a:close/>
                </a:path>
              </a:pathLst>
            </a:custGeom>
            <a:ln w="25908">
              <a:solidFill>
                <a:srgbClr val="75C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54295" y="1063751"/>
              <a:ext cx="7338059" cy="321945"/>
            </a:xfrm>
            <a:custGeom>
              <a:avLst/>
              <a:gdLst/>
              <a:ahLst/>
              <a:cxnLst/>
              <a:rect l="l" t="t" r="r" b="b"/>
              <a:pathLst>
                <a:path w="7338059" h="321944">
                  <a:moveTo>
                    <a:pt x="0" y="321563"/>
                  </a:moveTo>
                  <a:lnTo>
                    <a:pt x="7338059" y="321563"/>
                  </a:lnTo>
                  <a:lnTo>
                    <a:pt x="7338059" y="0"/>
                  </a:lnTo>
                  <a:lnTo>
                    <a:pt x="0" y="0"/>
                  </a:lnTo>
                  <a:lnTo>
                    <a:pt x="0" y="321563"/>
                  </a:lnTo>
                  <a:close/>
                </a:path>
              </a:pathLst>
            </a:custGeom>
            <a:ln w="3175">
              <a:solidFill>
                <a:srgbClr val="4FA0DD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502150" y="863906"/>
            <a:ext cx="7317740" cy="327025"/>
          </a:xfrm>
          <a:prstGeom prst="rect">
            <a:avLst/>
          </a:prstGeom>
          <a:solidFill>
            <a:srgbClr val="ECF5FA"/>
          </a:solidFill>
        </p:spPr>
        <p:txBody>
          <a:bodyPr vert="horz" wrap="square" lIns="0" tIns="8255" rIns="0" bIns="0" rtlCol="0">
            <a:spAutoFit/>
          </a:bodyPr>
          <a:lstStyle/>
          <a:p>
            <a:pPr marL="12065" marR="468630" indent="182880">
              <a:spcBef>
                <a:spcPts val="65"/>
              </a:spcBef>
            </a:pPr>
            <a:r>
              <a:rPr sz="1000" i="1" spc="-5" dirty="0">
                <a:solidFill>
                  <a:srgbClr val="161616"/>
                </a:solidFill>
                <a:latin typeface="Trebuchet MS"/>
                <a:cs typeface="Trebuchet MS"/>
              </a:rPr>
              <a:t>©</a:t>
            </a:r>
            <a:r>
              <a:rPr sz="1000" i="1" spc="75" dirty="0">
                <a:solidFill>
                  <a:srgbClr val="161616"/>
                </a:solidFill>
                <a:latin typeface="Trebuchet MS"/>
                <a:cs typeface="Trebuchet MS"/>
              </a:rPr>
              <a:t> </a:t>
            </a:r>
            <a:r>
              <a:rPr sz="1000" i="1" spc="-5" dirty="0">
                <a:solidFill>
                  <a:srgbClr val="161616"/>
                </a:solidFill>
                <a:latin typeface="Trebuchet MS"/>
                <a:cs typeface="Trebuchet MS"/>
              </a:rPr>
              <a:t>Из</a:t>
            </a:r>
            <a:r>
              <a:rPr sz="1000" i="1" spc="5" dirty="0">
                <a:solidFill>
                  <a:srgbClr val="161616"/>
                </a:solidFill>
                <a:latin typeface="Trebuchet MS"/>
                <a:cs typeface="Trebuchet MS"/>
              </a:rPr>
              <a:t> </a:t>
            </a:r>
            <a:r>
              <a:rPr sz="1000" i="1" spc="-5" dirty="0">
                <a:solidFill>
                  <a:srgbClr val="161616"/>
                </a:solidFill>
                <a:latin typeface="Trebuchet MS"/>
                <a:cs typeface="Trebuchet MS"/>
              </a:rPr>
              <a:t>выступления </a:t>
            </a:r>
            <a:r>
              <a:rPr sz="1000" i="1" spc="-10" dirty="0">
                <a:solidFill>
                  <a:srgbClr val="161616"/>
                </a:solidFill>
                <a:latin typeface="Trebuchet MS"/>
                <a:cs typeface="Trebuchet MS"/>
              </a:rPr>
              <a:t>Е.А.</a:t>
            </a:r>
            <a:r>
              <a:rPr sz="1000" i="1" spc="20" dirty="0">
                <a:solidFill>
                  <a:srgbClr val="161616"/>
                </a:solidFill>
                <a:latin typeface="Trebuchet MS"/>
                <a:cs typeface="Trebuchet MS"/>
              </a:rPr>
              <a:t> </a:t>
            </a:r>
            <a:r>
              <a:rPr sz="1000" i="1" spc="-10" dirty="0">
                <a:solidFill>
                  <a:srgbClr val="161616"/>
                </a:solidFill>
                <a:latin typeface="Trebuchet MS"/>
                <a:cs typeface="Trebuchet MS"/>
              </a:rPr>
              <a:t>Беловоловой</a:t>
            </a:r>
            <a:r>
              <a:rPr sz="1000" i="1" spc="35" dirty="0">
                <a:solidFill>
                  <a:srgbClr val="161616"/>
                </a:solidFill>
                <a:latin typeface="Trebuchet MS"/>
                <a:cs typeface="Trebuchet MS"/>
              </a:rPr>
              <a:t> </a:t>
            </a:r>
            <a:r>
              <a:rPr sz="1000" i="1" spc="-5" dirty="0">
                <a:solidFill>
                  <a:srgbClr val="171717"/>
                </a:solidFill>
                <a:latin typeface="Trebuchet MS"/>
                <a:cs typeface="Trebuchet MS"/>
              </a:rPr>
              <a:t>«Оценка</a:t>
            </a:r>
            <a:r>
              <a:rPr sz="1000" i="1" spc="5" dirty="0">
                <a:solidFill>
                  <a:srgbClr val="171717"/>
                </a:solidFill>
                <a:latin typeface="Trebuchet MS"/>
                <a:cs typeface="Trebuchet MS"/>
              </a:rPr>
              <a:t> </a:t>
            </a:r>
            <a:r>
              <a:rPr sz="1000" i="1" spc="-5" dirty="0">
                <a:solidFill>
                  <a:srgbClr val="171717"/>
                </a:solidFill>
                <a:latin typeface="Trebuchet MS"/>
                <a:cs typeface="Trebuchet MS"/>
              </a:rPr>
              <a:t>функциональной</a:t>
            </a:r>
            <a:r>
              <a:rPr sz="1000" i="1" spc="25" dirty="0">
                <a:solidFill>
                  <a:srgbClr val="171717"/>
                </a:solidFill>
                <a:latin typeface="Trebuchet MS"/>
                <a:cs typeface="Trebuchet MS"/>
              </a:rPr>
              <a:t> </a:t>
            </a:r>
            <a:r>
              <a:rPr sz="1000" i="1" spc="-5" dirty="0">
                <a:solidFill>
                  <a:srgbClr val="171717"/>
                </a:solidFill>
                <a:latin typeface="Trebuchet MS"/>
                <a:cs typeface="Trebuchet MS"/>
              </a:rPr>
              <a:t>грамотности</a:t>
            </a:r>
            <a:r>
              <a:rPr sz="1000" i="1" dirty="0">
                <a:solidFill>
                  <a:srgbClr val="171717"/>
                </a:solidFill>
                <a:latin typeface="Trebuchet MS"/>
                <a:cs typeface="Trebuchet MS"/>
              </a:rPr>
              <a:t> </a:t>
            </a:r>
            <a:r>
              <a:rPr sz="1000" i="1" spc="-5" dirty="0">
                <a:solidFill>
                  <a:srgbClr val="171717"/>
                </a:solidFill>
                <a:latin typeface="Trebuchet MS"/>
                <a:cs typeface="Trebuchet MS"/>
              </a:rPr>
              <a:t>обучающихся</a:t>
            </a:r>
            <a:r>
              <a:rPr sz="1000" i="1" spc="20" dirty="0">
                <a:solidFill>
                  <a:srgbClr val="171717"/>
                </a:solidFill>
                <a:latin typeface="Trebuchet MS"/>
                <a:cs typeface="Trebuchet MS"/>
              </a:rPr>
              <a:t> </a:t>
            </a:r>
            <a:r>
              <a:rPr sz="1000" i="1" spc="-5" dirty="0">
                <a:solidFill>
                  <a:srgbClr val="171717"/>
                </a:solidFill>
                <a:latin typeface="Trebuchet MS"/>
                <a:cs typeface="Trebuchet MS"/>
              </a:rPr>
              <a:t>как</a:t>
            </a:r>
            <a:r>
              <a:rPr sz="1000" i="1" spc="15" dirty="0">
                <a:solidFill>
                  <a:srgbClr val="171717"/>
                </a:solidFill>
                <a:latin typeface="Trebuchet MS"/>
                <a:cs typeface="Trebuchet MS"/>
              </a:rPr>
              <a:t> </a:t>
            </a:r>
            <a:r>
              <a:rPr sz="1000" i="1" spc="-5" dirty="0">
                <a:solidFill>
                  <a:srgbClr val="171717"/>
                </a:solidFill>
                <a:latin typeface="Trebuchet MS"/>
                <a:cs typeface="Trebuchet MS"/>
              </a:rPr>
              <a:t>инструмент </a:t>
            </a:r>
            <a:r>
              <a:rPr sz="1000" i="1" spc="-290" dirty="0">
                <a:solidFill>
                  <a:srgbClr val="171717"/>
                </a:solidFill>
                <a:latin typeface="Trebuchet MS"/>
                <a:cs typeface="Trebuchet MS"/>
              </a:rPr>
              <a:t> </a:t>
            </a:r>
            <a:r>
              <a:rPr sz="1000" i="1" spc="-5" dirty="0">
                <a:solidFill>
                  <a:srgbClr val="171717"/>
                </a:solidFill>
                <a:latin typeface="Trebuchet MS"/>
                <a:cs typeface="Trebuchet MS"/>
              </a:rPr>
              <a:t>повышения</a:t>
            </a:r>
            <a:r>
              <a:rPr sz="1000" i="1" spc="10" dirty="0">
                <a:solidFill>
                  <a:srgbClr val="171717"/>
                </a:solidFill>
                <a:latin typeface="Trebuchet MS"/>
                <a:cs typeface="Trebuchet MS"/>
              </a:rPr>
              <a:t> </a:t>
            </a:r>
            <a:r>
              <a:rPr sz="1000" i="1" spc="-5" dirty="0">
                <a:solidFill>
                  <a:srgbClr val="171717"/>
                </a:solidFill>
                <a:latin typeface="Trebuchet MS"/>
                <a:cs typeface="Trebuchet MS"/>
              </a:rPr>
              <a:t>качества</a:t>
            </a:r>
            <a:r>
              <a:rPr sz="1000" i="1" dirty="0">
                <a:solidFill>
                  <a:srgbClr val="171717"/>
                </a:solidFill>
                <a:latin typeface="Trebuchet MS"/>
                <a:cs typeface="Trebuchet MS"/>
              </a:rPr>
              <a:t> </a:t>
            </a:r>
            <a:r>
              <a:rPr sz="1000" i="1" spc="-5" dirty="0">
                <a:solidFill>
                  <a:srgbClr val="171717"/>
                </a:solidFill>
                <a:latin typeface="Trebuchet MS"/>
                <a:cs typeface="Trebuchet MS"/>
              </a:rPr>
              <a:t>школьного</a:t>
            </a:r>
            <a:r>
              <a:rPr sz="1000" i="1" spc="5" dirty="0">
                <a:solidFill>
                  <a:srgbClr val="171717"/>
                </a:solidFill>
                <a:latin typeface="Trebuchet MS"/>
                <a:cs typeface="Trebuchet MS"/>
              </a:rPr>
              <a:t> </a:t>
            </a:r>
            <a:r>
              <a:rPr sz="1000" i="1" spc="-5" dirty="0">
                <a:solidFill>
                  <a:srgbClr val="171717"/>
                </a:solidFill>
                <a:latin typeface="Trebuchet MS"/>
                <a:cs typeface="Trebuchet MS"/>
              </a:rPr>
              <a:t>географического образования</a:t>
            </a:r>
            <a:r>
              <a:rPr sz="1000" i="1" spc="-5" dirty="0">
                <a:solidFill>
                  <a:srgbClr val="161616"/>
                </a:solidFill>
                <a:latin typeface="Trebuchet MS"/>
                <a:cs typeface="Trebuchet MS"/>
              </a:rPr>
              <a:t>»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xfrm>
            <a:off x="132245" y="6513836"/>
            <a:ext cx="237871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pPr marL="38100">
                <a:lnSpc>
                  <a:spcPts val="1045"/>
                </a:lnSpc>
              </a:pPr>
              <a:t>10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235243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482" y="2677477"/>
            <a:ext cx="10561734" cy="492443"/>
          </a:xfrm>
        </p:spPr>
        <p:txBody>
          <a:bodyPr/>
          <a:lstStyle/>
          <a:p>
            <a:r>
              <a:rPr lang="ru-RU" dirty="0" smtClean="0"/>
              <a:t>МЕТАПРЕДМЕТНЫЕ РЕЗУЛЬТАТЫ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594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6875" y="3640963"/>
            <a:ext cx="54590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902969" algn="l"/>
                <a:tab pos="1878330" algn="l"/>
                <a:tab pos="3105150" algn="l"/>
                <a:tab pos="3900804" algn="l"/>
                <a:tab pos="5168900" algn="l"/>
              </a:tabLst>
            </a:pPr>
            <a:r>
              <a:rPr sz="1400" spc="-60" dirty="0">
                <a:latin typeface="Lucida Sans Unicode"/>
                <a:cs typeface="Lucida Sans Unicode"/>
              </a:rPr>
              <a:t>выявл</a:t>
            </a:r>
            <a:r>
              <a:rPr sz="1400" spc="-65" dirty="0">
                <a:latin typeface="Lucida Sans Unicode"/>
                <a:cs typeface="Lucida Sans Unicode"/>
              </a:rPr>
              <a:t>я</a:t>
            </a:r>
            <a:r>
              <a:rPr sz="1400" spc="-85" dirty="0">
                <a:latin typeface="Lucida Sans Unicode"/>
                <a:cs typeface="Lucida Sans Unicode"/>
              </a:rPr>
              <a:t>ть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200" dirty="0">
                <a:latin typeface="Lucida Sans Unicode"/>
                <a:cs typeface="Lucida Sans Unicode"/>
              </a:rPr>
              <a:t>д</a:t>
            </a:r>
            <a:r>
              <a:rPr sz="1400" spc="-120" dirty="0">
                <a:latin typeface="Lucida Sans Unicode"/>
                <a:cs typeface="Lucida Sans Unicode"/>
              </a:rPr>
              <a:t>ефи</a:t>
            </a:r>
            <a:r>
              <a:rPr sz="1400" spc="-130" dirty="0">
                <a:latin typeface="Lucida Sans Unicode"/>
                <a:cs typeface="Lucida Sans Unicode"/>
              </a:rPr>
              <a:t>ц</a:t>
            </a:r>
            <a:r>
              <a:rPr sz="1400" spc="-100" dirty="0">
                <a:latin typeface="Lucida Sans Unicode"/>
                <a:cs typeface="Lucida Sans Unicode"/>
              </a:rPr>
              <a:t>и</a:t>
            </a:r>
            <a:r>
              <a:rPr sz="1400" spc="-85" dirty="0">
                <a:latin typeface="Lucida Sans Unicode"/>
                <a:cs typeface="Lucida Sans Unicode"/>
              </a:rPr>
              <a:t>т</a:t>
            </a:r>
            <a:r>
              <a:rPr sz="1400" spc="-114" dirty="0">
                <a:latin typeface="Lucida Sans Unicode"/>
                <a:cs typeface="Lucida Sans Unicode"/>
              </a:rPr>
              <a:t>ы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114" dirty="0">
                <a:latin typeface="Lucida Sans Unicode"/>
                <a:cs typeface="Lucida Sans Unicode"/>
              </a:rPr>
              <a:t>инфо</a:t>
            </a:r>
            <a:r>
              <a:rPr sz="1400" spc="-120" dirty="0">
                <a:latin typeface="Lucida Sans Unicode"/>
                <a:cs typeface="Lucida Sans Unicode"/>
              </a:rPr>
              <a:t>рмац</a:t>
            </a:r>
            <a:r>
              <a:rPr sz="1400" spc="-135" dirty="0">
                <a:latin typeface="Lucida Sans Unicode"/>
                <a:cs typeface="Lucida Sans Unicode"/>
              </a:rPr>
              <a:t>и</a:t>
            </a:r>
            <a:r>
              <a:rPr sz="1400" spc="-110" dirty="0">
                <a:latin typeface="Lucida Sans Unicode"/>
                <a:cs typeface="Lucida Sans Unicode"/>
              </a:rPr>
              <a:t>и,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140" dirty="0">
                <a:latin typeface="Lucida Sans Unicode"/>
                <a:cs typeface="Lucida Sans Unicode"/>
              </a:rPr>
              <a:t>да</a:t>
            </a:r>
            <a:r>
              <a:rPr sz="1400" spc="-150" dirty="0">
                <a:latin typeface="Lucida Sans Unicode"/>
                <a:cs typeface="Lucida Sans Unicode"/>
              </a:rPr>
              <a:t>н</a:t>
            </a:r>
            <a:r>
              <a:rPr sz="1400" spc="-125" dirty="0">
                <a:latin typeface="Lucida Sans Unicode"/>
                <a:cs typeface="Lucida Sans Unicode"/>
              </a:rPr>
              <a:t>ны</a:t>
            </a:r>
            <a:r>
              <a:rPr sz="1400" spc="-120" dirty="0">
                <a:latin typeface="Lucida Sans Unicode"/>
                <a:cs typeface="Lucida Sans Unicode"/>
              </a:rPr>
              <a:t>х</a:t>
            </a:r>
            <a:r>
              <a:rPr sz="1400" spc="-130" dirty="0">
                <a:latin typeface="Lucida Sans Unicode"/>
                <a:cs typeface="Lucida Sans Unicode"/>
              </a:rPr>
              <a:t>,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114" dirty="0">
                <a:latin typeface="Lucida Sans Unicode"/>
                <a:cs typeface="Lucida Sans Unicode"/>
              </a:rPr>
              <a:t>н</a:t>
            </a:r>
            <a:r>
              <a:rPr sz="1400" spc="-60" dirty="0">
                <a:latin typeface="Lucida Sans Unicode"/>
                <a:cs typeface="Lucida Sans Unicode"/>
              </a:rPr>
              <a:t>еоб</a:t>
            </a:r>
            <a:r>
              <a:rPr sz="1400" spc="-110" dirty="0">
                <a:latin typeface="Lucida Sans Unicode"/>
                <a:cs typeface="Lucida Sans Unicode"/>
              </a:rPr>
              <a:t>х</a:t>
            </a:r>
            <a:r>
              <a:rPr sz="1400" spc="-130" dirty="0">
                <a:latin typeface="Lucida Sans Unicode"/>
                <a:cs typeface="Lucida Sans Unicode"/>
              </a:rPr>
              <a:t>оди</a:t>
            </a:r>
            <a:r>
              <a:rPr sz="1400" spc="-160" dirty="0">
                <a:latin typeface="Lucida Sans Unicode"/>
                <a:cs typeface="Lucida Sans Unicode"/>
              </a:rPr>
              <a:t>м</a:t>
            </a:r>
            <a:r>
              <a:rPr sz="1400" spc="-130" dirty="0">
                <a:latin typeface="Lucida Sans Unicode"/>
                <a:cs typeface="Lucida Sans Unicode"/>
              </a:rPr>
              <a:t>ых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100" dirty="0">
                <a:latin typeface="Lucida Sans Unicode"/>
                <a:cs typeface="Lucida Sans Unicode"/>
              </a:rPr>
              <a:t>для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6875" y="3854322"/>
            <a:ext cx="25038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110" dirty="0">
                <a:latin typeface="Lucida Sans Unicode"/>
                <a:cs typeface="Lucida Sans Unicode"/>
              </a:rPr>
              <a:t>реш</a:t>
            </a:r>
            <a:r>
              <a:rPr sz="1400" spc="-70" dirty="0">
                <a:latin typeface="Lucida Sans Unicode"/>
                <a:cs typeface="Lucida Sans Unicode"/>
              </a:rPr>
              <a:t>ения</a:t>
            </a:r>
            <a:r>
              <a:rPr sz="1400" spc="-170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п</a:t>
            </a:r>
            <a:r>
              <a:rPr sz="1400" spc="-95" dirty="0">
                <a:latin typeface="Lucida Sans Unicode"/>
                <a:cs typeface="Lucida Sans Unicode"/>
              </a:rPr>
              <a:t>о</a:t>
            </a:r>
            <a:r>
              <a:rPr sz="1400" spc="-55" dirty="0">
                <a:latin typeface="Lucida Sans Unicode"/>
                <a:cs typeface="Lucida Sans Unicode"/>
              </a:rPr>
              <a:t>с</a:t>
            </a:r>
            <a:r>
              <a:rPr sz="1400" spc="-65" dirty="0">
                <a:latin typeface="Lucida Sans Unicode"/>
                <a:cs typeface="Lucida Sans Unicode"/>
              </a:rPr>
              <a:t>т</a:t>
            </a:r>
            <a:r>
              <a:rPr sz="1400" spc="-85" dirty="0">
                <a:latin typeface="Lucida Sans Unicode"/>
                <a:cs typeface="Lucida Sans Unicode"/>
              </a:rPr>
              <a:t>ав</a:t>
            </a:r>
            <a:r>
              <a:rPr sz="1400" spc="-80" dirty="0">
                <a:latin typeface="Lucida Sans Unicode"/>
                <a:cs typeface="Lucida Sans Unicode"/>
              </a:rPr>
              <a:t>ленной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задач</a:t>
            </a:r>
            <a:r>
              <a:rPr sz="1400" spc="-120" dirty="0">
                <a:latin typeface="Lucida Sans Unicode"/>
                <a:cs typeface="Lucida Sans Unicode"/>
              </a:rPr>
              <a:t>и</a:t>
            </a:r>
            <a:r>
              <a:rPr sz="1400" spc="10" dirty="0">
                <a:latin typeface="Lucida Sans Unicode"/>
                <a:cs typeface="Lucida Sans Unicode"/>
              </a:rPr>
              <a:t>;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263" y="1933701"/>
            <a:ext cx="5821045" cy="3227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7185" indent="-287020">
              <a:spcBef>
                <a:spcPts val="105"/>
              </a:spcBef>
              <a:buClr>
                <a:srgbClr val="F8D56C"/>
              </a:buClr>
              <a:buSzPct val="160714"/>
              <a:buFont typeface="Arial MT"/>
              <a:buChar char="•"/>
              <a:tabLst>
                <a:tab pos="337185" algn="l"/>
                <a:tab pos="337820" algn="l"/>
                <a:tab pos="1201420" algn="l"/>
                <a:tab pos="1431290" algn="l"/>
                <a:tab pos="2882265" algn="l"/>
                <a:tab pos="4156710" algn="l"/>
                <a:tab pos="5034280" algn="l"/>
              </a:tabLst>
            </a:pPr>
            <a:r>
              <a:rPr sz="1400" spc="-55" dirty="0">
                <a:latin typeface="Lucida Sans Unicode"/>
                <a:cs typeface="Lucida Sans Unicode"/>
              </a:rPr>
              <a:t>Выявлять	</a:t>
            </a:r>
            <a:r>
              <a:rPr sz="1400" spc="-85" dirty="0">
                <a:latin typeface="Lucida Sans Unicode"/>
                <a:cs typeface="Lucida Sans Unicode"/>
              </a:rPr>
              <a:t>и	</a:t>
            </a:r>
            <a:r>
              <a:rPr sz="1400" spc="-90" dirty="0">
                <a:latin typeface="Lucida Sans Unicode"/>
                <a:cs typeface="Lucida Sans Unicode"/>
              </a:rPr>
              <a:t>характеризовать	</a:t>
            </a:r>
            <a:r>
              <a:rPr sz="1400" spc="-80" dirty="0">
                <a:latin typeface="Lucida Sans Unicode"/>
                <a:cs typeface="Lucida Sans Unicode"/>
              </a:rPr>
              <a:t>существенные	</a:t>
            </a:r>
            <a:r>
              <a:rPr sz="1400" spc="-85" dirty="0">
                <a:latin typeface="Lucida Sans Unicode"/>
                <a:cs typeface="Lucida Sans Unicode"/>
              </a:rPr>
              <a:t>признаки	</a:t>
            </a:r>
            <a:r>
              <a:rPr sz="1400" spc="-70" dirty="0">
                <a:latin typeface="Lucida Sans Unicode"/>
                <a:cs typeface="Lucida Sans Unicode"/>
              </a:rPr>
              <a:t>объектов</a:t>
            </a:r>
            <a:endParaRPr sz="1400">
              <a:latin typeface="Lucida Sans Unicode"/>
              <a:cs typeface="Lucida Sans Unicode"/>
            </a:endParaRPr>
          </a:p>
          <a:p>
            <a:pPr marL="337185" indent="-287020">
              <a:buClr>
                <a:srgbClr val="F8D56C"/>
              </a:buClr>
              <a:buSzPct val="160714"/>
              <a:buFont typeface="Arial MT"/>
              <a:buChar char="•"/>
              <a:tabLst>
                <a:tab pos="337185" algn="l"/>
                <a:tab pos="337820" algn="l"/>
              </a:tabLst>
            </a:pPr>
            <a:r>
              <a:rPr sz="1400" spc="-60" dirty="0">
                <a:latin typeface="Lucida Sans Unicode"/>
                <a:cs typeface="Lucida Sans Unicode"/>
              </a:rPr>
              <a:t>(явлений);</a:t>
            </a:r>
            <a:endParaRPr sz="1400">
              <a:latin typeface="Lucida Sans Unicode"/>
              <a:cs typeface="Lucida Sans Unicode"/>
            </a:endParaRPr>
          </a:p>
          <a:p>
            <a:pPr marL="337185" algn="just"/>
            <a:r>
              <a:rPr sz="1400" spc="-85" dirty="0">
                <a:latin typeface="Lucida Sans Unicode"/>
                <a:cs typeface="Lucida Sans Unicode"/>
              </a:rPr>
              <a:t>устанавливать</a:t>
            </a:r>
            <a:r>
              <a:rPr sz="1400" spc="33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существенный</a:t>
            </a:r>
            <a:r>
              <a:rPr sz="1400" spc="345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признак</a:t>
            </a:r>
            <a:r>
              <a:rPr sz="1400" spc="34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классификации,</a:t>
            </a:r>
            <a:r>
              <a:rPr sz="1400" spc="34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основания</a:t>
            </a:r>
            <a:endParaRPr sz="1400">
              <a:latin typeface="Lucida Sans Unicode"/>
              <a:cs typeface="Lucida Sans Unicode"/>
            </a:endParaRPr>
          </a:p>
          <a:p>
            <a:pPr marL="337185" indent="-287020">
              <a:buClr>
                <a:srgbClr val="F8D56C"/>
              </a:buClr>
              <a:buSzPct val="160714"/>
              <a:buFont typeface="Arial MT"/>
              <a:buChar char="•"/>
              <a:tabLst>
                <a:tab pos="337185" algn="l"/>
                <a:tab pos="337820" algn="l"/>
              </a:tabLst>
            </a:pPr>
            <a:r>
              <a:rPr sz="1400" spc="-100" dirty="0">
                <a:latin typeface="Lucida Sans Unicode"/>
                <a:cs typeface="Lucida Sans Unicode"/>
              </a:rPr>
              <a:t>для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обобщения</a:t>
            </a:r>
            <a:r>
              <a:rPr sz="1400" spc="-16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сравнения,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критерии</a:t>
            </a:r>
            <a:r>
              <a:rPr sz="1400" spc="-160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проводимого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анализа;</a:t>
            </a:r>
            <a:endParaRPr sz="1400">
              <a:latin typeface="Lucida Sans Unicode"/>
              <a:cs typeface="Lucida Sans Unicode"/>
            </a:endParaRPr>
          </a:p>
          <a:p>
            <a:pPr marL="337185" algn="just"/>
            <a:r>
              <a:rPr sz="1400" spc="-35" dirty="0">
                <a:latin typeface="Lucida Sans Unicode"/>
                <a:cs typeface="Lucida Sans Unicode"/>
              </a:rPr>
              <a:t>с</a:t>
            </a:r>
            <a:r>
              <a:rPr sz="1400" spc="79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учетом</a:t>
            </a:r>
            <a:r>
              <a:rPr sz="1400" spc="795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предложенной</a:t>
            </a:r>
            <a:r>
              <a:rPr sz="1400" spc="790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задачи</a:t>
            </a:r>
            <a:r>
              <a:rPr sz="1400" spc="78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выявлять</a:t>
            </a:r>
            <a:r>
              <a:rPr sz="1400" spc="79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закономерности</a:t>
            </a:r>
            <a:r>
              <a:rPr sz="1400" spc="78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endParaRPr sz="1400">
              <a:latin typeface="Lucida Sans Unicode"/>
              <a:cs typeface="Lucida Sans Unicode"/>
            </a:endParaRPr>
          </a:p>
          <a:p>
            <a:pPr marL="337185" indent="-287020">
              <a:buClr>
                <a:srgbClr val="F8D56C"/>
              </a:buClr>
              <a:buSzPct val="160714"/>
              <a:buFont typeface="Arial MT"/>
              <a:buChar char="•"/>
              <a:tabLst>
                <a:tab pos="337185" algn="l"/>
                <a:tab pos="337820" algn="l"/>
              </a:tabLst>
            </a:pPr>
            <a:r>
              <a:rPr sz="1400" spc="-75" dirty="0">
                <a:latin typeface="Lucida Sans Unicode"/>
                <a:cs typeface="Lucida Sans Unicode"/>
              </a:rPr>
              <a:t>противоречия</a:t>
            </a:r>
            <a:r>
              <a:rPr sz="1400" spc="-160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в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рассматриваемых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125" dirty="0">
                <a:latin typeface="Lucida Sans Unicode"/>
                <a:cs typeface="Lucida Sans Unicode"/>
              </a:rPr>
              <a:t>фактах,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130" dirty="0">
                <a:latin typeface="Lucida Sans Unicode"/>
                <a:cs typeface="Lucida Sans Unicode"/>
              </a:rPr>
              <a:t>данных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наблюдениях;</a:t>
            </a:r>
            <a:endParaRPr sz="1400">
              <a:latin typeface="Lucida Sans Unicode"/>
              <a:cs typeface="Lucida Sans Unicode"/>
            </a:endParaRPr>
          </a:p>
          <a:p>
            <a:pPr marL="337185" algn="just"/>
            <a:r>
              <a:rPr sz="1400" spc="-114" dirty="0">
                <a:latin typeface="Lucida Sans Unicode"/>
                <a:cs typeface="Lucida Sans Unicode"/>
              </a:rPr>
              <a:t>предлагать</a:t>
            </a:r>
            <a:r>
              <a:rPr sz="1400" spc="315" dirty="0">
                <a:latin typeface="Lucida Sans Unicode"/>
                <a:cs typeface="Lucida Sans Unicode"/>
              </a:rPr>
              <a:t> </a:t>
            </a:r>
            <a:r>
              <a:rPr sz="1400" spc="32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критерии</a:t>
            </a:r>
            <a:r>
              <a:rPr sz="1400" spc="480" dirty="0">
                <a:latin typeface="Lucida Sans Unicode"/>
                <a:cs typeface="Lucida Sans Unicode"/>
              </a:rPr>
              <a:t>  </a:t>
            </a:r>
            <a:r>
              <a:rPr sz="1400" spc="-100" dirty="0">
                <a:latin typeface="Lucida Sans Unicode"/>
                <a:cs typeface="Lucida Sans Unicode"/>
              </a:rPr>
              <a:t>для</a:t>
            </a:r>
            <a:r>
              <a:rPr sz="1400" spc="475" dirty="0">
                <a:latin typeface="Lucida Sans Unicode"/>
                <a:cs typeface="Lucida Sans Unicode"/>
              </a:rPr>
              <a:t> </a:t>
            </a:r>
            <a:r>
              <a:rPr sz="1400" spc="480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выявления</a:t>
            </a:r>
            <a:r>
              <a:rPr sz="1400" spc="480" dirty="0">
                <a:latin typeface="Lucida Sans Unicode"/>
                <a:cs typeface="Lucida Sans Unicode"/>
              </a:rPr>
              <a:t>  </a:t>
            </a:r>
            <a:r>
              <a:rPr sz="1400" spc="-80" dirty="0">
                <a:latin typeface="Lucida Sans Unicode"/>
                <a:cs typeface="Lucida Sans Unicode"/>
              </a:rPr>
              <a:t>закономерностей</a:t>
            </a:r>
            <a:r>
              <a:rPr sz="1400" spc="475" dirty="0">
                <a:latin typeface="Lucida Sans Unicode"/>
                <a:cs typeface="Lucida Sans Unicode"/>
              </a:rPr>
              <a:t> 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endParaRPr sz="1400">
              <a:latin typeface="Lucida Sans Unicode"/>
              <a:cs typeface="Lucida Sans Unicode"/>
            </a:endParaRPr>
          </a:p>
          <a:p>
            <a:pPr marL="337185" indent="-287020">
              <a:buClr>
                <a:srgbClr val="F8D56C"/>
              </a:buClr>
              <a:buSzPct val="160714"/>
              <a:buFont typeface="Arial MT"/>
              <a:buChar char="•"/>
              <a:tabLst>
                <a:tab pos="337185" algn="l"/>
                <a:tab pos="337820" algn="l"/>
              </a:tabLst>
            </a:pPr>
            <a:r>
              <a:rPr sz="1400" spc="-75" dirty="0">
                <a:latin typeface="Lucida Sans Unicode"/>
                <a:cs typeface="Lucida Sans Unicode"/>
              </a:rPr>
              <a:t>противоречий;</a:t>
            </a:r>
            <a:endParaRPr sz="1400">
              <a:latin typeface="Lucida Sans Unicode"/>
              <a:cs typeface="Lucida Sans Unicode"/>
            </a:endParaRPr>
          </a:p>
          <a:p>
            <a:pPr>
              <a:spcBef>
                <a:spcPts val="55"/>
              </a:spcBef>
              <a:buClr>
                <a:srgbClr val="F8D56C"/>
              </a:buClr>
              <a:buFont typeface="Arial MT"/>
              <a:buChar char="•"/>
            </a:pPr>
            <a:endParaRPr sz="2150">
              <a:latin typeface="Lucida Sans Unicode"/>
              <a:cs typeface="Lucida Sans Unicode"/>
            </a:endParaRPr>
          </a:p>
          <a:p>
            <a:pPr marL="337185" indent="-287020">
              <a:buClr>
                <a:srgbClr val="F8D56C"/>
              </a:buClr>
              <a:buSzPct val="160714"/>
              <a:buFont typeface="Arial MT"/>
              <a:buChar char="•"/>
              <a:tabLst>
                <a:tab pos="337185" algn="l"/>
                <a:tab pos="337820" algn="l"/>
              </a:tabLst>
            </a:pPr>
            <a:r>
              <a:rPr sz="1400" spc="-65" dirty="0">
                <a:latin typeface="Lucida Sans Unicode"/>
                <a:cs typeface="Lucida Sans Unicode"/>
              </a:rPr>
              <a:t>выявлять</a:t>
            </a:r>
            <a:r>
              <a:rPr sz="1400" spc="22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причинно-следственные</a:t>
            </a:r>
            <a:r>
              <a:rPr sz="1400" spc="220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связи</a:t>
            </a:r>
            <a:r>
              <a:rPr sz="1400" spc="215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при</a:t>
            </a:r>
            <a:r>
              <a:rPr sz="1400" spc="220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изучении</a:t>
            </a:r>
            <a:r>
              <a:rPr sz="1400" spc="204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явлений</a:t>
            </a:r>
            <a:r>
              <a:rPr sz="1400" spc="21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endParaRPr sz="1400">
              <a:latin typeface="Lucida Sans Unicode"/>
              <a:cs typeface="Lucida Sans Unicode"/>
            </a:endParaRPr>
          </a:p>
          <a:p>
            <a:pPr marL="337185" indent="-287020">
              <a:buClr>
                <a:srgbClr val="F8D56C"/>
              </a:buClr>
              <a:buSzPct val="160714"/>
              <a:buFont typeface="Arial MT"/>
              <a:buChar char="•"/>
              <a:tabLst>
                <a:tab pos="337185" algn="l"/>
                <a:tab pos="337820" algn="l"/>
              </a:tabLst>
            </a:pPr>
            <a:r>
              <a:rPr sz="1400" spc="-65" dirty="0">
                <a:latin typeface="Lucida Sans Unicode"/>
                <a:cs typeface="Lucida Sans Unicode"/>
              </a:rPr>
              <a:t>процессов;</a:t>
            </a:r>
            <a:endParaRPr sz="1400">
              <a:latin typeface="Lucida Sans Unicode"/>
              <a:cs typeface="Lucida Sans Unicode"/>
            </a:endParaRPr>
          </a:p>
          <a:p>
            <a:pPr marL="337185" marR="42545" algn="just"/>
            <a:r>
              <a:rPr sz="1400" spc="-105" dirty="0">
                <a:latin typeface="Lucida Sans Unicode"/>
                <a:cs typeface="Lucida Sans Unicode"/>
              </a:rPr>
              <a:t>делать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выводы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с</a:t>
            </a:r>
            <a:r>
              <a:rPr sz="1400" spc="-3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использованием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дедуктивных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индуктивных 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умозаключений,</a:t>
            </a:r>
            <a:r>
              <a:rPr sz="1400" spc="-80" dirty="0">
                <a:latin typeface="Lucida Sans Unicode"/>
                <a:cs typeface="Lucida Sans Unicode"/>
              </a:rPr>
              <a:t> умозаключений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по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аналогии,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формулировать 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190" dirty="0">
                <a:latin typeface="Lucida Sans Unicode"/>
                <a:cs typeface="Lucida Sans Unicode"/>
              </a:rPr>
              <a:t>г</a:t>
            </a:r>
            <a:r>
              <a:rPr sz="1400" spc="-95" dirty="0">
                <a:latin typeface="Lucida Sans Unicode"/>
                <a:cs typeface="Lucida Sans Unicode"/>
              </a:rPr>
              <a:t>и</a:t>
            </a:r>
            <a:r>
              <a:rPr sz="1400" spc="-105" dirty="0">
                <a:latin typeface="Lucida Sans Unicode"/>
                <a:cs typeface="Lucida Sans Unicode"/>
              </a:rPr>
              <a:t>п</a:t>
            </a:r>
            <a:r>
              <a:rPr sz="1400" spc="-80" dirty="0">
                <a:latin typeface="Lucida Sans Unicode"/>
                <a:cs typeface="Lucida Sans Unicode"/>
              </a:rPr>
              <a:t>о</a:t>
            </a:r>
            <a:r>
              <a:rPr sz="1400" spc="-75" dirty="0">
                <a:latin typeface="Lucida Sans Unicode"/>
                <a:cs typeface="Lucida Sans Unicode"/>
              </a:rPr>
              <a:t>т</a:t>
            </a:r>
            <a:r>
              <a:rPr sz="1400" spc="-65" dirty="0">
                <a:latin typeface="Lucida Sans Unicode"/>
                <a:cs typeface="Lucida Sans Unicode"/>
              </a:rPr>
              <a:t>езы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о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взаимосвя</a:t>
            </a:r>
            <a:r>
              <a:rPr sz="1400" spc="-30" dirty="0">
                <a:latin typeface="Lucida Sans Unicode"/>
                <a:cs typeface="Lucida Sans Unicode"/>
              </a:rPr>
              <a:t>з</a:t>
            </a:r>
            <a:r>
              <a:rPr sz="1400" spc="-45" dirty="0">
                <a:latin typeface="Lucida Sans Unicode"/>
                <a:cs typeface="Lucida Sans Unicode"/>
              </a:rPr>
              <a:t>я</a:t>
            </a:r>
            <a:r>
              <a:rPr sz="1400" spc="-155" dirty="0">
                <a:latin typeface="Lucida Sans Unicode"/>
                <a:cs typeface="Lucida Sans Unicode"/>
              </a:rPr>
              <a:t>х</a:t>
            </a:r>
            <a:r>
              <a:rPr sz="1400" spc="10" dirty="0">
                <a:latin typeface="Lucida Sans Unicode"/>
                <a:cs typeface="Lucida Sans Unicode"/>
              </a:rPr>
              <a:t>;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0363" y="5134736"/>
            <a:ext cx="57448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spcBef>
                <a:spcPts val="100"/>
              </a:spcBef>
              <a:buClr>
                <a:srgbClr val="F8D56C"/>
              </a:buClr>
              <a:buSzPct val="160714"/>
              <a:buFont typeface="Arial MT"/>
              <a:buChar char="•"/>
              <a:tabLst>
                <a:tab pos="299085" algn="l"/>
                <a:tab pos="299720" algn="l"/>
                <a:tab pos="1766570" algn="l"/>
                <a:tab pos="2698115" algn="l"/>
                <a:tab pos="3460115" algn="l"/>
                <a:tab pos="4347210" algn="l"/>
                <a:tab pos="5201920" algn="l"/>
              </a:tabLst>
            </a:pPr>
            <a:r>
              <a:rPr sz="1400" spc="-85" dirty="0">
                <a:latin typeface="Lucida Sans Unicode"/>
                <a:cs typeface="Lucida Sans Unicode"/>
              </a:rPr>
              <a:t>само</a:t>
            </a:r>
            <a:r>
              <a:rPr sz="1400" spc="-75" dirty="0">
                <a:latin typeface="Lucida Sans Unicode"/>
                <a:cs typeface="Lucida Sans Unicode"/>
              </a:rPr>
              <a:t>с</a:t>
            </a:r>
            <a:r>
              <a:rPr sz="1400" spc="-85" dirty="0">
                <a:latin typeface="Lucida Sans Unicode"/>
                <a:cs typeface="Lucida Sans Unicode"/>
              </a:rPr>
              <a:t>т</a:t>
            </a:r>
            <a:r>
              <a:rPr sz="1400" spc="-60" dirty="0">
                <a:latin typeface="Lucida Sans Unicode"/>
                <a:cs typeface="Lucida Sans Unicode"/>
              </a:rPr>
              <a:t>оя</a:t>
            </a:r>
            <a:r>
              <a:rPr sz="1400" spc="-85" dirty="0">
                <a:latin typeface="Lucida Sans Unicode"/>
                <a:cs typeface="Lucida Sans Unicode"/>
              </a:rPr>
              <a:t>т</a:t>
            </a:r>
            <a:r>
              <a:rPr sz="1400" spc="-75" dirty="0">
                <a:latin typeface="Lucida Sans Unicode"/>
                <a:cs typeface="Lucida Sans Unicode"/>
              </a:rPr>
              <a:t>ел</a:t>
            </a:r>
            <a:r>
              <a:rPr sz="1400" spc="-70" dirty="0">
                <a:latin typeface="Lucida Sans Unicode"/>
                <a:cs typeface="Lucida Sans Unicode"/>
              </a:rPr>
              <a:t>ь</a:t>
            </a:r>
            <a:r>
              <a:rPr sz="1400" spc="-85" dirty="0">
                <a:latin typeface="Lucida Sans Unicode"/>
                <a:cs typeface="Lucida Sans Unicode"/>
              </a:rPr>
              <a:t>но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55" dirty="0">
                <a:latin typeface="Lucida Sans Unicode"/>
                <a:cs typeface="Lucida Sans Unicode"/>
              </a:rPr>
              <a:t>в</a:t>
            </a:r>
            <a:r>
              <a:rPr sz="1400" spc="-95" dirty="0">
                <a:latin typeface="Lucida Sans Unicode"/>
                <a:cs typeface="Lucida Sans Unicode"/>
              </a:rPr>
              <a:t>ыбирать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65" dirty="0">
                <a:latin typeface="Lucida Sans Unicode"/>
                <a:cs typeface="Lucida Sans Unicode"/>
              </a:rPr>
              <a:t>с</a:t>
            </a:r>
            <a:r>
              <a:rPr sz="1400" spc="-90" dirty="0">
                <a:latin typeface="Lucida Sans Unicode"/>
                <a:cs typeface="Lucida Sans Unicode"/>
              </a:rPr>
              <a:t>п</a:t>
            </a:r>
            <a:r>
              <a:rPr sz="1400" spc="-60" dirty="0">
                <a:latin typeface="Lucida Sans Unicode"/>
                <a:cs typeface="Lucida Sans Unicode"/>
              </a:rPr>
              <a:t>особ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100" dirty="0">
                <a:latin typeface="Lucida Sans Unicode"/>
                <a:cs typeface="Lucida Sans Unicode"/>
              </a:rPr>
              <a:t>ре</a:t>
            </a:r>
            <a:r>
              <a:rPr sz="1400" spc="-150" dirty="0">
                <a:latin typeface="Lucida Sans Unicode"/>
                <a:cs typeface="Lucida Sans Unicode"/>
              </a:rPr>
              <a:t>ш</a:t>
            </a:r>
            <a:r>
              <a:rPr sz="1400" spc="-70" dirty="0">
                <a:latin typeface="Lucida Sans Unicode"/>
                <a:cs typeface="Lucida Sans Unicode"/>
              </a:rPr>
              <a:t>е</a:t>
            </a:r>
            <a:r>
              <a:rPr sz="1400" spc="-90" dirty="0">
                <a:latin typeface="Lucida Sans Unicode"/>
                <a:cs typeface="Lucida Sans Unicode"/>
              </a:rPr>
              <a:t>н</a:t>
            </a:r>
            <a:r>
              <a:rPr sz="1400" spc="-65" dirty="0">
                <a:latin typeface="Lucida Sans Unicode"/>
                <a:cs typeface="Lucida Sans Unicode"/>
              </a:rPr>
              <a:t>ия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60" dirty="0">
                <a:latin typeface="Lucida Sans Unicode"/>
                <a:cs typeface="Lucida Sans Unicode"/>
              </a:rPr>
              <a:t>у</a:t>
            </a:r>
            <a:r>
              <a:rPr sz="1400" spc="-65" dirty="0">
                <a:latin typeface="Lucida Sans Unicode"/>
                <a:cs typeface="Lucida Sans Unicode"/>
              </a:rPr>
              <a:t>ч</a:t>
            </a:r>
            <a:r>
              <a:rPr sz="1400" spc="-55" dirty="0">
                <a:latin typeface="Lucida Sans Unicode"/>
                <a:cs typeface="Lucida Sans Unicode"/>
              </a:rPr>
              <a:t>еб</a:t>
            </a:r>
            <a:r>
              <a:rPr sz="1400" spc="-114" dirty="0">
                <a:latin typeface="Lucida Sans Unicode"/>
                <a:cs typeface="Lucida Sans Unicode"/>
              </a:rPr>
              <a:t>н</a:t>
            </a:r>
            <a:r>
              <a:rPr sz="1400" spc="-80" dirty="0">
                <a:latin typeface="Lucida Sans Unicode"/>
                <a:cs typeface="Lucida Sans Unicode"/>
              </a:rPr>
              <a:t>ой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105" dirty="0">
                <a:latin typeface="Lucida Sans Unicode"/>
                <a:cs typeface="Lucida Sans Unicode"/>
              </a:rPr>
              <a:t>задачи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6875" y="5348098"/>
            <a:ext cx="54578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spc="-80" dirty="0">
                <a:latin typeface="Lucida Sans Unicode"/>
                <a:cs typeface="Lucida Sans Unicode"/>
              </a:rPr>
              <a:t>(сравнивать</a:t>
            </a:r>
            <a:r>
              <a:rPr sz="1400" spc="170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несколько</a:t>
            </a:r>
            <a:r>
              <a:rPr sz="1400" spc="155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вариантов</a:t>
            </a:r>
            <a:r>
              <a:rPr sz="1400" spc="17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решения,</a:t>
            </a:r>
            <a:r>
              <a:rPr sz="1400" spc="170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выбирать</a:t>
            </a:r>
            <a:r>
              <a:rPr sz="1400" spc="17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наиболее </a:t>
            </a:r>
            <a:r>
              <a:rPr sz="1400" spc="-430" dirty="0">
                <a:latin typeface="Lucida Sans Unicode"/>
                <a:cs typeface="Lucida Sans Unicode"/>
              </a:rPr>
              <a:t> </a:t>
            </a:r>
            <a:r>
              <a:rPr sz="1400" spc="-120" dirty="0">
                <a:latin typeface="Lucida Sans Unicode"/>
                <a:cs typeface="Lucida Sans Unicode"/>
              </a:rPr>
              <a:t>подходящий</a:t>
            </a:r>
            <a:r>
              <a:rPr sz="1400" spc="-155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с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учетом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самостоятельно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выделенных</a:t>
            </a:r>
            <a:r>
              <a:rPr sz="1400" spc="-170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критериев)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06727" y="145885"/>
            <a:ext cx="821182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u="sng" spc="-145" dirty="0">
                <a:solidFill>
                  <a:srgbClr val="252930"/>
                </a:solidFill>
                <a:latin typeface="Arial"/>
                <a:cs typeface="Arial"/>
              </a:rPr>
              <a:t>Метапредметные</a:t>
            </a:r>
            <a:r>
              <a:rPr sz="2400" u="sng" spc="-165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400" u="sng" spc="-210" dirty="0">
                <a:solidFill>
                  <a:srgbClr val="252930"/>
                </a:solidFill>
                <a:latin typeface="Arial"/>
                <a:cs typeface="Arial"/>
              </a:rPr>
              <a:t>результаты</a:t>
            </a:r>
            <a:r>
              <a:rPr sz="2400" u="sng" spc="-165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400" u="sng" spc="-195" dirty="0">
                <a:solidFill>
                  <a:srgbClr val="252930"/>
                </a:solidFill>
                <a:latin typeface="Arial"/>
                <a:cs typeface="Arial"/>
              </a:rPr>
              <a:t>проявляются</a:t>
            </a:r>
            <a:r>
              <a:rPr sz="2400" u="sng" spc="-155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400" u="sng" spc="-290" dirty="0">
                <a:solidFill>
                  <a:srgbClr val="252930"/>
                </a:solidFill>
                <a:latin typeface="Arial"/>
                <a:cs typeface="Arial"/>
              </a:rPr>
              <a:t>в</a:t>
            </a:r>
            <a:r>
              <a:rPr sz="2400" u="sng" spc="-135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400" u="sng" spc="-204" dirty="0">
                <a:solidFill>
                  <a:srgbClr val="252930"/>
                </a:solidFill>
                <a:latin typeface="Arial"/>
                <a:cs typeface="Arial"/>
              </a:rPr>
              <a:t>универсальных</a:t>
            </a:r>
            <a:endParaRPr sz="2400" u="sng" dirty="0">
              <a:latin typeface="Arial"/>
              <a:cs typeface="Arial"/>
            </a:endParaRPr>
          </a:p>
          <a:p>
            <a:pPr marL="12700">
              <a:spcBef>
                <a:spcPts val="5"/>
              </a:spcBef>
            </a:pPr>
            <a:r>
              <a:rPr sz="2400" u="sng" spc="-195" dirty="0">
                <a:solidFill>
                  <a:srgbClr val="252930"/>
                </a:solidFill>
                <a:latin typeface="Arial"/>
                <a:cs typeface="Arial"/>
              </a:rPr>
              <a:t>учебных</a:t>
            </a:r>
            <a:r>
              <a:rPr sz="2400" u="sng" spc="-165" dirty="0">
                <a:solidFill>
                  <a:srgbClr val="252930"/>
                </a:solidFill>
                <a:latin typeface="Arial"/>
                <a:cs typeface="Arial"/>
              </a:rPr>
              <a:t> действиях. </a:t>
            </a:r>
            <a:r>
              <a:rPr sz="2400" u="sng" spc="-180" dirty="0">
                <a:solidFill>
                  <a:srgbClr val="252930"/>
                </a:solidFill>
                <a:latin typeface="Arial"/>
                <a:cs typeface="Arial"/>
              </a:rPr>
              <a:t>Познавательные</a:t>
            </a:r>
            <a:r>
              <a:rPr sz="2400" u="sng" spc="-160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400" u="sng" spc="-170" dirty="0">
                <a:solidFill>
                  <a:srgbClr val="252930"/>
                </a:solidFill>
                <a:latin typeface="Arial"/>
                <a:cs typeface="Arial"/>
              </a:rPr>
              <a:t>действия</a:t>
            </a:r>
            <a:endParaRPr sz="2400" u="sng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6222" y="6135623"/>
            <a:ext cx="11212830" cy="0"/>
          </a:xfrm>
          <a:custGeom>
            <a:avLst/>
            <a:gdLst/>
            <a:ahLst/>
            <a:cxnLst/>
            <a:rect l="l" t="t" r="r" b="b"/>
            <a:pathLst>
              <a:path w="11212830">
                <a:moveTo>
                  <a:pt x="0" y="0"/>
                </a:moveTo>
                <a:lnTo>
                  <a:pt x="11212830" y="0"/>
                </a:lnTo>
              </a:path>
            </a:pathLst>
          </a:custGeom>
          <a:ln w="12192">
            <a:solidFill>
              <a:srgbClr val="1C6E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5598" y="1051053"/>
            <a:ext cx="10341152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b="1" spc="-155" dirty="0">
                <a:solidFill>
                  <a:srgbClr val="508DD5"/>
                </a:solidFill>
                <a:latin typeface="Arial"/>
                <a:cs typeface="Arial"/>
              </a:rPr>
              <a:t>Базовые</a:t>
            </a:r>
            <a:r>
              <a:rPr b="1" spc="-105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95" dirty="0">
                <a:solidFill>
                  <a:srgbClr val="508DD5"/>
                </a:solidFill>
                <a:latin typeface="Arial"/>
                <a:cs typeface="Arial"/>
              </a:rPr>
              <a:t>логические</a:t>
            </a:r>
            <a:r>
              <a:rPr b="1" spc="-9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20" dirty="0">
                <a:solidFill>
                  <a:srgbClr val="508DD5"/>
                </a:solidFill>
                <a:latin typeface="Arial"/>
                <a:cs typeface="Arial"/>
              </a:rPr>
              <a:t>действия</a:t>
            </a:r>
            <a:r>
              <a:rPr b="1" spc="-105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40" dirty="0">
                <a:solidFill>
                  <a:srgbClr val="508DD5"/>
                </a:solidFill>
                <a:latin typeface="Arial"/>
                <a:cs typeface="Arial"/>
              </a:rPr>
              <a:t>формируются</a:t>
            </a:r>
            <a:r>
              <a:rPr b="1" spc="-12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30" dirty="0">
                <a:solidFill>
                  <a:srgbClr val="508DD5"/>
                </a:solidFill>
                <a:latin typeface="Arial"/>
                <a:cs typeface="Arial"/>
              </a:rPr>
              <a:t>на</a:t>
            </a:r>
            <a:r>
              <a:rPr b="1" spc="-95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14" dirty="0">
                <a:solidFill>
                  <a:srgbClr val="508DD5"/>
                </a:solidFill>
                <a:latin typeface="Arial"/>
                <a:cs typeface="Arial"/>
              </a:rPr>
              <a:t>предметном</a:t>
            </a:r>
            <a:r>
              <a:rPr b="1" spc="-105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95" dirty="0">
                <a:solidFill>
                  <a:srgbClr val="508DD5"/>
                </a:solidFill>
                <a:latin typeface="Arial"/>
                <a:cs typeface="Arial"/>
              </a:rPr>
              <a:t>содержании </a:t>
            </a:r>
            <a:r>
              <a:rPr b="1" spc="-204" dirty="0">
                <a:solidFill>
                  <a:srgbClr val="508DD5"/>
                </a:solidFill>
                <a:latin typeface="Arial"/>
                <a:cs typeface="Arial"/>
              </a:rPr>
              <a:t>в</a:t>
            </a:r>
            <a:r>
              <a:rPr b="1" spc="-10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95" dirty="0">
                <a:solidFill>
                  <a:srgbClr val="508DD5"/>
                </a:solidFill>
                <a:latin typeface="Arial"/>
                <a:cs typeface="Arial"/>
              </a:rPr>
              <a:t>ходе </a:t>
            </a:r>
            <a:r>
              <a:rPr b="1" spc="-484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40" dirty="0">
                <a:solidFill>
                  <a:srgbClr val="508DD5"/>
                </a:solidFill>
                <a:latin typeface="Arial"/>
                <a:cs typeface="Arial"/>
              </a:rPr>
              <a:t>выполнения</a:t>
            </a:r>
            <a:r>
              <a:rPr b="1" spc="-10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14" dirty="0">
                <a:solidFill>
                  <a:srgbClr val="508DD5"/>
                </a:solidFill>
                <a:latin typeface="Arial"/>
                <a:cs typeface="Arial"/>
              </a:rPr>
              <a:t>заданий</a:t>
            </a:r>
            <a:r>
              <a:rPr b="1" spc="-75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85" dirty="0">
                <a:solidFill>
                  <a:srgbClr val="508DD5"/>
                </a:solidFill>
                <a:latin typeface="Arial"/>
                <a:cs typeface="Arial"/>
              </a:rPr>
              <a:t>и</a:t>
            </a:r>
            <a:r>
              <a:rPr b="1" spc="-120" dirty="0">
                <a:solidFill>
                  <a:srgbClr val="508DD5"/>
                </a:solidFill>
                <a:latin typeface="Arial"/>
                <a:cs typeface="Arial"/>
              </a:rPr>
              <a:t> ответов</a:t>
            </a:r>
            <a:r>
              <a:rPr b="1" spc="-11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30" dirty="0">
                <a:solidFill>
                  <a:srgbClr val="508DD5"/>
                </a:solidFill>
                <a:latin typeface="Arial"/>
                <a:cs typeface="Arial"/>
              </a:rPr>
              <a:t>на</a:t>
            </a:r>
            <a:r>
              <a:rPr b="1" spc="-11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50" dirty="0">
                <a:solidFill>
                  <a:srgbClr val="508DD5"/>
                </a:solidFill>
                <a:latin typeface="Arial"/>
                <a:cs typeface="Arial"/>
              </a:rPr>
              <a:t>вопросы</a:t>
            </a:r>
            <a:endParaRPr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64605" y="1997710"/>
            <a:ext cx="4843145" cy="389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-100" dirty="0">
                <a:latin typeface="Arial"/>
                <a:cs typeface="Arial"/>
              </a:rPr>
              <a:t>7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к</a:t>
            </a:r>
            <a:r>
              <a:rPr sz="1400" b="1" spc="-140" dirty="0">
                <a:latin typeface="Arial"/>
                <a:cs typeface="Arial"/>
              </a:rPr>
              <a:t>л</a:t>
            </a:r>
            <a:r>
              <a:rPr sz="1400" b="1" spc="-125" dirty="0">
                <a:latin typeface="Arial"/>
                <a:cs typeface="Arial"/>
              </a:rPr>
              <a:t>а</a:t>
            </a:r>
            <a:r>
              <a:rPr sz="1400" b="1" spc="-85" dirty="0">
                <a:latin typeface="Arial"/>
                <a:cs typeface="Arial"/>
              </a:rPr>
              <a:t>сс</a:t>
            </a:r>
            <a:r>
              <a:rPr sz="1400" b="1" spc="-20" dirty="0"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 marL="12700" marR="5080" algn="just"/>
            <a:r>
              <a:rPr sz="1400" spc="-50" dirty="0">
                <a:latin typeface="Lucida Sans Unicode"/>
                <a:cs typeface="Lucida Sans Unicode"/>
              </a:rPr>
              <a:t>Какие </a:t>
            </a:r>
            <a:r>
              <a:rPr sz="1400" spc="-85" dirty="0">
                <a:latin typeface="Lucida Sans Unicode"/>
                <a:cs typeface="Lucida Sans Unicode"/>
              </a:rPr>
              <a:t>признаки </a:t>
            </a:r>
            <a:r>
              <a:rPr sz="1400" spc="-95" dirty="0">
                <a:latin typeface="Lucida Sans Unicode"/>
                <a:cs typeface="Lucida Sans Unicode"/>
              </a:rPr>
              <a:t>можно </a:t>
            </a:r>
            <a:r>
              <a:rPr sz="1400" spc="-85" dirty="0">
                <a:latin typeface="Lucida Sans Unicode"/>
                <a:cs typeface="Lucida Sans Unicode"/>
              </a:rPr>
              <a:t>положить </a:t>
            </a:r>
            <a:r>
              <a:rPr sz="1400" spc="-45" dirty="0">
                <a:latin typeface="Lucida Sans Unicode"/>
                <a:cs typeface="Lucida Sans Unicode"/>
              </a:rPr>
              <a:t>в </a:t>
            </a:r>
            <a:r>
              <a:rPr sz="1400" spc="-65" dirty="0">
                <a:latin typeface="Lucida Sans Unicode"/>
                <a:cs typeface="Lucida Sans Unicode"/>
              </a:rPr>
              <a:t>основу </a:t>
            </a:r>
            <a:r>
              <a:rPr sz="1400" spc="-95" dirty="0">
                <a:latin typeface="Lucida Sans Unicode"/>
                <a:cs typeface="Lucida Sans Unicode"/>
              </a:rPr>
              <a:t>классификации </a:t>
            </a:r>
            <a:r>
              <a:rPr sz="1400" spc="-105" dirty="0">
                <a:latin typeface="Lucida Sans Unicode"/>
                <a:cs typeface="Lucida Sans Unicode"/>
              </a:rPr>
              <a:t>воздушных 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55" dirty="0">
                <a:latin typeface="Lucida Sans Unicode"/>
                <a:cs typeface="Lucida Sans Unicode"/>
              </a:rPr>
              <a:t>масс?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Представьте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разные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виды</a:t>
            </a:r>
            <a:r>
              <a:rPr sz="1400" spc="-95" dirty="0">
                <a:latin typeface="Lucida Sans Unicode"/>
                <a:cs typeface="Lucida Sans Unicode"/>
              </a:rPr>
              <a:t> классификации</a:t>
            </a:r>
            <a:r>
              <a:rPr sz="1400" spc="-105" dirty="0">
                <a:latin typeface="Lucida Sans Unicode"/>
                <a:cs typeface="Lucida Sans Unicode"/>
              </a:rPr>
              <a:t> воздушных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масс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в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виде </a:t>
            </a:r>
            <a:r>
              <a:rPr sz="1400" spc="-430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схем.</a:t>
            </a:r>
            <a:endParaRPr sz="1400" dirty="0">
              <a:latin typeface="Lucida Sans Unicode"/>
              <a:cs typeface="Lucida Sans Unicode"/>
            </a:endParaRPr>
          </a:p>
          <a:p>
            <a:pPr marL="12700"/>
            <a:r>
              <a:rPr sz="1400" b="1" spc="-5" dirty="0">
                <a:latin typeface="Arial"/>
                <a:cs typeface="Arial"/>
              </a:rPr>
              <a:t>9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к</a:t>
            </a:r>
            <a:r>
              <a:rPr sz="1400" b="1" spc="-140" dirty="0">
                <a:latin typeface="Arial"/>
                <a:cs typeface="Arial"/>
              </a:rPr>
              <a:t>л</a:t>
            </a:r>
            <a:r>
              <a:rPr sz="1400" b="1" spc="-125" dirty="0">
                <a:latin typeface="Arial"/>
                <a:cs typeface="Arial"/>
              </a:rPr>
              <a:t>а</a:t>
            </a:r>
            <a:r>
              <a:rPr sz="1400" b="1" spc="-85" dirty="0">
                <a:latin typeface="Arial"/>
                <a:cs typeface="Arial"/>
              </a:rPr>
              <a:t>с</a:t>
            </a:r>
            <a:r>
              <a:rPr sz="1400" b="1" spc="-95" dirty="0">
                <a:latin typeface="Arial"/>
                <a:cs typeface="Arial"/>
              </a:rPr>
              <a:t>с</a:t>
            </a:r>
            <a:r>
              <a:rPr sz="1400" b="1" spc="-20" dirty="0"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 marL="12700" marR="5080" algn="just"/>
            <a:r>
              <a:rPr sz="1400" spc="-90" dirty="0">
                <a:latin typeface="Lucida Sans Unicode"/>
                <a:cs typeface="Lucida Sans Unicode"/>
              </a:rPr>
              <a:t>Подумайте, </a:t>
            </a:r>
            <a:r>
              <a:rPr sz="1400" spc="-85" dirty="0">
                <a:latin typeface="Lucida Sans Unicode"/>
                <a:cs typeface="Lucida Sans Unicode"/>
              </a:rPr>
              <a:t>почему </a:t>
            </a:r>
            <a:r>
              <a:rPr sz="1400" spc="-90" dirty="0">
                <a:latin typeface="Lucida Sans Unicode"/>
                <a:cs typeface="Lucida Sans Unicode"/>
              </a:rPr>
              <a:t>лёгкая </a:t>
            </a:r>
            <a:r>
              <a:rPr sz="1400" spc="-95" dirty="0">
                <a:latin typeface="Lucida Sans Unicode"/>
                <a:cs typeface="Lucida Sans Unicode"/>
              </a:rPr>
              <a:t>промышленность </a:t>
            </a:r>
            <a:r>
              <a:rPr sz="1400" spc="-45" dirty="0">
                <a:latin typeface="Lucida Sans Unicode"/>
                <a:cs typeface="Lucida Sans Unicode"/>
              </a:rPr>
              <a:t>всё </a:t>
            </a:r>
            <a:r>
              <a:rPr sz="1400" spc="-90" dirty="0">
                <a:latin typeface="Lucida Sans Unicode"/>
                <a:cs typeface="Lucida Sans Unicode"/>
              </a:rPr>
              <a:t>больше </a:t>
            </a:r>
            <a:r>
              <a:rPr sz="1400" spc="-70" dirty="0">
                <a:latin typeface="Lucida Sans Unicode"/>
                <a:cs typeface="Lucida Sans Unicode"/>
              </a:rPr>
              <a:t>теряет </a:t>
            </a:r>
            <a:r>
              <a:rPr sz="1400" spc="-60" dirty="0">
                <a:latin typeface="Lucida Sans Unicode"/>
                <a:cs typeface="Lucida Sans Unicode"/>
              </a:rPr>
              <a:t>свою 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зависимость от сельского </a:t>
            </a:r>
            <a:r>
              <a:rPr sz="1400" spc="-80" dirty="0">
                <a:latin typeface="Lucida Sans Unicode"/>
                <a:cs typeface="Lucida Sans Unicode"/>
              </a:rPr>
              <a:t>хозяйства, несмотря </a:t>
            </a:r>
            <a:r>
              <a:rPr sz="1400" spc="-114" dirty="0">
                <a:latin typeface="Lucida Sans Unicode"/>
                <a:cs typeface="Lucida Sans Unicode"/>
              </a:rPr>
              <a:t>на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то </a:t>
            </a:r>
            <a:r>
              <a:rPr sz="1400" spc="-75" dirty="0">
                <a:latin typeface="Lucida Sans Unicode"/>
                <a:cs typeface="Lucida Sans Unicode"/>
              </a:rPr>
              <a:t>что </a:t>
            </a:r>
            <a:r>
              <a:rPr sz="1400" spc="-45" dirty="0">
                <a:latin typeface="Lucida Sans Unicode"/>
                <a:cs typeface="Lucida Sans Unicode"/>
              </a:rPr>
              <a:t>всё </a:t>
            </a:r>
            <a:r>
              <a:rPr sz="1400" spc="-65" dirty="0">
                <a:latin typeface="Lucida Sans Unicode"/>
                <a:cs typeface="Lucida Sans Unicode"/>
              </a:rPr>
              <a:t>более 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це</a:t>
            </a:r>
            <a:r>
              <a:rPr sz="1400" spc="-75" dirty="0">
                <a:latin typeface="Lucida Sans Unicode"/>
                <a:cs typeface="Lucida Sans Unicode"/>
              </a:rPr>
              <a:t>нят</a:t>
            </a:r>
            <a:r>
              <a:rPr sz="1400" spc="-35" dirty="0">
                <a:latin typeface="Lucida Sans Unicode"/>
                <a:cs typeface="Lucida Sans Unicode"/>
              </a:rPr>
              <a:t>ся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издел</a:t>
            </a:r>
            <a:r>
              <a:rPr sz="1400" spc="-100" dirty="0">
                <a:latin typeface="Lucida Sans Unicode"/>
                <a:cs typeface="Lucida Sans Unicode"/>
              </a:rPr>
              <a:t>и</a:t>
            </a:r>
            <a:r>
              <a:rPr sz="1400" spc="-40" dirty="0">
                <a:latin typeface="Lucida Sans Unicode"/>
                <a:cs typeface="Lucida Sans Unicode"/>
              </a:rPr>
              <a:t>я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и</a:t>
            </a:r>
            <a:r>
              <a:rPr sz="1400" spc="-50" dirty="0">
                <a:latin typeface="Lucida Sans Unicode"/>
                <a:cs typeface="Lucida Sans Unicode"/>
              </a:rPr>
              <a:t>з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нат</a:t>
            </a:r>
            <a:r>
              <a:rPr sz="1400" spc="-95" dirty="0">
                <a:latin typeface="Lucida Sans Unicode"/>
                <a:cs typeface="Lucida Sans Unicode"/>
              </a:rPr>
              <a:t>у</a:t>
            </a:r>
            <a:r>
              <a:rPr sz="1400" spc="-100" dirty="0">
                <a:latin typeface="Lucida Sans Unicode"/>
                <a:cs typeface="Lucida Sans Unicode"/>
              </a:rPr>
              <a:t>раль</a:t>
            </a:r>
            <a:r>
              <a:rPr sz="1400" spc="-125" dirty="0">
                <a:latin typeface="Lucida Sans Unicode"/>
                <a:cs typeface="Lucida Sans Unicode"/>
              </a:rPr>
              <a:t>но</a:t>
            </a:r>
            <a:r>
              <a:rPr sz="1400" spc="-105" dirty="0">
                <a:latin typeface="Lucida Sans Unicode"/>
                <a:cs typeface="Lucida Sans Unicode"/>
              </a:rPr>
              <a:t>г</a:t>
            </a:r>
            <a:r>
              <a:rPr sz="1400" spc="-70" dirty="0">
                <a:latin typeface="Lucida Sans Unicode"/>
                <a:cs typeface="Lucida Sans Unicode"/>
              </a:rPr>
              <a:t>о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сыр</a:t>
            </a:r>
            <a:r>
              <a:rPr sz="1400" spc="-80" dirty="0">
                <a:latin typeface="Lucida Sans Unicode"/>
                <a:cs typeface="Lucida Sans Unicode"/>
              </a:rPr>
              <a:t>ь</a:t>
            </a:r>
            <a:r>
              <a:rPr sz="1400" spc="-45" dirty="0">
                <a:latin typeface="Lucida Sans Unicode"/>
                <a:cs typeface="Lucida Sans Unicode"/>
              </a:rPr>
              <a:t>я</a:t>
            </a:r>
            <a:r>
              <a:rPr sz="1400" spc="-150" dirty="0">
                <a:latin typeface="Lucida Sans Unicode"/>
                <a:cs typeface="Lucida Sans Unicode"/>
              </a:rPr>
              <a:t>.</a:t>
            </a:r>
            <a:endParaRPr sz="1400" dirty="0">
              <a:latin typeface="Lucida Sans Unicode"/>
              <a:cs typeface="Lucida Sans Unicode"/>
            </a:endParaRPr>
          </a:p>
          <a:p>
            <a:pPr marL="12700"/>
            <a:r>
              <a:rPr sz="1400" b="1" spc="-100" dirty="0">
                <a:latin typeface="Arial"/>
                <a:cs typeface="Arial"/>
              </a:rPr>
              <a:t>7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к</a:t>
            </a:r>
            <a:r>
              <a:rPr sz="1400" b="1" spc="-140" dirty="0">
                <a:latin typeface="Arial"/>
                <a:cs typeface="Arial"/>
              </a:rPr>
              <a:t>л</a:t>
            </a:r>
            <a:r>
              <a:rPr sz="1400" b="1" spc="-125" dirty="0">
                <a:latin typeface="Arial"/>
                <a:cs typeface="Arial"/>
              </a:rPr>
              <a:t>а</a:t>
            </a:r>
            <a:r>
              <a:rPr sz="1400" b="1" spc="-85" dirty="0">
                <a:latin typeface="Arial"/>
                <a:cs typeface="Arial"/>
              </a:rPr>
              <a:t>сс</a:t>
            </a:r>
            <a:r>
              <a:rPr sz="1400" b="1" spc="-20" dirty="0"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 marL="12700" marR="5080" algn="just"/>
            <a:r>
              <a:rPr sz="1400" spc="-60" dirty="0">
                <a:latin typeface="Lucida Sans Unicode"/>
                <a:cs typeface="Lucida Sans Unicode"/>
              </a:rPr>
              <a:t>Закон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широтной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зональности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хорошо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проявляется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114" dirty="0">
                <a:latin typeface="Lucida Sans Unicode"/>
                <a:cs typeface="Lucida Sans Unicode"/>
              </a:rPr>
              <a:t>на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материке 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Евразия. Составьте </a:t>
            </a:r>
            <a:r>
              <a:rPr sz="1400" spc="-80" dirty="0">
                <a:latin typeface="Lucida Sans Unicode"/>
                <a:cs typeface="Lucida Sans Unicode"/>
              </a:rPr>
              <a:t>цепочку </a:t>
            </a:r>
            <a:r>
              <a:rPr sz="1400" spc="-90" dirty="0">
                <a:latin typeface="Lucida Sans Unicode"/>
                <a:cs typeface="Lucida Sans Unicode"/>
              </a:rPr>
              <a:t>взаимозависимых </a:t>
            </a:r>
            <a:r>
              <a:rPr sz="1400" spc="-70" dirty="0">
                <a:latin typeface="Lucida Sans Unicode"/>
                <a:cs typeface="Lucida Sans Unicode"/>
              </a:rPr>
              <a:t>особенностей </a:t>
            </a:r>
            <a:r>
              <a:rPr sz="1400" spc="-114" dirty="0">
                <a:latin typeface="Lucida Sans Unicode"/>
                <a:cs typeface="Lucida Sans Unicode"/>
              </a:rPr>
              <a:t>природы, 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к</a:t>
            </a:r>
            <a:r>
              <a:rPr sz="1400" spc="-70" dirty="0">
                <a:latin typeface="Lucida Sans Unicode"/>
                <a:cs typeface="Lucida Sans Unicode"/>
              </a:rPr>
              <a:t>о</a:t>
            </a:r>
            <a:r>
              <a:rPr sz="1400" spc="-85" dirty="0">
                <a:latin typeface="Lucida Sans Unicode"/>
                <a:cs typeface="Lucida Sans Unicode"/>
              </a:rPr>
              <a:t>торые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п</a:t>
            </a:r>
            <a:r>
              <a:rPr sz="1400" spc="-95" dirty="0">
                <a:latin typeface="Lucida Sans Unicode"/>
                <a:cs typeface="Lucida Sans Unicode"/>
              </a:rPr>
              <a:t>о</a:t>
            </a:r>
            <a:r>
              <a:rPr sz="1400" spc="-140" dirty="0">
                <a:latin typeface="Lucida Sans Unicode"/>
                <a:cs typeface="Lucida Sans Unicode"/>
              </a:rPr>
              <a:t>д</a:t>
            </a:r>
            <a:r>
              <a:rPr sz="1400" spc="-120" dirty="0">
                <a:latin typeface="Lucida Sans Unicode"/>
                <a:cs typeface="Lucida Sans Unicode"/>
              </a:rPr>
              <a:t>ч</a:t>
            </a:r>
            <a:r>
              <a:rPr sz="1400" spc="-90" dirty="0">
                <a:latin typeface="Lucida Sans Unicode"/>
                <a:cs typeface="Lucida Sans Unicode"/>
              </a:rPr>
              <a:t>инены</a:t>
            </a:r>
            <a:r>
              <a:rPr sz="1400" spc="-155" dirty="0">
                <a:latin typeface="Lucida Sans Unicode"/>
                <a:cs typeface="Lucida Sans Unicode"/>
              </a:rPr>
              <a:t> </a:t>
            </a:r>
            <a:r>
              <a:rPr sz="1400" spc="-55" dirty="0">
                <a:latin typeface="Lucida Sans Unicode"/>
                <a:cs typeface="Lucida Sans Unicode"/>
              </a:rPr>
              <a:t>э</a:t>
            </a:r>
            <a:r>
              <a:rPr sz="1400" spc="-60" dirty="0">
                <a:latin typeface="Lucida Sans Unicode"/>
                <a:cs typeface="Lucida Sans Unicode"/>
              </a:rPr>
              <a:t>т</a:t>
            </a:r>
            <a:r>
              <a:rPr sz="1400" spc="-85" dirty="0">
                <a:latin typeface="Lucida Sans Unicode"/>
                <a:cs typeface="Lucida Sans Unicode"/>
              </a:rPr>
              <a:t>ому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закон</a:t>
            </a:r>
            <a:r>
              <a:rPr sz="1400" spc="-80" dirty="0">
                <a:latin typeface="Lucida Sans Unicode"/>
                <a:cs typeface="Lucida Sans Unicode"/>
              </a:rPr>
              <a:t>у</a:t>
            </a:r>
            <a:r>
              <a:rPr sz="1400" spc="-150" dirty="0">
                <a:latin typeface="Lucida Sans Unicode"/>
                <a:cs typeface="Lucida Sans Unicode"/>
              </a:rPr>
              <a:t>.</a:t>
            </a:r>
            <a:endParaRPr sz="1400" dirty="0">
              <a:latin typeface="Lucida Sans Unicode"/>
              <a:cs typeface="Lucida Sans Unicode"/>
            </a:endParaRPr>
          </a:p>
          <a:p>
            <a:pPr marL="12700"/>
            <a:r>
              <a:rPr sz="1400" b="1" spc="-55" dirty="0">
                <a:latin typeface="Arial"/>
                <a:cs typeface="Arial"/>
              </a:rPr>
              <a:t>5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55" dirty="0">
                <a:latin typeface="Arial"/>
                <a:cs typeface="Arial"/>
              </a:rPr>
              <a:t>–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6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к</a:t>
            </a:r>
            <a:r>
              <a:rPr sz="1400" b="1" spc="-140" dirty="0">
                <a:latin typeface="Arial"/>
                <a:cs typeface="Arial"/>
              </a:rPr>
              <a:t>л</a:t>
            </a:r>
            <a:r>
              <a:rPr sz="1400" b="1" spc="-125" dirty="0">
                <a:latin typeface="Arial"/>
                <a:cs typeface="Arial"/>
              </a:rPr>
              <a:t>а</a:t>
            </a:r>
            <a:r>
              <a:rPr sz="1400" b="1" spc="-90" dirty="0">
                <a:latin typeface="Arial"/>
                <a:cs typeface="Arial"/>
              </a:rPr>
              <a:t>с</a:t>
            </a:r>
            <a:r>
              <a:rPr sz="1400" b="1" spc="-195" dirty="0">
                <a:latin typeface="Arial"/>
                <a:cs typeface="Arial"/>
              </a:rPr>
              <a:t>сы</a:t>
            </a:r>
            <a:r>
              <a:rPr sz="1400" b="1" spc="-20" dirty="0"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 marL="12700" marR="5080" algn="just"/>
            <a:r>
              <a:rPr sz="1400" spc="-60" dirty="0">
                <a:latin typeface="Lucida Sans Unicode"/>
                <a:cs typeface="Lucida Sans Unicode"/>
              </a:rPr>
              <a:t>Перечислите </a:t>
            </a:r>
            <a:r>
              <a:rPr sz="1400" spc="-80" dirty="0">
                <a:latin typeface="Lucida Sans Unicode"/>
                <a:cs typeface="Lucida Sans Unicode"/>
              </a:rPr>
              <a:t>способы, </a:t>
            </a:r>
            <a:r>
              <a:rPr sz="1400" spc="-35" dirty="0">
                <a:latin typeface="Lucida Sans Unicode"/>
                <a:cs typeface="Lucida Sans Unicode"/>
              </a:rPr>
              <a:t>с </a:t>
            </a:r>
            <a:r>
              <a:rPr sz="1400" spc="-110" dirty="0">
                <a:latin typeface="Lucida Sans Unicode"/>
                <a:cs typeface="Lucida Sans Unicode"/>
              </a:rPr>
              <a:t>помощью </a:t>
            </a:r>
            <a:r>
              <a:rPr sz="1400" spc="-90" dirty="0">
                <a:latin typeface="Lucida Sans Unicode"/>
                <a:cs typeface="Lucida Sans Unicode"/>
              </a:rPr>
              <a:t>которых </a:t>
            </a:r>
            <a:r>
              <a:rPr sz="1400" spc="-85" dirty="0">
                <a:latin typeface="Lucida Sans Unicode"/>
                <a:cs typeface="Lucida Sans Unicode"/>
              </a:rPr>
              <a:t>получают </a:t>
            </a:r>
            <a:r>
              <a:rPr sz="1400" spc="-114" dirty="0">
                <a:latin typeface="Lucida Sans Unicode"/>
                <a:cs typeface="Lucida Sans Unicode"/>
              </a:rPr>
              <a:t>информацию </a:t>
            </a:r>
            <a:r>
              <a:rPr sz="1400" spc="-70" dirty="0">
                <a:latin typeface="Lucida Sans Unicode"/>
                <a:cs typeface="Lucida Sans Unicode"/>
              </a:rPr>
              <a:t>о 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незнакомой </a:t>
            </a:r>
            <a:r>
              <a:rPr sz="1400" spc="-100" dirty="0">
                <a:latin typeface="Lucida Sans Unicode"/>
                <a:cs typeface="Lucida Sans Unicode"/>
              </a:rPr>
              <a:t>территории.</a:t>
            </a:r>
            <a:r>
              <a:rPr sz="1400" spc="240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Укажите </a:t>
            </a:r>
            <a:r>
              <a:rPr sz="1400" spc="-85" dirty="0">
                <a:latin typeface="Lucida Sans Unicode"/>
                <a:cs typeface="Lucida Sans Unicode"/>
              </a:rPr>
              <a:t>достоинства и </a:t>
            </a:r>
            <a:r>
              <a:rPr sz="1400" spc="-90" dirty="0">
                <a:latin typeface="Lucida Sans Unicode"/>
                <a:cs typeface="Lucida Sans Unicode"/>
              </a:rPr>
              <a:t>недостатки </a:t>
            </a:r>
            <a:r>
              <a:rPr sz="1400" spc="-110" dirty="0">
                <a:latin typeface="Lucida Sans Unicode"/>
                <a:cs typeface="Lucida Sans Unicode"/>
              </a:rPr>
              <a:t>каждого 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из </a:t>
            </a:r>
            <a:r>
              <a:rPr sz="1400" spc="-125" dirty="0">
                <a:latin typeface="Lucida Sans Unicode"/>
                <a:cs typeface="Lucida Sans Unicode"/>
              </a:rPr>
              <a:t>них.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Как </a:t>
            </a:r>
            <a:r>
              <a:rPr sz="1400" spc="-80" dirty="0">
                <a:latin typeface="Lucida Sans Unicode"/>
                <a:cs typeface="Lucida Sans Unicode"/>
              </a:rPr>
              <a:t>вы </a:t>
            </a:r>
            <a:r>
              <a:rPr sz="1400" spc="-105" dirty="0">
                <a:latin typeface="Lucida Sans Unicode"/>
                <a:cs typeface="Lucida Sans Unicode"/>
              </a:rPr>
              <a:t>думаете,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что </a:t>
            </a:r>
            <a:r>
              <a:rPr sz="1400" spc="-60" dirty="0">
                <a:latin typeface="Lucida Sans Unicode"/>
                <a:cs typeface="Lucida Sans Unicode"/>
              </a:rPr>
              <a:t>из </a:t>
            </a:r>
            <a:r>
              <a:rPr sz="1400" spc="-114" dirty="0">
                <a:latin typeface="Lucida Sans Unicode"/>
                <a:cs typeface="Lucida Sans Unicode"/>
              </a:rPr>
              <a:t>того,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что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вы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уже </a:t>
            </a:r>
            <a:r>
              <a:rPr sz="1400" spc="-70" dirty="0">
                <a:latin typeface="Lucida Sans Unicode"/>
                <a:cs typeface="Lucida Sans Unicode"/>
              </a:rPr>
              <a:t>изучили </a:t>
            </a:r>
            <a:r>
              <a:rPr sz="1400" spc="-45" dirty="0">
                <a:latin typeface="Lucida Sans Unicode"/>
                <a:cs typeface="Lucida Sans Unicode"/>
              </a:rPr>
              <a:t>в </a:t>
            </a:r>
            <a:r>
              <a:rPr sz="1400" spc="-95" dirty="0">
                <a:latin typeface="Lucida Sans Unicode"/>
                <a:cs typeface="Lucida Sans Unicode"/>
              </a:rPr>
              <a:t>школе, 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п</a:t>
            </a:r>
            <a:r>
              <a:rPr sz="1400" spc="-110" dirty="0">
                <a:latin typeface="Lucida Sans Unicode"/>
                <a:cs typeface="Lucida Sans Unicode"/>
              </a:rPr>
              <a:t>р</a:t>
            </a:r>
            <a:r>
              <a:rPr sz="1400" spc="-150" dirty="0">
                <a:latin typeface="Lucida Sans Unicode"/>
                <a:cs typeface="Lucida Sans Unicode"/>
              </a:rPr>
              <a:t>и</a:t>
            </a:r>
            <a:r>
              <a:rPr sz="1400" spc="-130" dirty="0">
                <a:latin typeface="Lucida Sans Unicode"/>
                <a:cs typeface="Lucida Sans Unicode"/>
              </a:rPr>
              <a:t>г</a:t>
            </a:r>
            <a:r>
              <a:rPr sz="1400" spc="-110" dirty="0">
                <a:latin typeface="Lucida Sans Unicode"/>
                <a:cs typeface="Lucida Sans Unicode"/>
              </a:rPr>
              <a:t>оди</a:t>
            </a:r>
            <a:r>
              <a:rPr sz="1400" spc="-95" dirty="0">
                <a:latin typeface="Lucida Sans Unicode"/>
                <a:cs typeface="Lucida Sans Unicode"/>
              </a:rPr>
              <a:t>т</a:t>
            </a:r>
            <a:r>
              <a:rPr sz="1400" spc="-35" dirty="0">
                <a:latin typeface="Lucida Sans Unicode"/>
                <a:cs typeface="Lucida Sans Unicode"/>
              </a:rPr>
              <a:t>ся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вам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-114" dirty="0">
                <a:latin typeface="Lucida Sans Unicode"/>
                <a:cs typeface="Lucida Sans Unicode"/>
              </a:rPr>
              <a:t>на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у</a:t>
            </a:r>
            <a:r>
              <a:rPr sz="1400" spc="-80" dirty="0">
                <a:latin typeface="Lucida Sans Unicode"/>
                <a:cs typeface="Lucida Sans Unicode"/>
              </a:rPr>
              <a:t>рок</a:t>
            </a:r>
            <a:r>
              <a:rPr sz="1400" spc="-140" dirty="0">
                <a:latin typeface="Lucida Sans Unicode"/>
                <a:cs typeface="Lucida Sans Unicode"/>
              </a:rPr>
              <a:t>ах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190" dirty="0">
                <a:latin typeface="Lucida Sans Unicode"/>
                <a:cs typeface="Lucida Sans Unicode"/>
              </a:rPr>
              <a:t>г</a:t>
            </a:r>
            <a:r>
              <a:rPr sz="1400" spc="-100" dirty="0">
                <a:latin typeface="Lucida Sans Unicode"/>
                <a:cs typeface="Lucida Sans Unicode"/>
              </a:rPr>
              <a:t>еог</a:t>
            </a:r>
            <a:r>
              <a:rPr sz="1400" spc="-114" dirty="0">
                <a:latin typeface="Lucida Sans Unicode"/>
                <a:cs typeface="Lucida Sans Unicode"/>
              </a:rPr>
              <a:t>р</a:t>
            </a:r>
            <a:r>
              <a:rPr sz="1400" spc="-85" dirty="0">
                <a:latin typeface="Lucida Sans Unicode"/>
                <a:cs typeface="Lucida Sans Unicode"/>
              </a:rPr>
              <a:t>афии?</a:t>
            </a:r>
            <a:endParaRPr sz="140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829176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711" y="1184910"/>
            <a:ext cx="11178439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7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класс:</a:t>
            </a:r>
            <a:endParaRPr dirty="0">
              <a:latin typeface="Calibri"/>
              <a:cs typeface="Calibri"/>
            </a:endParaRPr>
          </a:p>
          <a:p>
            <a:pPr marL="12700" algn="just"/>
            <a:r>
              <a:rPr spc="-5" dirty="0">
                <a:latin typeface="Calibri"/>
                <a:cs typeface="Calibri"/>
              </a:rPr>
              <a:t>Объяснение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сейсмических</a:t>
            </a:r>
            <a:r>
              <a:rPr spc="4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событий,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о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которых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говорится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в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тексте.</a:t>
            </a:r>
            <a:endParaRPr dirty="0">
              <a:latin typeface="Calibri"/>
              <a:cs typeface="Calibri"/>
            </a:endParaRPr>
          </a:p>
          <a:p>
            <a:pPr marL="12700" marR="5080" algn="just"/>
            <a:r>
              <a:rPr spc="-10" dirty="0">
                <a:latin typeface="Calibri"/>
                <a:cs typeface="Calibri"/>
              </a:rPr>
              <a:t>Сотни человек </a:t>
            </a:r>
            <a:r>
              <a:rPr spc="-5" dirty="0">
                <a:latin typeface="Calibri"/>
                <a:cs typeface="Calibri"/>
              </a:rPr>
              <a:t>погибли </a:t>
            </a:r>
            <a:r>
              <a:rPr dirty="0">
                <a:latin typeface="Calibri"/>
                <a:cs typeface="Calibri"/>
              </a:rPr>
              <a:t>и </a:t>
            </a:r>
            <a:r>
              <a:rPr spc="-5" dirty="0">
                <a:latin typeface="Calibri"/>
                <a:cs typeface="Calibri"/>
              </a:rPr>
              <a:t>сотни пострадали </a:t>
            </a:r>
            <a:r>
              <a:rPr dirty="0">
                <a:latin typeface="Calibri"/>
                <a:cs typeface="Calibri"/>
              </a:rPr>
              <a:t>в </a:t>
            </a:r>
            <a:r>
              <a:rPr spc="-20" dirty="0">
                <a:latin typeface="Calibri"/>
                <a:cs typeface="Calibri"/>
              </a:rPr>
              <a:t>результате </a:t>
            </a:r>
            <a:r>
              <a:rPr spc="-10" dirty="0">
                <a:latin typeface="Calibri"/>
                <a:cs typeface="Calibri"/>
              </a:rPr>
              <a:t>мощного </a:t>
            </a:r>
            <a:r>
              <a:rPr spc="-5" dirty="0">
                <a:latin typeface="Calibri"/>
                <a:cs typeface="Calibri"/>
              </a:rPr>
              <a:t>землетрясения силой </a:t>
            </a:r>
            <a:r>
              <a:rPr dirty="0">
                <a:latin typeface="Calibri"/>
                <a:cs typeface="Calibri"/>
              </a:rPr>
              <a:t>7,2 балла, 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произошедшего </a:t>
            </a:r>
            <a:r>
              <a:rPr dirty="0">
                <a:latin typeface="Calibri"/>
                <a:cs typeface="Calibri"/>
              </a:rPr>
              <a:t>в </a:t>
            </a:r>
            <a:r>
              <a:rPr spc="-30" dirty="0">
                <a:latin typeface="Calibri"/>
                <a:cs typeface="Calibri"/>
              </a:rPr>
              <a:t>Гаити </a:t>
            </a:r>
            <a:r>
              <a:rPr spc="-5" dirty="0">
                <a:latin typeface="Calibri"/>
                <a:cs typeface="Calibri"/>
              </a:rPr>
              <a:t>14 августа 2021 </a:t>
            </a:r>
            <a:r>
              <a:rPr spc="-45" dirty="0">
                <a:latin typeface="Calibri"/>
                <a:cs typeface="Calibri"/>
              </a:rPr>
              <a:t>г.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Очаг </a:t>
            </a:r>
            <a:r>
              <a:rPr spc="-5" dirty="0">
                <a:latin typeface="Calibri"/>
                <a:cs typeface="Calibri"/>
              </a:rPr>
              <a:t>землетрясения </a:t>
            </a:r>
            <a:r>
              <a:rPr spc="-15" dirty="0">
                <a:latin typeface="Calibri"/>
                <a:cs typeface="Calibri"/>
              </a:rPr>
              <a:t>находился </a:t>
            </a:r>
            <a:r>
              <a:rPr spc="-5" dirty="0">
                <a:latin typeface="Calibri"/>
                <a:cs typeface="Calibri"/>
              </a:rPr>
              <a:t>на </a:t>
            </a:r>
            <a:r>
              <a:rPr spc="-10" dirty="0">
                <a:latin typeface="Calibri"/>
                <a:cs typeface="Calibri"/>
              </a:rPr>
              <a:t>глубине </a:t>
            </a:r>
            <a:r>
              <a:rPr spc="-20" dirty="0">
                <a:latin typeface="Calibri"/>
                <a:cs typeface="Calibri"/>
              </a:rPr>
              <a:t>около </a:t>
            </a:r>
            <a:r>
              <a:rPr spc="-5" dirty="0">
                <a:latin typeface="Calibri"/>
                <a:cs typeface="Calibri"/>
              </a:rPr>
              <a:t>10 </a:t>
            </a:r>
            <a:r>
              <a:rPr dirty="0">
                <a:latin typeface="Calibri"/>
                <a:cs typeface="Calibri"/>
              </a:rPr>
              <a:t>км </a:t>
            </a:r>
            <a:r>
              <a:rPr spc="-5" dirty="0">
                <a:latin typeface="Calibri"/>
                <a:cs typeface="Calibri"/>
              </a:rPr>
              <a:t>на 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юго-западе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страны.</a:t>
            </a:r>
            <a:endParaRPr dirty="0">
              <a:latin typeface="Calibri"/>
              <a:cs typeface="Calibri"/>
            </a:endParaRPr>
          </a:p>
          <a:p>
            <a:pPr marL="12700" marR="6985" algn="just"/>
            <a:r>
              <a:rPr spc="-5" dirty="0">
                <a:latin typeface="Calibri"/>
                <a:cs typeface="Calibri"/>
              </a:rPr>
              <a:t>Кадры </a:t>
            </a:r>
            <a:r>
              <a:rPr dirty="0">
                <a:latin typeface="Calibri"/>
                <a:cs typeface="Calibri"/>
              </a:rPr>
              <a:t>с </a:t>
            </a:r>
            <a:r>
              <a:rPr spc="-5" dirty="0">
                <a:latin typeface="Calibri"/>
                <a:cs typeface="Calibri"/>
              </a:rPr>
              <a:t>места </a:t>
            </a:r>
            <a:r>
              <a:rPr dirty="0">
                <a:latin typeface="Calibri"/>
                <a:cs typeface="Calibri"/>
              </a:rPr>
              <a:t>событий </a:t>
            </a:r>
            <a:r>
              <a:rPr spc="-10" dirty="0">
                <a:latin typeface="Calibri"/>
                <a:cs typeface="Calibri"/>
              </a:rPr>
              <a:t>дают представление </a:t>
            </a:r>
            <a:r>
              <a:rPr dirty="0">
                <a:latin typeface="Calibri"/>
                <a:cs typeface="Calibri"/>
              </a:rPr>
              <a:t>о </a:t>
            </a:r>
            <a:r>
              <a:rPr spc="-5" dirty="0">
                <a:latin typeface="Calibri"/>
                <a:cs typeface="Calibri"/>
              </a:rPr>
              <a:t>масштабах разрушений. На </a:t>
            </a:r>
            <a:r>
              <a:rPr dirty="0">
                <a:latin typeface="Calibri"/>
                <a:cs typeface="Calibri"/>
              </a:rPr>
              <a:t>них </a:t>
            </a:r>
            <a:r>
              <a:rPr spc="-10" dirty="0">
                <a:latin typeface="Calibri"/>
                <a:cs typeface="Calibri"/>
              </a:rPr>
              <a:t>можно </a:t>
            </a:r>
            <a:r>
              <a:rPr spc="-5" dirty="0">
                <a:latin typeface="Calibri"/>
                <a:cs typeface="Calibri"/>
              </a:rPr>
              <a:t>видеть </a:t>
            </a:r>
            <a:r>
              <a:rPr spc="-10" dirty="0">
                <a:latin typeface="Calibri"/>
                <a:cs typeface="Calibri"/>
              </a:rPr>
              <a:t>улицы, </a:t>
            </a:r>
            <a:r>
              <a:rPr spc="-5" dirty="0">
                <a:latin typeface="Calibri"/>
                <a:cs typeface="Calibri"/>
              </a:rPr>
              <a:t> усыпанные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щебнем,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и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то,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что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осталось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от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разрушенных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зданий,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воздух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вокруг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наполнен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пылью.</a:t>
            </a:r>
            <a:endParaRPr dirty="0">
              <a:latin typeface="Calibri"/>
              <a:cs typeface="Calibri"/>
            </a:endParaRPr>
          </a:p>
          <a:p>
            <a:pPr marL="12700" marR="5080" algn="just">
              <a:spcBef>
                <a:spcPts val="5"/>
              </a:spcBef>
            </a:pPr>
            <a:r>
              <a:rPr spc="-10" dirty="0">
                <a:latin typeface="Calibri"/>
                <a:cs typeface="Calibri"/>
              </a:rPr>
              <a:t>Землетрясение </a:t>
            </a:r>
            <a:r>
              <a:rPr spc="-5" dirty="0">
                <a:latin typeface="Calibri"/>
                <a:cs typeface="Calibri"/>
              </a:rPr>
              <a:t>августа 2021 </a:t>
            </a:r>
            <a:r>
              <a:rPr spc="-45" dirty="0">
                <a:latin typeface="Calibri"/>
                <a:cs typeface="Calibri"/>
              </a:rPr>
              <a:t>г. </a:t>
            </a:r>
            <a:r>
              <a:rPr spc="-5" dirty="0">
                <a:latin typeface="Calibri"/>
                <a:cs typeface="Calibri"/>
              </a:rPr>
              <a:t>не </a:t>
            </a:r>
            <a:r>
              <a:rPr spc="-25" dirty="0">
                <a:latin typeface="Calibri"/>
                <a:cs typeface="Calibri"/>
              </a:rPr>
              <a:t>может, </a:t>
            </a:r>
            <a:r>
              <a:rPr dirty="0">
                <a:latin typeface="Calibri"/>
                <a:cs typeface="Calibri"/>
              </a:rPr>
              <a:t>к счастью, сравниться с </a:t>
            </a:r>
            <a:r>
              <a:rPr spc="-10" dirty="0">
                <a:latin typeface="Calibri"/>
                <a:cs typeface="Calibri"/>
              </a:rPr>
              <a:t>бедствием, </a:t>
            </a:r>
            <a:r>
              <a:rPr spc="-5" dirty="0">
                <a:latin typeface="Calibri"/>
                <a:cs typeface="Calibri"/>
              </a:rPr>
              <a:t>обрушившимся на </a:t>
            </a:r>
            <a:r>
              <a:rPr spc="-30" dirty="0">
                <a:latin typeface="Calibri"/>
                <a:cs typeface="Calibri"/>
              </a:rPr>
              <a:t>Гаити 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12 января 2010 </a:t>
            </a:r>
            <a:r>
              <a:rPr spc="-15" dirty="0">
                <a:latin typeface="Calibri"/>
                <a:cs typeface="Calibri"/>
              </a:rPr>
              <a:t>года. </a:t>
            </a:r>
            <a:r>
              <a:rPr spc="-55" dirty="0">
                <a:latin typeface="Calibri"/>
                <a:cs typeface="Calibri"/>
              </a:rPr>
              <a:t>Тогда </a:t>
            </a:r>
            <a:r>
              <a:rPr spc="-10" dirty="0">
                <a:latin typeface="Calibri"/>
                <a:cs typeface="Calibri"/>
              </a:rPr>
              <a:t>жертвами подземной</a:t>
            </a:r>
            <a:r>
              <a:rPr spc="-5" dirty="0">
                <a:latin typeface="Calibri"/>
                <a:cs typeface="Calibri"/>
              </a:rPr>
              <a:t> стихии стали </a:t>
            </a:r>
            <a:r>
              <a:rPr spc="-10" dirty="0">
                <a:latin typeface="Calibri"/>
                <a:cs typeface="Calibri"/>
              </a:rPr>
              <a:t>сотни </a:t>
            </a:r>
            <a:r>
              <a:rPr dirty="0">
                <a:latin typeface="Calibri"/>
                <a:cs typeface="Calibri"/>
              </a:rPr>
              <a:t>тысяч </a:t>
            </a:r>
            <a:r>
              <a:rPr spc="-5" dirty="0">
                <a:latin typeface="Calibri"/>
                <a:cs typeface="Calibri"/>
              </a:rPr>
              <a:t>человек. (По материалам 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средств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массовой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spc="-5" dirty="0" err="1">
                <a:latin typeface="Calibri"/>
                <a:cs typeface="Calibri"/>
              </a:rPr>
              <a:t>информации</a:t>
            </a:r>
            <a:r>
              <a:rPr spc="-5" dirty="0">
                <a:latin typeface="Calibri"/>
                <a:cs typeface="Calibri"/>
              </a:rPr>
              <a:t>.)</a:t>
            </a:r>
            <a:endParaRPr dirty="0">
              <a:latin typeface="Calibri"/>
              <a:cs typeface="Calibri"/>
            </a:endParaRPr>
          </a:p>
          <a:p>
            <a:pPr marL="12700" marR="6985" algn="just">
              <a:tabLst>
                <a:tab pos="926465" algn="l"/>
              </a:tabLst>
            </a:pPr>
            <a:r>
              <a:rPr spc="-5" dirty="0">
                <a:latin typeface="Calibri"/>
                <a:cs typeface="Calibri"/>
              </a:rPr>
              <a:t>1.</a:t>
            </a:r>
            <a:r>
              <a:rPr lang="ru-RU" spc="-5" dirty="0">
                <a:latin typeface="Calibri"/>
                <a:cs typeface="Calibri"/>
              </a:rPr>
              <a:t> </a:t>
            </a:r>
            <a:r>
              <a:rPr b="1" i="1" spc="-5" dirty="0" err="1">
                <a:latin typeface="Calibri"/>
                <a:cs typeface="Calibri"/>
              </a:rPr>
              <a:t>Страна</a:t>
            </a:r>
            <a:r>
              <a:rPr b="1" i="1" dirty="0">
                <a:latin typeface="Calibri"/>
                <a:cs typeface="Calibri"/>
              </a:rPr>
              <a:t> </a:t>
            </a:r>
            <a:r>
              <a:rPr b="1" i="1" spc="-30" dirty="0">
                <a:latin typeface="Calibri"/>
                <a:cs typeface="Calibri"/>
              </a:rPr>
              <a:t>Гаити</a:t>
            </a:r>
            <a:r>
              <a:rPr b="1" i="1" spc="-25" dirty="0">
                <a:latin typeface="Calibri"/>
                <a:cs typeface="Calibri"/>
              </a:rPr>
              <a:t> </a:t>
            </a:r>
            <a:r>
              <a:rPr b="1" i="1" spc="-10" dirty="0">
                <a:latin typeface="Calibri"/>
                <a:cs typeface="Calibri"/>
              </a:rPr>
              <a:t>расположена</a:t>
            </a:r>
            <a:r>
              <a:rPr b="1" i="1" spc="-5" dirty="0">
                <a:latin typeface="Calibri"/>
                <a:cs typeface="Calibri"/>
              </a:rPr>
              <a:t> на</a:t>
            </a:r>
            <a:r>
              <a:rPr b="1" i="1" dirty="0">
                <a:latin typeface="Calibri"/>
                <a:cs typeface="Calibri"/>
              </a:rPr>
              <a:t> </a:t>
            </a:r>
            <a:r>
              <a:rPr b="1" i="1" spc="-10" dirty="0">
                <a:latin typeface="Calibri"/>
                <a:cs typeface="Calibri"/>
              </a:rPr>
              <a:t>одноименном</a:t>
            </a:r>
            <a:r>
              <a:rPr b="1" i="1" spc="-5" dirty="0">
                <a:latin typeface="Calibri"/>
                <a:cs typeface="Calibri"/>
              </a:rPr>
              <a:t> острове</a:t>
            </a:r>
            <a:r>
              <a:rPr b="1" i="1" dirty="0">
                <a:latin typeface="Calibri"/>
                <a:cs typeface="Calibri"/>
              </a:rPr>
              <a:t> в</a:t>
            </a:r>
            <a:r>
              <a:rPr b="1" i="1" spc="5" dirty="0">
                <a:latin typeface="Calibri"/>
                <a:cs typeface="Calibri"/>
              </a:rPr>
              <a:t> </a:t>
            </a:r>
            <a:r>
              <a:rPr b="1" i="1" spc="-5" dirty="0">
                <a:latin typeface="Calibri"/>
                <a:cs typeface="Calibri"/>
              </a:rPr>
              <a:t>Карибском</a:t>
            </a:r>
            <a:r>
              <a:rPr b="1" i="1" dirty="0">
                <a:latin typeface="Calibri"/>
                <a:cs typeface="Calibri"/>
              </a:rPr>
              <a:t> </a:t>
            </a:r>
            <a:r>
              <a:rPr b="1" i="1" spc="-5" dirty="0">
                <a:latin typeface="Calibri"/>
                <a:cs typeface="Calibri"/>
              </a:rPr>
              <a:t>море.</a:t>
            </a:r>
            <a:r>
              <a:rPr b="1" i="1" dirty="0">
                <a:latin typeface="Calibri"/>
                <a:cs typeface="Calibri"/>
              </a:rPr>
              <a:t> </a:t>
            </a:r>
            <a:r>
              <a:rPr b="1" i="1" spc="-5" dirty="0">
                <a:latin typeface="Calibri"/>
                <a:cs typeface="Calibri"/>
              </a:rPr>
              <a:t>Найдите</a:t>
            </a:r>
            <a:r>
              <a:rPr b="1" i="1" dirty="0">
                <a:latin typeface="Calibri"/>
                <a:cs typeface="Calibri"/>
              </a:rPr>
              <a:t> ее</a:t>
            </a:r>
            <a:r>
              <a:rPr b="1" i="1" spc="5" dirty="0">
                <a:latin typeface="Calibri"/>
                <a:cs typeface="Calibri"/>
              </a:rPr>
              <a:t> на </a:t>
            </a:r>
            <a:r>
              <a:rPr b="1" i="1" spc="-395" dirty="0">
                <a:latin typeface="Calibri"/>
                <a:cs typeface="Calibri"/>
              </a:rPr>
              <a:t> </a:t>
            </a:r>
            <a:r>
              <a:rPr b="1" i="1" spc="-10" dirty="0">
                <a:latin typeface="Calibri"/>
                <a:cs typeface="Calibri"/>
              </a:rPr>
              <a:t>политической</a:t>
            </a:r>
            <a:r>
              <a:rPr b="1" i="1" spc="20" dirty="0">
                <a:latin typeface="Calibri"/>
                <a:cs typeface="Calibri"/>
              </a:rPr>
              <a:t> </a:t>
            </a:r>
            <a:r>
              <a:rPr b="1" i="1" spc="-10" dirty="0">
                <a:latin typeface="Calibri"/>
                <a:cs typeface="Calibri"/>
              </a:rPr>
              <a:t>карте</a:t>
            </a:r>
            <a:r>
              <a:rPr b="1" i="1" spc="5" dirty="0">
                <a:latin typeface="Calibri"/>
                <a:cs typeface="Calibri"/>
              </a:rPr>
              <a:t> </a:t>
            </a:r>
            <a:r>
              <a:rPr b="1" i="1" spc="-5" dirty="0">
                <a:latin typeface="Calibri"/>
                <a:cs typeface="Calibri"/>
              </a:rPr>
              <a:t>мира,</a:t>
            </a:r>
            <a:r>
              <a:rPr b="1" i="1" spc="15" dirty="0">
                <a:latin typeface="Calibri"/>
                <a:cs typeface="Calibri"/>
              </a:rPr>
              <a:t> </a:t>
            </a:r>
            <a:r>
              <a:rPr b="1" i="1" dirty="0">
                <a:latin typeface="Calibri"/>
                <a:cs typeface="Calibri"/>
              </a:rPr>
              <a:t>а</a:t>
            </a:r>
            <a:r>
              <a:rPr b="1" i="1" spc="10" dirty="0">
                <a:latin typeface="Calibri"/>
                <a:cs typeface="Calibri"/>
              </a:rPr>
              <a:t> </a:t>
            </a:r>
            <a:r>
              <a:rPr b="1" i="1" spc="-5" dirty="0">
                <a:latin typeface="Calibri"/>
                <a:cs typeface="Calibri"/>
              </a:rPr>
              <a:t>после</a:t>
            </a:r>
            <a:r>
              <a:rPr b="1" i="1" spc="5" dirty="0">
                <a:latin typeface="Calibri"/>
                <a:cs typeface="Calibri"/>
              </a:rPr>
              <a:t> </a:t>
            </a:r>
            <a:r>
              <a:rPr b="1" i="1" dirty="0">
                <a:latin typeface="Calibri"/>
                <a:cs typeface="Calibri"/>
              </a:rPr>
              <a:t>– </a:t>
            </a:r>
            <a:r>
              <a:rPr b="1" i="1" spc="-5" dirty="0">
                <a:latin typeface="Calibri"/>
                <a:cs typeface="Calibri"/>
              </a:rPr>
              <a:t>на</a:t>
            </a:r>
            <a:r>
              <a:rPr b="1" i="1" spc="15" dirty="0">
                <a:latin typeface="Calibri"/>
                <a:cs typeface="Calibri"/>
              </a:rPr>
              <a:t> </a:t>
            </a:r>
            <a:r>
              <a:rPr b="1" i="1" spc="-10" dirty="0">
                <a:latin typeface="Calibri"/>
                <a:cs typeface="Calibri"/>
              </a:rPr>
              <a:t>карте</a:t>
            </a:r>
            <a:r>
              <a:rPr b="1" i="1" spc="5" dirty="0">
                <a:latin typeface="Calibri"/>
                <a:cs typeface="Calibri"/>
              </a:rPr>
              <a:t> </a:t>
            </a:r>
            <a:r>
              <a:rPr b="1" i="1" spc="-5" dirty="0">
                <a:latin typeface="Calibri"/>
                <a:cs typeface="Calibri"/>
              </a:rPr>
              <a:t>строения</a:t>
            </a:r>
            <a:r>
              <a:rPr b="1" i="1" spc="20" dirty="0">
                <a:latin typeface="Calibri"/>
                <a:cs typeface="Calibri"/>
              </a:rPr>
              <a:t> </a:t>
            </a:r>
            <a:r>
              <a:rPr b="1" i="1" spc="-10" dirty="0">
                <a:latin typeface="Calibri"/>
                <a:cs typeface="Calibri"/>
              </a:rPr>
              <a:t>земной</a:t>
            </a:r>
            <a:r>
              <a:rPr b="1" i="1" spc="10" dirty="0">
                <a:latin typeface="Calibri"/>
                <a:cs typeface="Calibri"/>
              </a:rPr>
              <a:t> </a:t>
            </a:r>
            <a:r>
              <a:rPr b="1" i="1" spc="-10" dirty="0">
                <a:latin typeface="Calibri"/>
                <a:cs typeface="Calibri"/>
              </a:rPr>
              <a:t>коры.</a:t>
            </a:r>
            <a:endParaRPr b="1" i="1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2711" y="4476953"/>
            <a:ext cx="19939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2</a:t>
            </a:r>
            <a:r>
              <a:rPr dirty="0">
                <a:latin typeface="Calibri"/>
                <a:cs typeface="Calibri"/>
              </a:rPr>
              <a:t>.</a:t>
            </a:r>
            <a:endParaRPr>
              <a:latin typeface="Calibri"/>
              <a:cs typeface="Calibri"/>
            </a:endParaRPr>
          </a:p>
          <a:p>
            <a:pPr marL="12700">
              <a:spcBef>
                <a:spcPts val="5"/>
              </a:spcBef>
            </a:pPr>
            <a:r>
              <a:rPr spc="-5" dirty="0">
                <a:latin typeface="Calibri"/>
                <a:cs typeface="Calibri"/>
              </a:rPr>
              <a:t>3</a:t>
            </a:r>
            <a:r>
              <a:rPr dirty="0">
                <a:latin typeface="Calibri"/>
                <a:cs typeface="Calibri"/>
              </a:rPr>
              <a:t>.</a:t>
            </a:r>
            <a:endParaRPr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6950" y="4476953"/>
            <a:ext cx="10439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i="1" spc="-10" dirty="0">
                <a:latin typeface="Calibri"/>
                <a:cs typeface="Calibri"/>
              </a:rPr>
              <a:t>Объясните</a:t>
            </a:r>
            <a:r>
              <a:rPr spc="-10" dirty="0">
                <a:latin typeface="Calibri"/>
                <a:cs typeface="Calibri"/>
              </a:rPr>
              <a:t>,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b="1" i="1" spc="-10" dirty="0">
                <a:latin typeface="Calibri"/>
                <a:cs typeface="Calibri"/>
              </a:rPr>
              <a:t>почему</a:t>
            </a:r>
            <a:r>
              <a:rPr b="1" i="1" spc="25" dirty="0">
                <a:latin typeface="Calibri"/>
                <a:cs typeface="Calibri"/>
              </a:rPr>
              <a:t> </a:t>
            </a:r>
            <a:r>
              <a:rPr b="1" i="1" spc="-30" dirty="0">
                <a:latin typeface="Calibri"/>
                <a:cs typeface="Calibri"/>
              </a:rPr>
              <a:t>Гаити</a:t>
            </a:r>
            <a:r>
              <a:rPr b="1" i="1" spc="15" dirty="0">
                <a:latin typeface="Calibri"/>
                <a:cs typeface="Calibri"/>
              </a:rPr>
              <a:t> </a:t>
            </a:r>
            <a:r>
              <a:rPr b="1" i="1" spc="-10" dirty="0">
                <a:latin typeface="Calibri"/>
                <a:cs typeface="Calibri"/>
              </a:rPr>
              <a:t>часто</a:t>
            </a:r>
            <a:r>
              <a:rPr b="1" i="1" spc="25" dirty="0">
                <a:latin typeface="Calibri"/>
                <a:cs typeface="Calibri"/>
              </a:rPr>
              <a:t> </a:t>
            </a:r>
            <a:r>
              <a:rPr b="1" i="1" spc="-5" dirty="0">
                <a:latin typeface="Calibri"/>
                <a:cs typeface="Calibri"/>
              </a:rPr>
              <a:t>страдает</a:t>
            </a:r>
            <a:r>
              <a:rPr b="1" i="1" spc="20" dirty="0">
                <a:latin typeface="Calibri"/>
                <a:cs typeface="Calibri"/>
              </a:rPr>
              <a:t> </a:t>
            </a:r>
            <a:r>
              <a:rPr b="1" i="1" spc="-10" dirty="0">
                <a:latin typeface="Calibri"/>
                <a:cs typeface="Calibri"/>
              </a:rPr>
              <a:t>от</a:t>
            </a:r>
            <a:r>
              <a:rPr b="1" i="1" spc="10" dirty="0">
                <a:latin typeface="Calibri"/>
                <a:cs typeface="Calibri"/>
              </a:rPr>
              <a:t> </a:t>
            </a:r>
            <a:r>
              <a:rPr b="1" i="1" spc="-5" dirty="0">
                <a:latin typeface="Calibri"/>
                <a:cs typeface="Calibri"/>
              </a:rPr>
              <a:t>землетрясений.</a:t>
            </a:r>
            <a:endParaRPr b="1" i="1" dirty="0">
              <a:latin typeface="Calibri"/>
              <a:cs typeface="Calibri"/>
            </a:endParaRPr>
          </a:p>
          <a:p>
            <a:pPr marL="12700">
              <a:spcBef>
                <a:spcPts val="5"/>
              </a:spcBef>
            </a:pPr>
            <a:r>
              <a:rPr b="1" i="1" spc="-10" dirty="0">
                <a:latin typeface="Calibri"/>
                <a:cs typeface="Calibri"/>
              </a:rPr>
              <a:t>Как</a:t>
            </a:r>
            <a:r>
              <a:rPr b="1" i="1" spc="55" dirty="0">
                <a:latin typeface="Calibri"/>
                <a:cs typeface="Calibri"/>
              </a:rPr>
              <a:t> </a:t>
            </a:r>
            <a:r>
              <a:rPr b="1" i="1" spc="-5" dirty="0">
                <a:latin typeface="Calibri"/>
                <a:cs typeface="Calibri"/>
              </a:rPr>
              <a:t>нужно</a:t>
            </a:r>
            <a:r>
              <a:rPr b="1" i="1" spc="50" dirty="0">
                <a:latin typeface="Calibri"/>
                <a:cs typeface="Calibri"/>
              </a:rPr>
              <a:t> </a:t>
            </a:r>
            <a:r>
              <a:rPr b="1" i="1" dirty="0">
                <a:latin typeface="Calibri"/>
                <a:cs typeface="Calibri"/>
              </a:rPr>
              <a:t>вести</a:t>
            </a:r>
            <a:r>
              <a:rPr b="1" i="1" spc="55" dirty="0">
                <a:latin typeface="Calibri"/>
                <a:cs typeface="Calibri"/>
              </a:rPr>
              <a:t> </a:t>
            </a:r>
            <a:r>
              <a:rPr b="1" i="1" spc="-5" dirty="0">
                <a:latin typeface="Calibri"/>
                <a:cs typeface="Calibri"/>
              </a:rPr>
              <a:t>себя</a:t>
            </a:r>
            <a:r>
              <a:rPr b="1" i="1" spc="55" dirty="0">
                <a:latin typeface="Calibri"/>
                <a:cs typeface="Calibri"/>
              </a:rPr>
              <a:t> </a:t>
            </a:r>
            <a:r>
              <a:rPr b="1" i="1" dirty="0">
                <a:latin typeface="Calibri"/>
                <a:cs typeface="Calibri"/>
              </a:rPr>
              <a:t>при</a:t>
            </a:r>
            <a:r>
              <a:rPr b="1" i="1" spc="55" dirty="0">
                <a:latin typeface="Calibri"/>
                <a:cs typeface="Calibri"/>
              </a:rPr>
              <a:t> </a:t>
            </a:r>
            <a:r>
              <a:rPr b="1" i="1" spc="-5" dirty="0">
                <a:latin typeface="Calibri"/>
                <a:cs typeface="Calibri"/>
              </a:rPr>
              <a:t>землетрясении?</a:t>
            </a:r>
            <a:r>
              <a:rPr b="1" i="1" spc="70" dirty="0">
                <a:latin typeface="Calibri"/>
                <a:cs typeface="Calibri"/>
              </a:rPr>
              <a:t> </a:t>
            </a:r>
            <a:r>
              <a:rPr b="1" i="1" spc="-15" dirty="0">
                <a:latin typeface="Calibri"/>
                <a:cs typeface="Calibri"/>
              </a:rPr>
              <a:t>Составьте</a:t>
            </a:r>
            <a:r>
              <a:rPr b="1" i="1" spc="60" dirty="0">
                <a:latin typeface="Calibri"/>
                <a:cs typeface="Calibri"/>
              </a:rPr>
              <a:t> </a:t>
            </a:r>
            <a:r>
              <a:rPr b="1" i="1" spc="-10" dirty="0">
                <a:latin typeface="Calibri"/>
                <a:cs typeface="Calibri"/>
              </a:rPr>
              <a:t>памятку,</a:t>
            </a:r>
            <a:r>
              <a:rPr b="1" i="1" spc="45" dirty="0">
                <a:latin typeface="Calibri"/>
                <a:cs typeface="Calibri"/>
              </a:rPr>
              <a:t> </a:t>
            </a:r>
            <a:r>
              <a:rPr b="1" i="1" spc="-10" dirty="0">
                <a:latin typeface="Calibri"/>
                <a:cs typeface="Calibri"/>
              </a:rPr>
              <a:t>используя</a:t>
            </a:r>
            <a:r>
              <a:rPr b="1" i="1" spc="50" dirty="0">
                <a:latin typeface="Calibri"/>
                <a:cs typeface="Calibri"/>
              </a:rPr>
              <a:t> </a:t>
            </a:r>
            <a:r>
              <a:rPr b="1" i="1" dirty="0">
                <a:latin typeface="Calibri"/>
                <a:cs typeface="Calibri"/>
              </a:rPr>
              <a:t>сайт</a:t>
            </a:r>
            <a:r>
              <a:rPr b="1" i="1" spc="55" dirty="0">
                <a:latin typeface="Calibri"/>
                <a:cs typeface="Calibri"/>
              </a:rPr>
              <a:t> </a:t>
            </a:r>
            <a:r>
              <a:rPr b="1" i="1" spc="-5" dirty="0">
                <a:latin typeface="Calibri"/>
                <a:cs typeface="Calibri"/>
              </a:rPr>
              <a:t>Министерство</a:t>
            </a:r>
            <a:endParaRPr b="1" i="1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2711" y="5026278"/>
            <a:ext cx="10015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b="1" i="1" spc="-10" dirty="0">
                <a:latin typeface="Calibri"/>
                <a:cs typeface="Calibri"/>
              </a:rPr>
              <a:t>Российской</a:t>
            </a:r>
            <a:r>
              <a:rPr b="1" i="1" spc="375" dirty="0">
                <a:latin typeface="Calibri"/>
                <a:cs typeface="Calibri"/>
              </a:rPr>
              <a:t> </a:t>
            </a:r>
            <a:r>
              <a:rPr b="1" i="1" spc="-5" dirty="0">
                <a:latin typeface="Calibri"/>
                <a:cs typeface="Calibri"/>
              </a:rPr>
              <a:t>Федерации</a:t>
            </a:r>
            <a:r>
              <a:rPr b="1" i="1" spc="365" dirty="0">
                <a:latin typeface="Calibri"/>
                <a:cs typeface="Calibri"/>
              </a:rPr>
              <a:t> </a:t>
            </a:r>
            <a:r>
              <a:rPr b="1" i="1" spc="-5" dirty="0">
                <a:latin typeface="Calibri"/>
                <a:cs typeface="Calibri"/>
              </a:rPr>
              <a:t>по</a:t>
            </a:r>
            <a:r>
              <a:rPr b="1" i="1" spc="360" dirty="0">
                <a:latin typeface="Calibri"/>
                <a:cs typeface="Calibri"/>
              </a:rPr>
              <a:t> </a:t>
            </a:r>
            <a:r>
              <a:rPr b="1" i="1" spc="-10" dirty="0">
                <a:latin typeface="Calibri"/>
                <a:cs typeface="Calibri"/>
              </a:rPr>
              <a:t>делам</a:t>
            </a:r>
            <a:r>
              <a:rPr b="1" i="1" spc="365" dirty="0">
                <a:latin typeface="Calibri"/>
                <a:cs typeface="Calibri"/>
              </a:rPr>
              <a:t> </a:t>
            </a:r>
            <a:r>
              <a:rPr b="1" i="1" spc="-10" dirty="0">
                <a:latin typeface="Calibri"/>
                <a:cs typeface="Calibri"/>
              </a:rPr>
              <a:t>гражданской</a:t>
            </a:r>
            <a:r>
              <a:rPr b="1" i="1" spc="365" dirty="0">
                <a:latin typeface="Calibri"/>
                <a:cs typeface="Calibri"/>
              </a:rPr>
              <a:t> </a:t>
            </a:r>
            <a:r>
              <a:rPr b="1" i="1" spc="-5" dirty="0">
                <a:latin typeface="Calibri"/>
                <a:cs typeface="Calibri"/>
              </a:rPr>
              <a:t>обороны,</a:t>
            </a:r>
            <a:r>
              <a:rPr b="1" i="1" spc="375" dirty="0">
                <a:latin typeface="Calibri"/>
                <a:cs typeface="Calibri"/>
              </a:rPr>
              <a:t> </a:t>
            </a:r>
            <a:r>
              <a:rPr b="1" i="1" dirty="0">
                <a:latin typeface="Calibri"/>
                <a:cs typeface="Calibri"/>
              </a:rPr>
              <a:t>чрезвычайным</a:t>
            </a:r>
            <a:r>
              <a:rPr b="1" i="1" spc="380" dirty="0">
                <a:latin typeface="Calibri"/>
                <a:cs typeface="Calibri"/>
              </a:rPr>
              <a:t> </a:t>
            </a:r>
            <a:r>
              <a:rPr b="1" i="1" spc="-5" dirty="0">
                <a:latin typeface="Calibri"/>
                <a:cs typeface="Calibri"/>
              </a:rPr>
              <a:t>ситуациям</a:t>
            </a:r>
            <a:r>
              <a:rPr b="1" i="1" spc="355" dirty="0">
                <a:latin typeface="Calibri"/>
                <a:cs typeface="Calibri"/>
              </a:rPr>
              <a:t> </a:t>
            </a:r>
            <a:r>
              <a:rPr b="1" i="1" dirty="0">
                <a:latin typeface="Calibri"/>
                <a:cs typeface="Calibri"/>
              </a:rPr>
              <a:t>и</a:t>
            </a:r>
            <a:r>
              <a:rPr b="1" i="1" spc="365" dirty="0">
                <a:latin typeface="Calibri"/>
                <a:cs typeface="Calibri"/>
              </a:rPr>
              <a:t> </a:t>
            </a:r>
            <a:r>
              <a:rPr b="1" i="1" dirty="0">
                <a:latin typeface="Calibri"/>
                <a:cs typeface="Calibri"/>
              </a:rPr>
              <a:t>ликвидации </a:t>
            </a:r>
            <a:r>
              <a:rPr b="1" i="1" spc="-395" dirty="0">
                <a:latin typeface="Calibri"/>
                <a:cs typeface="Calibri"/>
              </a:rPr>
              <a:t> </a:t>
            </a:r>
            <a:r>
              <a:rPr b="1" i="1" spc="-10" dirty="0">
                <a:latin typeface="Calibri"/>
                <a:cs typeface="Calibri"/>
              </a:rPr>
              <a:t>последствий</a:t>
            </a:r>
            <a:r>
              <a:rPr b="1" i="1" spc="-5" dirty="0">
                <a:latin typeface="Calibri"/>
                <a:cs typeface="Calibri"/>
              </a:rPr>
              <a:t> стихийных</a:t>
            </a:r>
            <a:r>
              <a:rPr b="1" i="1" spc="30" dirty="0">
                <a:latin typeface="Calibri"/>
                <a:cs typeface="Calibri"/>
              </a:rPr>
              <a:t> </a:t>
            </a:r>
            <a:r>
              <a:rPr b="1" i="1" spc="-10" dirty="0">
                <a:latin typeface="Calibri"/>
                <a:cs typeface="Calibri"/>
              </a:rPr>
              <a:t>бедствий</a:t>
            </a:r>
            <a:r>
              <a:rPr b="1" i="1" dirty="0">
                <a:latin typeface="Calibri"/>
                <a:cs typeface="Calibri"/>
              </a:rPr>
              <a:t> </a:t>
            </a:r>
            <a:r>
              <a:rPr b="1" i="1" spc="-5" dirty="0">
                <a:latin typeface="Calibri"/>
                <a:cs typeface="Calibri"/>
              </a:rPr>
              <a:t>(МЧС).</a:t>
            </a:r>
            <a:endParaRPr b="1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2888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03424" y="191584"/>
            <a:ext cx="82105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u="sng" spc="-150" dirty="0">
                <a:solidFill>
                  <a:srgbClr val="252930"/>
                </a:solidFill>
                <a:latin typeface="Arial"/>
                <a:cs typeface="Arial"/>
              </a:rPr>
              <a:t>Метапредметные</a:t>
            </a:r>
            <a:r>
              <a:rPr sz="2400" u="sng" spc="-160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400" u="sng" spc="-210" dirty="0">
                <a:solidFill>
                  <a:srgbClr val="252930"/>
                </a:solidFill>
                <a:latin typeface="Arial"/>
                <a:cs typeface="Arial"/>
              </a:rPr>
              <a:t>результаты</a:t>
            </a:r>
            <a:r>
              <a:rPr sz="2400" u="sng" spc="-155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400" u="sng" spc="-195" dirty="0">
                <a:solidFill>
                  <a:srgbClr val="252930"/>
                </a:solidFill>
                <a:latin typeface="Arial"/>
                <a:cs typeface="Arial"/>
              </a:rPr>
              <a:t>проявляются</a:t>
            </a:r>
            <a:r>
              <a:rPr sz="2400" u="sng" spc="-140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400" u="sng" spc="-290" dirty="0">
                <a:solidFill>
                  <a:srgbClr val="252930"/>
                </a:solidFill>
                <a:latin typeface="Arial"/>
                <a:cs typeface="Arial"/>
              </a:rPr>
              <a:t>в</a:t>
            </a:r>
            <a:r>
              <a:rPr sz="2400" u="sng" spc="-125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400" u="sng" spc="-204" dirty="0">
                <a:solidFill>
                  <a:srgbClr val="252930"/>
                </a:solidFill>
                <a:latin typeface="Arial"/>
                <a:cs typeface="Arial"/>
              </a:rPr>
              <a:t>универсальных </a:t>
            </a:r>
            <a:r>
              <a:rPr sz="2400" u="sng" spc="-655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400" u="sng" spc="-155" dirty="0">
                <a:solidFill>
                  <a:srgbClr val="252930"/>
                </a:solidFill>
                <a:latin typeface="Arial"/>
                <a:cs typeface="Arial"/>
              </a:rPr>
              <a:t>у</a:t>
            </a:r>
            <a:r>
              <a:rPr sz="2400" u="sng" spc="-170" dirty="0">
                <a:solidFill>
                  <a:srgbClr val="252930"/>
                </a:solidFill>
                <a:latin typeface="Arial"/>
                <a:cs typeface="Arial"/>
              </a:rPr>
              <a:t>ч</a:t>
            </a:r>
            <a:r>
              <a:rPr sz="2400" u="sng" spc="-145" dirty="0">
                <a:solidFill>
                  <a:srgbClr val="252930"/>
                </a:solidFill>
                <a:latin typeface="Arial"/>
                <a:cs typeface="Arial"/>
              </a:rPr>
              <a:t>е</a:t>
            </a:r>
            <a:r>
              <a:rPr sz="2400" u="sng" spc="-160" dirty="0">
                <a:solidFill>
                  <a:srgbClr val="252930"/>
                </a:solidFill>
                <a:latin typeface="Arial"/>
                <a:cs typeface="Arial"/>
              </a:rPr>
              <a:t>б</a:t>
            </a:r>
            <a:r>
              <a:rPr sz="2400" u="sng" spc="-114" dirty="0">
                <a:solidFill>
                  <a:srgbClr val="252930"/>
                </a:solidFill>
                <a:latin typeface="Arial"/>
                <a:cs typeface="Arial"/>
              </a:rPr>
              <a:t>н</a:t>
            </a:r>
            <a:r>
              <a:rPr sz="2400" u="sng" spc="-315" dirty="0">
                <a:solidFill>
                  <a:srgbClr val="252930"/>
                </a:solidFill>
                <a:latin typeface="Arial"/>
                <a:cs typeface="Arial"/>
              </a:rPr>
              <a:t>ых</a:t>
            </a:r>
            <a:r>
              <a:rPr sz="2400" u="sng" spc="-165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400" u="sng" spc="-220" dirty="0">
                <a:solidFill>
                  <a:srgbClr val="252930"/>
                </a:solidFill>
                <a:latin typeface="Arial"/>
                <a:cs typeface="Arial"/>
              </a:rPr>
              <a:t>д</a:t>
            </a:r>
            <a:r>
              <a:rPr sz="2400" u="sng" spc="-85" dirty="0">
                <a:solidFill>
                  <a:srgbClr val="252930"/>
                </a:solidFill>
                <a:latin typeface="Arial"/>
                <a:cs typeface="Arial"/>
              </a:rPr>
              <a:t>е</a:t>
            </a:r>
            <a:r>
              <a:rPr sz="2400" u="sng" spc="-114" dirty="0">
                <a:solidFill>
                  <a:srgbClr val="252930"/>
                </a:solidFill>
                <a:latin typeface="Arial"/>
                <a:cs typeface="Arial"/>
              </a:rPr>
              <a:t>й</a:t>
            </a:r>
            <a:r>
              <a:rPr sz="2400" u="sng" spc="-155" dirty="0">
                <a:solidFill>
                  <a:srgbClr val="252930"/>
                </a:solidFill>
                <a:latin typeface="Arial"/>
                <a:cs typeface="Arial"/>
              </a:rPr>
              <a:t>с</a:t>
            </a:r>
            <a:r>
              <a:rPr sz="2400" u="sng" spc="-170" dirty="0">
                <a:solidFill>
                  <a:srgbClr val="252930"/>
                </a:solidFill>
                <a:latin typeface="Arial"/>
                <a:cs typeface="Arial"/>
              </a:rPr>
              <a:t>тв</a:t>
            </a:r>
            <a:r>
              <a:rPr sz="2400" u="sng" spc="-180" dirty="0">
                <a:solidFill>
                  <a:srgbClr val="252930"/>
                </a:solidFill>
                <a:latin typeface="Arial"/>
                <a:cs typeface="Arial"/>
              </a:rPr>
              <a:t>и</a:t>
            </a:r>
            <a:r>
              <a:rPr sz="2400" u="sng" spc="-190" dirty="0">
                <a:solidFill>
                  <a:srgbClr val="252930"/>
                </a:solidFill>
                <a:latin typeface="Arial"/>
                <a:cs typeface="Arial"/>
              </a:rPr>
              <a:t>я</a:t>
            </a:r>
            <a:r>
              <a:rPr sz="2400" u="sng" spc="-170" dirty="0">
                <a:solidFill>
                  <a:srgbClr val="252930"/>
                </a:solidFill>
                <a:latin typeface="Arial"/>
                <a:cs typeface="Arial"/>
              </a:rPr>
              <a:t>х</a:t>
            </a:r>
            <a:r>
              <a:rPr sz="2400" u="sng" spc="-165" dirty="0">
                <a:solidFill>
                  <a:srgbClr val="252930"/>
                </a:solidFill>
                <a:latin typeface="Arial"/>
                <a:cs typeface="Arial"/>
              </a:rPr>
              <a:t>.</a:t>
            </a:r>
            <a:r>
              <a:rPr sz="2400" u="sng" spc="-170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400" u="sng" spc="110" dirty="0">
                <a:solidFill>
                  <a:srgbClr val="252930"/>
                </a:solidFill>
                <a:latin typeface="Arial"/>
                <a:cs typeface="Arial"/>
              </a:rPr>
              <a:t>К</a:t>
            </a:r>
            <a:r>
              <a:rPr sz="2400" u="sng" spc="-105" dirty="0">
                <a:solidFill>
                  <a:srgbClr val="252930"/>
                </a:solidFill>
                <a:latin typeface="Arial"/>
                <a:cs typeface="Arial"/>
              </a:rPr>
              <a:t>о</a:t>
            </a:r>
            <a:r>
              <a:rPr sz="2400" u="sng" spc="-270" dirty="0">
                <a:solidFill>
                  <a:srgbClr val="252930"/>
                </a:solidFill>
                <a:latin typeface="Arial"/>
                <a:cs typeface="Arial"/>
              </a:rPr>
              <a:t>мм</a:t>
            </a:r>
            <a:r>
              <a:rPr sz="2400" u="sng" spc="-130" dirty="0">
                <a:solidFill>
                  <a:srgbClr val="252930"/>
                </a:solidFill>
                <a:latin typeface="Arial"/>
                <a:cs typeface="Arial"/>
              </a:rPr>
              <a:t>ун</a:t>
            </a:r>
            <a:r>
              <a:rPr sz="2400" u="sng" spc="-135" dirty="0">
                <a:solidFill>
                  <a:srgbClr val="252930"/>
                </a:solidFill>
                <a:latin typeface="Arial"/>
                <a:cs typeface="Arial"/>
              </a:rPr>
              <a:t>и</a:t>
            </a:r>
            <a:r>
              <a:rPr sz="2400" u="sng" spc="-114" dirty="0">
                <a:solidFill>
                  <a:srgbClr val="252930"/>
                </a:solidFill>
                <a:latin typeface="Arial"/>
                <a:cs typeface="Arial"/>
              </a:rPr>
              <a:t>ка</a:t>
            </a:r>
            <a:r>
              <a:rPr sz="2400" u="sng" spc="-110" dirty="0">
                <a:solidFill>
                  <a:srgbClr val="252930"/>
                </a:solidFill>
                <a:latin typeface="Arial"/>
                <a:cs typeface="Arial"/>
              </a:rPr>
              <a:t>т</a:t>
            </a:r>
            <a:r>
              <a:rPr sz="2400" u="sng" spc="-130" dirty="0">
                <a:solidFill>
                  <a:srgbClr val="252930"/>
                </a:solidFill>
                <a:latin typeface="Arial"/>
                <a:cs typeface="Arial"/>
              </a:rPr>
              <a:t>и</a:t>
            </a:r>
            <a:r>
              <a:rPr sz="2400" u="sng" spc="-254" dirty="0">
                <a:solidFill>
                  <a:srgbClr val="252930"/>
                </a:solidFill>
                <a:latin typeface="Arial"/>
                <a:cs typeface="Arial"/>
              </a:rPr>
              <a:t>вные</a:t>
            </a:r>
            <a:r>
              <a:rPr sz="2400" u="sng" spc="-170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400" u="sng" spc="-220" dirty="0">
                <a:solidFill>
                  <a:srgbClr val="252930"/>
                </a:solidFill>
                <a:latin typeface="Arial"/>
                <a:cs typeface="Arial"/>
              </a:rPr>
              <a:t>д</a:t>
            </a:r>
            <a:r>
              <a:rPr sz="2400" u="sng" spc="-85" dirty="0">
                <a:solidFill>
                  <a:srgbClr val="252930"/>
                </a:solidFill>
                <a:latin typeface="Arial"/>
                <a:cs typeface="Arial"/>
              </a:rPr>
              <a:t>е</a:t>
            </a:r>
            <a:r>
              <a:rPr sz="2400" u="sng" spc="-114" dirty="0">
                <a:solidFill>
                  <a:srgbClr val="252930"/>
                </a:solidFill>
                <a:latin typeface="Arial"/>
                <a:cs typeface="Arial"/>
              </a:rPr>
              <a:t>й</a:t>
            </a:r>
            <a:r>
              <a:rPr sz="2400" u="sng" spc="-155" dirty="0">
                <a:solidFill>
                  <a:srgbClr val="252930"/>
                </a:solidFill>
                <a:latin typeface="Arial"/>
                <a:cs typeface="Arial"/>
              </a:rPr>
              <a:t>с</a:t>
            </a:r>
            <a:r>
              <a:rPr sz="2400" u="sng" spc="-114" dirty="0">
                <a:solidFill>
                  <a:srgbClr val="252930"/>
                </a:solidFill>
                <a:latin typeface="Arial"/>
                <a:cs typeface="Arial"/>
              </a:rPr>
              <a:t>т</a:t>
            </a:r>
            <a:r>
              <a:rPr sz="2400" u="sng" spc="-220" dirty="0">
                <a:solidFill>
                  <a:srgbClr val="252930"/>
                </a:solidFill>
                <a:latin typeface="Arial"/>
                <a:cs typeface="Arial"/>
              </a:rPr>
              <a:t>вия</a:t>
            </a:r>
            <a:endParaRPr sz="2400" u="sng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82650" y="6219444"/>
            <a:ext cx="11212830" cy="0"/>
          </a:xfrm>
          <a:custGeom>
            <a:avLst/>
            <a:gdLst/>
            <a:ahLst/>
            <a:cxnLst/>
            <a:rect l="l" t="t" r="r" b="b"/>
            <a:pathLst>
              <a:path w="11212830">
                <a:moveTo>
                  <a:pt x="0" y="0"/>
                </a:moveTo>
                <a:lnTo>
                  <a:pt x="11212830" y="0"/>
                </a:lnTo>
              </a:path>
            </a:pathLst>
          </a:custGeom>
          <a:ln w="12192">
            <a:solidFill>
              <a:srgbClr val="1C6E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5598" y="898016"/>
            <a:ext cx="8227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80" dirty="0">
                <a:solidFill>
                  <a:srgbClr val="508DD5"/>
                </a:solidFill>
                <a:latin typeface="Arial"/>
                <a:cs typeface="Arial"/>
              </a:rPr>
              <a:t>Общение</a:t>
            </a:r>
            <a:r>
              <a:rPr b="1" spc="-11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85" dirty="0">
                <a:solidFill>
                  <a:srgbClr val="508DD5"/>
                </a:solidFill>
                <a:latin typeface="Arial"/>
                <a:cs typeface="Arial"/>
              </a:rPr>
              <a:t>и</a:t>
            </a:r>
            <a:r>
              <a:rPr b="1" spc="-105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35" dirty="0">
                <a:solidFill>
                  <a:srgbClr val="508DD5"/>
                </a:solidFill>
                <a:latin typeface="Arial"/>
                <a:cs typeface="Arial"/>
              </a:rPr>
              <a:t>совместная</a:t>
            </a:r>
            <a:r>
              <a:rPr b="1" spc="-10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30" dirty="0">
                <a:solidFill>
                  <a:srgbClr val="508DD5"/>
                </a:solidFill>
                <a:latin typeface="Arial"/>
                <a:cs typeface="Arial"/>
              </a:rPr>
              <a:t>деятельность.</a:t>
            </a:r>
            <a:r>
              <a:rPr b="1" spc="-105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10" dirty="0">
                <a:solidFill>
                  <a:srgbClr val="508DD5"/>
                </a:solidFill>
                <a:latin typeface="Arial"/>
                <a:cs typeface="Arial"/>
              </a:rPr>
              <a:t>Формируются</a:t>
            </a:r>
            <a:r>
              <a:rPr b="1" spc="-12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204" dirty="0">
                <a:solidFill>
                  <a:srgbClr val="508DD5"/>
                </a:solidFill>
                <a:latin typeface="Arial"/>
                <a:cs typeface="Arial"/>
              </a:rPr>
              <a:t>в</a:t>
            </a:r>
            <a:r>
              <a:rPr b="1" spc="-114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95" dirty="0">
                <a:solidFill>
                  <a:srgbClr val="508DD5"/>
                </a:solidFill>
                <a:latin typeface="Arial"/>
                <a:cs typeface="Arial"/>
              </a:rPr>
              <a:t>ходе</a:t>
            </a:r>
            <a:r>
              <a:rPr b="1" spc="-11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20" dirty="0">
                <a:solidFill>
                  <a:srgbClr val="508DD5"/>
                </a:solidFill>
                <a:latin typeface="Arial"/>
                <a:cs typeface="Arial"/>
              </a:rPr>
              <a:t>диалога,</a:t>
            </a:r>
            <a:r>
              <a:rPr b="1" spc="-7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90" dirty="0">
                <a:solidFill>
                  <a:srgbClr val="508DD5"/>
                </a:solidFill>
                <a:latin typeface="Arial"/>
                <a:cs typeface="Arial"/>
              </a:rPr>
              <a:t>дискуссий,</a:t>
            </a:r>
            <a:endParaRPr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8750" y="1105631"/>
            <a:ext cx="5456429" cy="3957493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309245">
              <a:spcBef>
                <a:spcPts val="1019"/>
              </a:spcBef>
            </a:pPr>
            <a:r>
              <a:rPr b="1" spc="-105" dirty="0">
                <a:solidFill>
                  <a:srgbClr val="508DD5"/>
                </a:solidFill>
                <a:latin typeface="Arial"/>
                <a:cs typeface="Arial"/>
              </a:rPr>
              <a:t>проектно-исследовательской</a:t>
            </a:r>
            <a:r>
              <a:rPr b="1" spc="-5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25" dirty="0">
                <a:solidFill>
                  <a:srgbClr val="508DD5"/>
                </a:solidFill>
                <a:latin typeface="Arial"/>
                <a:cs typeface="Arial"/>
              </a:rPr>
              <a:t>деятельности</a:t>
            </a:r>
            <a:endParaRPr dirty="0">
              <a:latin typeface="Arial"/>
              <a:cs typeface="Arial"/>
            </a:endParaRPr>
          </a:p>
          <a:p>
            <a:pPr marL="299085" marR="6350" indent="-287020" algn="just">
              <a:spcBef>
                <a:spcPts val="1995"/>
              </a:spcBef>
              <a:buClr>
                <a:srgbClr val="F8D56C"/>
              </a:buClr>
              <a:buSzPct val="160714"/>
              <a:buFont typeface="Arial MT"/>
              <a:buChar char="•"/>
              <a:tabLst>
                <a:tab pos="299720" algn="l"/>
              </a:tabLst>
            </a:pPr>
            <a:r>
              <a:rPr sz="1400" spc="-80" dirty="0">
                <a:latin typeface="Lucida Sans Unicode"/>
                <a:cs typeface="Lucida Sans Unicode"/>
              </a:rPr>
              <a:t>Воспринимать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формулировать</a:t>
            </a:r>
            <a:r>
              <a:rPr sz="1400" spc="-90" dirty="0">
                <a:latin typeface="Lucida Sans Unicode"/>
                <a:cs typeface="Lucida Sans Unicode"/>
              </a:rPr>
              <a:t> суждения,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выражать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эмоции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в 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соответствии</a:t>
            </a:r>
            <a:r>
              <a:rPr sz="1400" spc="-170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с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целями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условиями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общения;</a:t>
            </a:r>
            <a:endParaRPr sz="1400" dirty="0">
              <a:latin typeface="Lucida Sans Unicode"/>
              <a:cs typeface="Lucida Sans Unicode"/>
            </a:endParaRPr>
          </a:p>
          <a:p>
            <a:pPr marL="299085" indent="-287020" algn="just">
              <a:buClr>
                <a:srgbClr val="F8D56C"/>
              </a:buClr>
              <a:buSzPct val="160714"/>
              <a:buFont typeface="Arial MT"/>
              <a:buChar char="•"/>
              <a:tabLst>
                <a:tab pos="299720" algn="l"/>
              </a:tabLst>
            </a:pPr>
            <a:r>
              <a:rPr sz="1400" spc="-95" dirty="0">
                <a:latin typeface="Lucida Sans Unicode"/>
                <a:cs typeface="Lucida Sans Unicode"/>
              </a:rPr>
              <a:t>выражать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себя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55" dirty="0">
                <a:latin typeface="Lucida Sans Unicode"/>
                <a:cs typeface="Lucida Sans Unicode"/>
              </a:rPr>
              <a:t>(свою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точку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зрения)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в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устных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письменных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текстах;</a:t>
            </a:r>
            <a:endParaRPr sz="1400" dirty="0">
              <a:latin typeface="Lucida Sans Unicode"/>
              <a:cs typeface="Lucida Sans Unicode"/>
            </a:endParaRPr>
          </a:p>
          <a:p>
            <a:pPr marL="299085" marR="5715" indent="-287020" algn="just">
              <a:buClr>
                <a:srgbClr val="F8D56C"/>
              </a:buClr>
              <a:buSzPct val="160714"/>
              <a:buFont typeface="Arial MT"/>
              <a:buChar char="•"/>
              <a:tabLst>
                <a:tab pos="299720" algn="l"/>
              </a:tabLst>
            </a:pPr>
            <a:r>
              <a:rPr sz="1400" spc="-90" dirty="0">
                <a:latin typeface="Lucida Sans Unicode"/>
                <a:cs typeface="Lucida Sans Unicode"/>
              </a:rPr>
              <a:t>п</a:t>
            </a:r>
            <a:r>
              <a:rPr sz="1400" spc="-95" dirty="0">
                <a:latin typeface="Lucida Sans Unicode"/>
                <a:cs typeface="Lucida Sans Unicode"/>
              </a:rPr>
              <a:t>о</a:t>
            </a:r>
            <a:r>
              <a:rPr sz="1400" spc="-110" dirty="0">
                <a:latin typeface="Lucida Sans Unicode"/>
                <a:cs typeface="Lucida Sans Unicode"/>
              </a:rPr>
              <a:t>нима</a:t>
            </a:r>
            <a:r>
              <a:rPr sz="1400" spc="-95" dirty="0">
                <a:latin typeface="Lucida Sans Unicode"/>
                <a:cs typeface="Lucida Sans Unicode"/>
              </a:rPr>
              <a:t>т</a:t>
            </a:r>
            <a:r>
              <a:rPr sz="1400" spc="-85" dirty="0">
                <a:latin typeface="Lucida Sans Unicode"/>
                <a:cs typeface="Lucida Sans Unicode"/>
              </a:rPr>
              <a:t>ь</a:t>
            </a:r>
            <a:r>
              <a:rPr sz="1400" spc="5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наме</a:t>
            </a:r>
            <a:r>
              <a:rPr sz="1400" spc="-120" dirty="0">
                <a:latin typeface="Lucida Sans Unicode"/>
                <a:cs typeface="Lucida Sans Unicode"/>
              </a:rPr>
              <a:t>р</a:t>
            </a:r>
            <a:r>
              <a:rPr sz="1400" spc="-70" dirty="0">
                <a:latin typeface="Lucida Sans Unicode"/>
                <a:cs typeface="Lucida Sans Unicode"/>
              </a:rPr>
              <a:t>е</a:t>
            </a:r>
            <a:r>
              <a:rPr sz="1400" spc="-90" dirty="0">
                <a:latin typeface="Lucida Sans Unicode"/>
                <a:cs typeface="Lucida Sans Unicode"/>
              </a:rPr>
              <a:t>н</a:t>
            </a:r>
            <a:r>
              <a:rPr sz="1400" spc="-65" dirty="0">
                <a:latin typeface="Lucida Sans Unicode"/>
                <a:cs typeface="Lucida Sans Unicode"/>
              </a:rPr>
              <a:t>ия</a:t>
            </a:r>
            <a:r>
              <a:rPr sz="1400" spc="5" dirty="0">
                <a:latin typeface="Lucida Sans Unicode"/>
                <a:cs typeface="Lucida Sans Unicode"/>
              </a:rPr>
              <a:t> </a:t>
            </a:r>
            <a:r>
              <a:rPr sz="1400" spc="-120" dirty="0">
                <a:latin typeface="Lucida Sans Unicode"/>
                <a:cs typeface="Lucida Sans Unicode"/>
              </a:rPr>
              <a:t>др</a:t>
            </a:r>
            <a:r>
              <a:rPr sz="1400" spc="-110" dirty="0">
                <a:latin typeface="Lucida Sans Unicode"/>
                <a:cs typeface="Lucida Sans Unicode"/>
              </a:rPr>
              <a:t>у</a:t>
            </a:r>
            <a:r>
              <a:rPr sz="1400" spc="-190" dirty="0">
                <a:latin typeface="Lucida Sans Unicode"/>
                <a:cs typeface="Lucida Sans Unicode"/>
              </a:rPr>
              <a:t>г</a:t>
            </a:r>
            <a:r>
              <a:rPr sz="1400" spc="-120" dirty="0">
                <a:latin typeface="Lucida Sans Unicode"/>
                <a:cs typeface="Lucida Sans Unicode"/>
              </a:rPr>
              <a:t>и</a:t>
            </a:r>
            <a:r>
              <a:rPr sz="1400" spc="-125" dirty="0">
                <a:latin typeface="Lucida Sans Unicode"/>
                <a:cs typeface="Lucida Sans Unicode"/>
              </a:rPr>
              <a:t>х</a:t>
            </a:r>
            <a:r>
              <a:rPr sz="1400" spc="-130" dirty="0">
                <a:latin typeface="Lucida Sans Unicode"/>
                <a:cs typeface="Lucida Sans Unicode"/>
              </a:rPr>
              <a:t>,</a:t>
            </a:r>
            <a:r>
              <a:rPr sz="1400" spc="25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п</a:t>
            </a:r>
            <a:r>
              <a:rPr sz="1400" spc="-110" dirty="0">
                <a:latin typeface="Lucida Sans Unicode"/>
                <a:cs typeface="Lucida Sans Unicode"/>
              </a:rPr>
              <a:t>р</a:t>
            </a:r>
            <a:r>
              <a:rPr sz="1400" spc="-60" dirty="0">
                <a:latin typeface="Lucida Sans Unicode"/>
                <a:cs typeface="Lucida Sans Unicode"/>
              </a:rPr>
              <a:t>оя</a:t>
            </a:r>
            <a:r>
              <a:rPr sz="1400" spc="-55" dirty="0">
                <a:latin typeface="Lucida Sans Unicode"/>
                <a:cs typeface="Lucida Sans Unicode"/>
              </a:rPr>
              <a:t>вл</a:t>
            </a:r>
            <a:r>
              <a:rPr sz="1400" spc="-60" dirty="0">
                <a:latin typeface="Lucida Sans Unicode"/>
                <a:cs typeface="Lucida Sans Unicode"/>
              </a:rPr>
              <a:t>я</a:t>
            </a:r>
            <a:r>
              <a:rPr sz="1400" spc="-85" dirty="0">
                <a:latin typeface="Lucida Sans Unicode"/>
                <a:cs typeface="Lucida Sans Unicode"/>
              </a:rPr>
              <a:t>ть</a:t>
            </a:r>
            <a:r>
              <a:rPr sz="1400" spc="5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у</a:t>
            </a:r>
            <a:r>
              <a:rPr sz="1400" spc="-85" dirty="0">
                <a:latin typeface="Lucida Sans Unicode"/>
                <a:cs typeface="Lucida Sans Unicode"/>
              </a:rPr>
              <a:t>ва</a:t>
            </a:r>
            <a:r>
              <a:rPr sz="1400" spc="-80" dirty="0">
                <a:latin typeface="Lucida Sans Unicode"/>
                <a:cs typeface="Lucida Sans Unicode"/>
              </a:rPr>
              <a:t>ж</a:t>
            </a:r>
            <a:r>
              <a:rPr sz="1400" spc="-90" dirty="0">
                <a:latin typeface="Lucida Sans Unicode"/>
                <a:cs typeface="Lucida Sans Unicode"/>
              </a:rPr>
              <a:t>и</a:t>
            </a:r>
            <a:r>
              <a:rPr sz="1400" spc="-80" dirty="0">
                <a:latin typeface="Lucida Sans Unicode"/>
                <a:cs typeface="Lucida Sans Unicode"/>
              </a:rPr>
              <a:t>т</a:t>
            </a:r>
            <a:r>
              <a:rPr sz="1400" spc="-75" dirty="0">
                <a:latin typeface="Lucida Sans Unicode"/>
                <a:cs typeface="Lucida Sans Unicode"/>
              </a:rPr>
              <a:t>ел</a:t>
            </a:r>
            <a:r>
              <a:rPr sz="1400" spc="-70" dirty="0">
                <a:latin typeface="Lucida Sans Unicode"/>
                <a:cs typeface="Lucida Sans Unicode"/>
              </a:rPr>
              <a:t>ь</a:t>
            </a:r>
            <a:r>
              <a:rPr sz="1400" spc="-75" dirty="0">
                <a:latin typeface="Lucida Sans Unicode"/>
                <a:cs typeface="Lucida Sans Unicode"/>
              </a:rPr>
              <a:t>ное</a:t>
            </a:r>
            <a:r>
              <a:rPr sz="1400" spc="1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от</a:t>
            </a:r>
            <a:r>
              <a:rPr sz="1400" spc="-105" dirty="0">
                <a:latin typeface="Lucida Sans Unicode"/>
                <a:cs typeface="Lucida Sans Unicode"/>
              </a:rPr>
              <a:t>но</a:t>
            </a:r>
            <a:r>
              <a:rPr sz="1400" spc="-150" dirty="0">
                <a:latin typeface="Lucida Sans Unicode"/>
                <a:cs typeface="Lucida Sans Unicode"/>
              </a:rPr>
              <a:t>ш</a:t>
            </a:r>
            <a:r>
              <a:rPr sz="1400" spc="-70" dirty="0">
                <a:latin typeface="Lucida Sans Unicode"/>
                <a:cs typeface="Lucida Sans Unicode"/>
              </a:rPr>
              <a:t>е</a:t>
            </a:r>
            <a:r>
              <a:rPr sz="1400" spc="-90" dirty="0">
                <a:latin typeface="Lucida Sans Unicode"/>
                <a:cs typeface="Lucida Sans Unicode"/>
              </a:rPr>
              <a:t>н</a:t>
            </a:r>
            <a:r>
              <a:rPr sz="1400" spc="-70" dirty="0">
                <a:latin typeface="Lucida Sans Unicode"/>
                <a:cs typeface="Lucida Sans Unicode"/>
              </a:rPr>
              <a:t>ие</a:t>
            </a:r>
            <a:r>
              <a:rPr sz="1400" spc="15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к  </a:t>
            </a:r>
            <a:r>
              <a:rPr sz="1400" spc="-75" dirty="0">
                <a:latin typeface="Lucida Sans Unicode"/>
                <a:cs typeface="Lucida Sans Unicode"/>
              </a:rPr>
              <a:t>собеседнику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в</a:t>
            </a:r>
            <a:r>
              <a:rPr sz="1400" spc="35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корректной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114" dirty="0">
                <a:latin typeface="Lucida Sans Unicode"/>
                <a:cs typeface="Lucida Sans Unicode"/>
              </a:rPr>
              <a:t>форме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формулировать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свои 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возражения;</a:t>
            </a:r>
            <a:endParaRPr sz="1400" dirty="0">
              <a:latin typeface="Lucida Sans Unicode"/>
              <a:cs typeface="Lucida Sans Unicode"/>
            </a:endParaRPr>
          </a:p>
          <a:p>
            <a:pPr marL="299085" marR="5715" indent="-287020" algn="just">
              <a:buClr>
                <a:srgbClr val="F8D56C"/>
              </a:buClr>
              <a:buSzPct val="160714"/>
              <a:buFont typeface="Arial MT"/>
              <a:buChar char="•"/>
              <a:tabLst>
                <a:tab pos="299720" algn="l"/>
              </a:tabLst>
            </a:pPr>
            <a:r>
              <a:rPr sz="1400" spc="-45" dirty="0">
                <a:latin typeface="Lucida Sans Unicode"/>
                <a:cs typeface="Lucida Sans Unicode"/>
              </a:rPr>
              <a:t>в </a:t>
            </a:r>
            <a:r>
              <a:rPr sz="1400" spc="-114" dirty="0">
                <a:latin typeface="Lucida Sans Unicode"/>
                <a:cs typeface="Lucida Sans Unicode"/>
              </a:rPr>
              <a:t>ходе </a:t>
            </a:r>
            <a:r>
              <a:rPr sz="1400" spc="-125" dirty="0">
                <a:latin typeface="Lucida Sans Unicode"/>
                <a:cs typeface="Lucida Sans Unicode"/>
              </a:rPr>
              <a:t>диалога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 </a:t>
            </a:r>
            <a:r>
              <a:rPr sz="1400" spc="-70" dirty="0">
                <a:latin typeface="Lucida Sans Unicode"/>
                <a:cs typeface="Lucida Sans Unicode"/>
              </a:rPr>
              <a:t>(или) </a:t>
            </a:r>
            <a:r>
              <a:rPr sz="1400" spc="-75" dirty="0">
                <a:latin typeface="Lucida Sans Unicode"/>
                <a:cs typeface="Lucida Sans Unicode"/>
              </a:rPr>
              <a:t>дискуссии </a:t>
            </a:r>
            <a:r>
              <a:rPr sz="1400" spc="-100" dirty="0">
                <a:latin typeface="Lucida Sans Unicode"/>
                <a:cs typeface="Lucida Sans Unicode"/>
              </a:rPr>
              <a:t>задавать </a:t>
            </a:r>
            <a:r>
              <a:rPr sz="1400" spc="-80" dirty="0">
                <a:latin typeface="Lucida Sans Unicode"/>
                <a:cs typeface="Lucida Sans Unicode"/>
              </a:rPr>
              <a:t>вопросы </a:t>
            </a:r>
            <a:r>
              <a:rPr sz="1400" spc="-90" dirty="0">
                <a:latin typeface="Lucida Sans Unicode"/>
                <a:cs typeface="Lucida Sans Unicode"/>
              </a:rPr>
              <a:t>по </a:t>
            </a:r>
            <a:r>
              <a:rPr sz="1400" spc="-75" dirty="0">
                <a:latin typeface="Lucida Sans Unicode"/>
                <a:cs typeface="Lucida Sans Unicode"/>
              </a:rPr>
              <a:t>существу 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обсуждаемой </a:t>
            </a:r>
            <a:r>
              <a:rPr sz="1400" spc="-100" dirty="0">
                <a:latin typeface="Lucida Sans Unicode"/>
                <a:cs typeface="Lucida Sans Unicode"/>
              </a:rPr>
              <a:t>темы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 </a:t>
            </a:r>
            <a:r>
              <a:rPr sz="1400" spc="-75" dirty="0">
                <a:latin typeface="Lucida Sans Unicode"/>
                <a:cs typeface="Lucida Sans Unicode"/>
              </a:rPr>
              <a:t>высказывать </a:t>
            </a:r>
            <a:r>
              <a:rPr sz="1400" spc="-110" dirty="0">
                <a:latin typeface="Lucida Sans Unicode"/>
                <a:cs typeface="Lucida Sans Unicode"/>
              </a:rPr>
              <a:t>идеи,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нацеленные </a:t>
            </a:r>
            <a:r>
              <a:rPr sz="1400" spc="-114" dirty="0">
                <a:latin typeface="Lucida Sans Unicode"/>
                <a:cs typeface="Lucida Sans Unicode"/>
              </a:rPr>
              <a:t>на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решение 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задачи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поддержание</a:t>
            </a:r>
            <a:r>
              <a:rPr sz="1400" spc="-16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благожелательности</a:t>
            </a:r>
            <a:r>
              <a:rPr sz="1400" spc="-16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общения;</a:t>
            </a:r>
            <a:endParaRPr sz="1400" dirty="0">
              <a:latin typeface="Lucida Sans Unicode"/>
              <a:cs typeface="Lucida Sans Unicode"/>
            </a:endParaRPr>
          </a:p>
          <a:p>
            <a:pPr marL="299085" marR="5080" indent="-287020" algn="just">
              <a:buClr>
                <a:srgbClr val="F8D56C"/>
              </a:buClr>
              <a:buSzPct val="160714"/>
              <a:buFont typeface="Arial MT"/>
              <a:buChar char="•"/>
              <a:tabLst>
                <a:tab pos="339090" algn="l"/>
              </a:tabLst>
            </a:pPr>
            <a:r>
              <a:rPr dirty="0"/>
              <a:t>	</a:t>
            </a:r>
            <a:r>
              <a:rPr sz="1400" spc="-75" dirty="0">
                <a:latin typeface="Lucida Sans Unicode"/>
                <a:cs typeface="Lucida Sans Unicode"/>
              </a:rPr>
              <a:t>сопоставлять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свои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суждения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с</a:t>
            </a:r>
            <a:r>
              <a:rPr sz="1400" spc="-30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суждениями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130" dirty="0">
                <a:latin typeface="Lucida Sans Unicode"/>
                <a:cs typeface="Lucida Sans Unicode"/>
              </a:rPr>
              <a:t>других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участников 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125" dirty="0">
                <a:latin typeface="Lucida Sans Unicode"/>
                <a:cs typeface="Lucida Sans Unicode"/>
              </a:rPr>
              <a:t>диалога,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обнаруживать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различие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сходство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позиций;</a:t>
            </a:r>
            <a:endParaRPr sz="1400" dirty="0">
              <a:latin typeface="Lucida Sans Unicode"/>
              <a:cs typeface="Lucida Sans Unicode"/>
            </a:endParaRPr>
          </a:p>
          <a:p>
            <a:pPr marL="299085" marR="5080" indent="-287020" algn="just">
              <a:buClr>
                <a:srgbClr val="F8D56C"/>
              </a:buClr>
              <a:buSzPct val="160714"/>
              <a:buFont typeface="Arial MT"/>
              <a:buChar char="•"/>
              <a:tabLst>
                <a:tab pos="299720" algn="l"/>
              </a:tabLst>
            </a:pPr>
            <a:r>
              <a:rPr sz="1400" spc="-80" dirty="0">
                <a:latin typeface="Lucida Sans Unicode"/>
                <a:cs typeface="Lucida Sans Unicode"/>
              </a:rPr>
              <a:t>самостоятельно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выбирать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120" dirty="0">
                <a:latin typeface="Lucida Sans Unicode"/>
                <a:cs typeface="Lucida Sans Unicode"/>
              </a:rPr>
              <a:t>формат</a:t>
            </a:r>
            <a:r>
              <a:rPr sz="1400" spc="204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выступления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с</a:t>
            </a:r>
            <a:r>
              <a:rPr sz="1400" spc="-3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учетом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задач 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презентации </a:t>
            </a:r>
            <a:r>
              <a:rPr sz="1400" spc="-85" dirty="0">
                <a:latin typeface="Lucida Sans Unicode"/>
                <a:cs typeface="Lucida Sans Unicode"/>
              </a:rPr>
              <a:t>и </a:t>
            </a:r>
            <a:r>
              <a:rPr sz="1400" spc="-70" dirty="0">
                <a:latin typeface="Lucida Sans Unicode"/>
                <a:cs typeface="Lucida Sans Unicode"/>
              </a:rPr>
              <a:t>особенностей </a:t>
            </a:r>
            <a:r>
              <a:rPr sz="1400" spc="-100" dirty="0">
                <a:latin typeface="Lucida Sans Unicode"/>
                <a:cs typeface="Lucida Sans Unicode"/>
              </a:rPr>
              <a:t>аудитории </a:t>
            </a:r>
            <a:r>
              <a:rPr sz="1400" spc="-85" dirty="0">
                <a:latin typeface="Lucida Sans Unicode"/>
                <a:cs typeface="Lucida Sans Unicode"/>
              </a:rPr>
              <a:t>и </a:t>
            </a:r>
            <a:r>
              <a:rPr sz="1400" spc="-45" dirty="0">
                <a:latin typeface="Lucida Sans Unicode"/>
                <a:cs typeface="Lucida Sans Unicode"/>
              </a:rPr>
              <a:t>в </a:t>
            </a:r>
            <a:r>
              <a:rPr sz="1400" spc="-65" dirty="0">
                <a:latin typeface="Lucida Sans Unicode"/>
                <a:cs typeface="Lucida Sans Unicode"/>
              </a:rPr>
              <a:t>соответствии </a:t>
            </a:r>
            <a:r>
              <a:rPr sz="1400" spc="-35" dirty="0">
                <a:latin typeface="Lucida Sans Unicode"/>
                <a:cs typeface="Lucida Sans Unicode"/>
              </a:rPr>
              <a:t>с </a:t>
            </a:r>
            <a:r>
              <a:rPr sz="1400" spc="-105" dirty="0">
                <a:latin typeface="Lucida Sans Unicode"/>
                <a:cs typeface="Lucida Sans Unicode"/>
              </a:rPr>
              <a:t>ним 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составлять</a:t>
            </a:r>
            <a:r>
              <a:rPr sz="1400" spc="305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устные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90" dirty="0" err="1">
                <a:latin typeface="Lucida Sans Unicode"/>
                <a:cs typeface="Lucida Sans Unicode"/>
              </a:rPr>
              <a:t>письменные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70" dirty="0" err="1" smtClean="0">
                <a:latin typeface="Lucida Sans Unicode"/>
                <a:cs typeface="Lucida Sans Unicode"/>
              </a:rPr>
              <a:t>тексты</a:t>
            </a:r>
            <a:endParaRPr sz="1400" dirty="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49950" y="1361694"/>
            <a:ext cx="5428615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-55" dirty="0">
                <a:latin typeface="Arial"/>
                <a:cs typeface="Arial"/>
              </a:rPr>
              <a:t>5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55" dirty="0">
                <a:latin typeface="Arial"/>
                <a:cs typeface="Arial"/>
              </a:rPr>
              <a:t>–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6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к</a:t>
            </a:r>
            <a:r>
              <a:rPr sz="1400" b="1" spc="-140" dirty="0">
                <a:latin typeface="Arial"/>
                <a:cs typeface="Arial"/>
              </a:rPr>
              <a:t>л</a:t>
            </a:r>
            <a:r>
              <a:rPr sz="1400" b="1" spc="-125" dirty="0">
                <a:latin typeface="Arial"/>
                <a:cs typeface="Arial"/>
              </a:rPr>
              <a:t>а</a:t>
            </a:r>
            <a:r>
              <a:rPr sz="1400" b="1" spc="-85" dirty="0">
                <a:latin typeface="Arial"/>
                <a:cs typeface="Arial"/>
              </a:rPr>
              <a:t>с</a:t>
            </a:r>
            <a:r>
              <a:rPr sz="1400" b="1" spc="-155" dirty="0">
                <a:latin typeface="Arial"/>
                <a:cs typeface="Arial"/>
              </a:rPr>
              <a:t>с</a:t>
            </a:r>
            <a:r>
              <a:rPr sz="1400" b="1" spc="-240" dirty="0">
                <a:latin typeface="Arial"/>
                <a:cs typeface="Arial"/>
              </a:rPr>
              <a:t>ы</a:t>
            </a:r>
            <a:r>
              <a:rPr sz="1400" b="1" spc="-20" dirty="0"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 marL="12700" marR="5080"/>
            <a:r>
              <a:rPr sz="1400" spc="-35" dirty="0">
                <a:latin typeface="Lucida Sans Unicode"/>
                <a:cs typeface="Lucida Sans Unicode"/>
              </a:rPr>
              <a:t>Как</a:t>
            </a:r>
            <a:r>
              <a:rPr sz="1400" spc="28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вы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объясните</a:t>
            </a:r>
            <a:r>
              <a:rPr sz="1400" spc="28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слова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известного</a:t>
            </a:r>
            <a:r>
              <a:rPr sz="1400" spc="275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отечественного</a:t>
            </a:r>
            <a:r>
              <a:rPr sz="1400" spc="265" dirty="0">
                <a:latin typeface="Lucida Sans Unicode"/>
                <a:cs typeface="Lucida Sans Unicode"/>
              </a:rPr>
              <a:t> </a:t>
            </a:r>
            <a:r>
              <a:rPr sz="1400" spc="-130" dirty="0">
                <a:latin typeface="Lucida Sans Unicode"/>
                <a:cs typeface="Lucida Sans Unicode"/>
              </a:rPr>
              <a:t>географа</a:t>
            </a:r>
            <a:r>
              <a:rPr sz="1400" spc="-15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Н.</a:t>
            </a:r>
            <a:r>
              <a:rPr sz="1400" spc="290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Н. </a:t>
            </a:r>
            <a:r>
              <a:rPr sz="1400" spc="-430" dirty="0">
                <a:latin typeface="Lucida Sans Unicode"/>
                <a:cs typeface="Lucida Sans Unicode"/>
              </a:rPr>
              <a:t> </a:t>
            </a:r>
            <a:r>
              <a:rPr sz="1400" spc="45" dirty="0">
                <a:latin typeface="Lucida Sans Unicode"/>
                <a:cs typeface="Lucida Sans Unicode"/>
              </a:rPr>
              <a:t>Б</a:t>
            </a:r>
            <a:r>
              <a:rPr sz="1400" spc="-114" dirty="0">
                <a:latin typeface="Lucida Sans Unicode"/>
                <a:cs typeface="Lucida Sans Unicode"/>
              </a:rPr>
              <a:t>аран</a:t>
            </a:r>
            <a:r>
              <a:rPr sz="1400" spc="-45" dirty="0">
                <a:latin typeface="Lucida Sans Unicode"/>
                <a:cs typeface="Lucida Sans Unicode"/>
              </a:rPr>
              <a:t>с</a:t>
            </a:r>
            <a:r>
              <a:rPr sz="1400" spc="-50" dirty="0">
                <a:latin typeface="Lucida Sans Unicode"/>
                <a:cs typeface="Lucida Sans Unicode"/>
              </a:rPr>
              <a:t>к</a:t>
            </a:r>
            <a:r>
              <a:rPr sz="1400" spc="-140" dirty="0">
                <a:latin typeface="Lucida Sans Unicode"/>
                <a:cs typeface="Lucida Sans Unicode"/>
              </a:rPr>
              <a:t>о</a:t>
            </a:r>
            <a:r>
              <a:rPr sz="1400" spc="-125" dirty="0">
                <a:latin typeface="Lucida Sans Unicode"/>
                <a:cs typeface="Lucida Sans Unicode"/>
              </a:rPr>
              <a:t>г</a:t>
            </a:r>
            <a:r>
              <a:rPr sz="1400" spc="-70" dirty="0">
                <a:latin typeface="Lucida Sans Unicode"/>
                <a:cs typeface="Lucida Sans Unicode"/>
              </a:rPr>
              <a:t>о</a:t>
            </a:r>
            <a:r>
              <a:rPr sz="1400" spc="5" dirty="0">
                <a:latin typeface="Lucida Sans Unicode"/>
                <a:cs typeface="Lucida Sans Unicode"/>
              </a:rPr>
              <a:t>:</a:t>
            </a:r>
            <a:r>
              <a:rPr sz="1400" spc="-45" dirty="0">
                <a:latin typeface="Lucida Sans Unicode"/>
                <a:cs typeface="Lucida Sans Unicode"/>
              </a:rPr>
              <a:t> </a:t>
            </a:r>
            <a:r>
              <a:rPr sz="1400" spc="45" dirty="0">
                <a:latin typeface="Lucida Sans Unicode"/>
                <a:cs typeface="Lucida Sans Unicode"/>
              </a:rPr>
              <a:t>«</a:t>
            </a:r>
            <a:r>
              <a:rPr sz="1400" spc="40" dirty="0">
                <a:latin typeface="Lucida Sans Unicode"/>
                <a:cs typeface="Lucida Sans Unicode"/>
              </a:rPr>
              <a:t>К</a:t>
            </a:r>
            <a:r>
              <a:rPr sz="1400" spc="-110" dirty="0">
                <a:latin typeface="Lucida Sans Unicode"/>
                <a:cs typeface="Lucida Sans Unicode"/>
              </a:rPr>
              <a:t>ар</a:t>
            </a:r>
            <a:r>
              <a:rPr sz="1400" spc="-95" dirty="0">
                <a:latin typeface="Lucida Sans Unicode"/>
                <a:cs typeface="Lucida Sans Unicode"/>
              </a:rPr>
              <a:t>т</a:t>
            </a:r>
            <a:r>
              <a:rPr sz="1400" spc="-130" dirty="0">
                <a:latin typeface="Lucida Sans Unicode"/>
                <a:cs typeface="Lucida Sans Unicode"/>
              </a:rPr>
              <a:t>а</a:t>
            </a:r>
            <a:r>
              <a:rPr sz="1400" spc="-35" dirty="0">
                <a:latin typeface="Lucida Sans Unicode"/>
                <a:cs typeface="Lucida Sans Unicode"/>
              </a:rPr>
              <a:t> </a:t>
            </a:r>
            <a:r>
              <a:rPr sz="1400" spc="-275" dirty="0">
                <a:latin typeface="Lucida Sans Unicode"/>
                <a:cs typeface="Lucida Sans Unicode"/>
              </a:rPr>
              <a:t>—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ал</a:t>
            </a:r>
            <a:r>
              <a:rPr sz="1400" spc="-95" dirty="0">
                <a:latin typeface="Lucida Sans Unicode"/>
                <a:cs typeface="Lucida Sans Unicode"/>
              </a:rPr>
              <a:t>ь</a:t>
            </a:r>
            <a:r>
              <a:rPr sz="1400" spc="-155" dirty="0">
                <a:latin typeface="Lucida Sans Unicode"/>
                <a:cs typeface="Lucida Sans Unicode"/>
              </a:rPr>
              <a:t>фа</a:t>
            </a:r>
            <a:r>
              <a:rPr sz="1400" spc="-3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spc="-120" dirty="0">
                <a:latin typeface="Lucida Sans Unicode"/>
                <a:cs typeface="Lucida Sans Unicode"/>
              </a:rPr>
              <a:t>оме</a:t>
            </a:r>
            <a:r>
              <a:rPr sz="1400" spc="-105" dirty="0">
                <a:latin typeface="Lucida Sans Unicode"/>
                <a:cs typeface="Lucida Sans Unicode"/>
              </a:rPr>
              <a:t>г</a:t>
            </a:r>
            <a:r>
              <a:rPr sz="1400" spc="-130" dirty="0">
                <a:latin typeface="Lucida Sans Unicode"/>
                <a:cs typeface="Lucida Sans Unicode"/>
              </a:rPr>
              <a:t>а</a:t>
            </a:r>
            <a:r>
              <a:rPr sz="1400" spc="-35" dirty="0">
                <a:latin typeface="Lucida Sans Unicode"/>
                <a:cs typeface="Lucida Sans Unicode"/>
              </a:rPr>
              <a:t> </a:t>
            </a:r>
            <a:r>
              <a:rPr sz="1400" spc="-190" dirty="0">
                <a:latin typeface="Lucida Sans Unicode"/>
                <a:cs typeface="Lucida Sans Unicode"/>
              </a:rPr>
              <a:t>г</a:t>
            </a:r>
            <a:r>
              <a:rPr sz="1400" spc="-50" dirty="0">
                <a:latin typeface="Lucida Sans Unicode"/>
                <a:cs typeface="Lucida Sans Unicode"/>
              </a:rPr>
              <a:t>е</a:t>
            </a:r>
            <a:r>
              <a:rPr sz="1400" spc="-125" dirty="0">
                <a:latin typeface="Lucida Sans Unicode"/>
                <a:cs typeface="Lucida Sans Unicode"/>
              </a:rPr>
              <a:t>ографи</a:t>
            </a:r>
            <a:r>
              <a:rPr sz="1400" spc="-110" dirty="0">
                <a:latin typeface="Lucida Sans Unicode"/>
                <a:cs typeface="Lucida Sans Unicode"/>
              </a:rPr>
              <a:t>и,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начальный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к</a:t>
            </a:r>
            <a:r>
              <a:rPr sz="1400" spc="-85" dirty="0">
                <a:latin typeface="Lucida Sans Unicode"/>
                <a:cs typeface="Lucida Sans Unicode"/>
              </a:rPr>
              <a:t>о</a:t>
            </a:r>
            <a:r>
              <a:rPr sz="1400" spc="-80" dirty="0">
                <a:latin typeface="Lucida Sans Unicode"/>
                <a:cs typeface="Lucida Sans Unicode"/>
              </a:rPr>
              <a:t>нечн</a:t>
            </a:r>
            <a:r>
              <a:rPr sz="1400" spc="-114" dirty="0">
                <a:latin typeface="Lucida Sans Unicode"/>
                <a:cs typeface="Lucida Sans Unicode"/>
              </a:rPr>
              <a:t>ы</a:t>
            </a:r>
            <a:r>
              <a:rPr sz="1400" spc="-60" dirty="0">
                <a:latin typeface="Lucida Sans Unicode"/>
                <a:cs typeface="Lucida Sans Unicode"/>
              </a:rPr>
              <a:t>й  </a:t>
            </a:r>
            <a:r>
              <a:rPr sz="1400" spc="-100" dirty="0">
                <a:latin typeface="Lucida Sans Unicode"/>
                <a:cs typeface="Lucida Sans Unicode"/>
              </a:rPr>
              <a:t>момент </a:t>
            </a:r>
            <a:r>
              <a:rPr sz="1400" spc="-105" dirty="0">
                <a:latin typeface="Lucida Sans Unicode"/>
                <a:cs typeface="Lucida Sans Unicode"/>
              </a:rPr>
              <a:t>географического </a:t>
            </a:r>
            <a:r>
              <a:rPr sz="1400" spc="-95" dirty="0">
                <a:latin typeface="Lucida Sans Unicode"/>
                <a:cs typeface="Lucida Sans Unicode"/>
              </a:rPr>
              <a:t>исследования... </a:t>
            </a:r>
            <a:r>
              <a:rPr sz="1400" spc="-75" dirty="0">
                <a:latin typeface="Lucida Sans Unicode"/>
                <a:cs typeface="Lucida Sans Unicode"/>
              </a:rPr>
              <a:t>Карта </a:t>
            </a:r>
            <a:r>
              <a:rPr sz="1400" spc="-275" dirty="0">
                <a:latin typeface="Lucida Sans Unicode"/>
                <a:cs typeface="Lucida Sans Unicode"/>
              </a:rPr>
              <a:t>— </a:t>
            </a:r>
            <a:r>
              <a:rPr sz="1400" spc="-65" dirty="0">
                <a:latin typeface="Lucida Sans Unicode"/>
                <a:cs typeface="Lucida Sans Unicode"/>
              </a:rPr>
              <a:t>“второй </a:t>
            </a:r>
            <a:r>
              <a:rPr sz="1400" spc="-45" dirty="0">
                <a:latin typeface="Lucida Sans Unicode"/>
                <a:cs typeface="Lucida Sans Unicode"/>
              </a:rPr>
              <a:t>язык” 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географии».</a:t>
            </a:r>
            <a:endParaRPr sz="1400" dirty="0">
              <a:latin typeface="Lucida Sans Unicode"/>
              <a:cs typeface="Lucida Sans Unicode"/>
            </a:endParaRPr>
          </a:p>
          <a:p>
            <a:pPr marL="12700"/>
            <a:r>
              <a:rPr sz="1400" b="1" spc="-55" dirty="0">
                <a:latin typeface="Arial"/>
                <a:cs typeface="Arial"/>
              </a:rPr>
              <a:t>5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55" dirty="0">
                <a:latin typeface="Arial"/>
                <a:cs typeface="Arial"/>
              </a:rPr>
              <a:t>–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6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к</a:t>
            </a:r>
            <a:r>
              <a:rPr sz="1400" b="1" spc="-140" dirty="0">
                <a:latin typeface="Arial"/>
                <a:cs typeface="Arial"/>
              </a:rPr>
              <a:t>л</a:t>
            </a:r>
            <a:r>
              <a:rPr sz="1400" b="1" spc="-125" dirty="0">
                <a:latin typeface="Arial"/>
                <a:cs typeface="Arial"/>
              </a:rPr>
              <a:t>а</a:t>
            </a:r>
            <a:r>
              <a:rPr sz="1400" b="1" spc="-85" dirty="0">
                <a:latin typeface="Arial"/>
                <a:cs typeface="Arial"/>
              </a:rPr>
              <a:t>с</a:t>
            </a:r>
            <a:r>
              <a:rPr sz="1400" b="1" spc="-155" dirty="0">
                <a:latin typeface="Arial"/>
                <a:cs typeface="Arial"/>
              </a:rPr>
              <a:t>с</a:t>
            </a:r>
            <a:r>
              <a:rPr sz="1400" b="1" spc="-240" dirty="0">
                <a:latin typeface="Arial"/>
                <a:cs typeface="Arial"/>
              </a:rPr>
              <a:t>ы</a:t>
            </a:r>
            <a:r>
              <a:rPr sz="1400" b="1" spc="-20" dirty="0"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26150" y="2642108"/>
            <a:ext cx="5307203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671195" algn="l"/>
                <a:tab pos="2059305" algn="l"/>
                <a:tab pos="3571240" algn="l"/>
                <a:tab pos="4251325" algn="l"/>
                <a:tab pos="5547995" algn="l"/>
              </a:tabLst>
            </a:pPr>
            <a:r>
              <a:rPr sz="1400" spc="80" dirty="0">
                <a:latin typeface="Lucida Sans Unicode"/>
                <a:cs typeface="Lucida Sans Unicode"/>
              </a:rPr>
              <a:t>К</a:t>
            </a:r>
            <a:r>
              <a:rPr sz="1400" spc="-80" dirty="0">
                <a:latin typeface="Lucida Sans Unicode"/>
                <a:cs typeface="Lucida Sans Unicode"/>
              </a:rPr>
              <a:t>акие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110" dirty="0">
                <a:latin typeface="Lucida Sans Unicode"/>
                <a:cs typeface="Lucida Sans Unicode"/>
              </a:rPr>
              <a:t>до</a:t>
            </a:r>
            <a:r>
              <a:rPr sz="1400" spc="-100" dirty="0">
                <a:latin typeface="Lucida Sans Unicode"/>
                <a:cs typeface="Lucida Sans Unicode"/>
              </a:rPr>
              <a:t>к</a:t>
            </a:r>
            <a:r>
              <a:rPr sz="1400" spc="-85" dirty="0">
                <a:latin typeface="Lucida Sans Unicode"/>
                <a:cs typeface="Lucida Sans Unicode"/>
              </a:rPr>
              <a:t>азател</a:t>
            </a:r>
            <a:r>
              <a:rPr sz="1400" spc="-100" dirty="0">
                <a:latin typeface="Lucida Sans Unicode"/>
                <a:cs typeface="Lucida Sans Unicode"/>
              </a:rPr>
              <a:t>ь</a:t>
            </a:r>
            <a:r>
              <a:rPr sz="1400" spc="-55" dirty="0">
                <a:latin typeface="Lucida Sans Unicode"/>
                <a:cs typeface="Lucida Sans Unicode"/>
              </a:rPr>
              <a:t>с</a:t>
            </a:r>
            <a:r>
              <a:rPr sz="1400" spc="-65" dirty="0">
                <a:latin typeface="Lucida Sans Unicode"/>
                <a:cs typeface="Lucida Sans Unicode"/>
              </a:rPr>
              <a:t>т</a:t>
            </a:r>
            <a:r>
              <a:rPr sz="1400" spc="-85" dirty="0">
                <a:latin typeface="Lucida Sans Unicode"/>
                <a:cs typeface="Lucida Sans Unicode"/>
              </a:rPr>
              <a:t>ва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155" dirty="0">
                <a:latin typeface="Lucida Sans Unicode"/>
                <a:cs typeface="Lucida Sans Unicode"/>
              </a:rPr>
              <a:t>ша</a:t>
            </a:r>
            <a:r>
              <a:rPr sz="1400" spc="-120" dirty="0">
                <a:latin typeface="Lucida Sans Unicode"/>
                <a:cs typeface="Lucida Sans Unicode"/>
              </a:rPr>
              <a:t>р</a:t>
            </a:r>
            <a:r>
              <a:rPr sz="1400" spc="-65" dirty="0">
                <a:latin typeface="Lucida Sans Unicode"/>
                <a:cs typeface="Lucida Sans Unicode"/>
              </a:rPr>
              <a:t>оо</a:t>
            </a:r>
            <a:r>
              <a:rPr sz="1400" spc="-75" dirty="0">
                <a:latin typeface="Lucida Sans Unicode"/>
                <a:cs typeface="Lucida Sans Unicode"/>
              </a:rPr>
              <a:t>б</a:t>
            </a:r>
            <a:r>
              <a:rPr sz="1400" spc="-85" dirty="0">
                <a:latin typeface="Lucida Sans Unicode"/>
                <a:cs typeface="Lucida Sans Unicode"/>
              </a:rPr>
              <a:t>раз</a:t>
            </a:r>
            <a:r>
              <a:rPr sz="1400" spc="-110" dirty="0">
                <a:latin typeface="Lucida Sans Unicode"/>
                <a:cs typeface="Lucida Sans Unicode"/>
              </a:rPr>
              <a:t>н</a:t>
            </a:r>
            <a:r>
              <a:rPr sz="1400" spc="-60" dirty="0">
                <a:latin typeface="Lucida Sans Unicode"/>
                <a:cs typeface="Lucida Sans Unicode"/>
              </a:rPr>
              <a:t>ос</a:t>
            </a:r>
            <a:r>
              <a:rPr sz="1400" spc="-65" dirty="0">
                <a:latin typeface="Lucida Sans Unicode"/>
                <a:cs typeface="Lucida Sans Unicode"/>
              </a:rPr>
              <a:t>т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50" dirty="0" err="1" smtClean="0">
                <a:latin typeface="Lucida Sans Unicode"/>
                <a:cs typeface="Lucida Sans Unicode"/>
              </a:rPr>
              <a:t>З</a:t>
            </a:r>
            <a:r>
              <a:rPr sz="1400" spc="-60" dirty="0" err="1" smtClean="0">
                <a:latin typeface="Lucida Sans Unicode"/>
                <a:cs typeface="Lucida Sans Unicode"/>
              </a:rPr>
              <a:t>е</a:t>
            </a:r>
            <a:r>
              <a:rPr sz="1400" spc="-120" dirty="0" err="1" smtClean="0">
                <a:latin typeface="Lucida Sans Unicode"/>
                <a:cs typeface="Lucida Sans Unicode"/>
              </a:rPr>
              <a:t>м</a:t>
            </a:r>
            <a:r>
              <a:rPr sz="1400" spc="-110" dirty="0" err="1" smtClean="0">
                <a:latin typeface="Lucida Sans Unicode"/>
                <a:cs typeface="Lucida Sans Unicode"/>
              </a:rPr>
              <a:t>л</a:t>
            </a:r>
            <a:r>
              <a:rPr sz="1400" spc="-85" dirty="0" err="1" smtClean="0">
                <a:latin typeface="Lucida Sans Unicode"/>
                <a:cs typeface="Lucida Sans Unicode"/>
              </a:rPr>
              <a:t>и</a:t>
            </a:r>
            <a:r>
              <a:rPr lang="ru-RU" sz="1400" dirty="0">
                <a:latin typeface="Lucida Sans Unicode"/>
                <a:cs typeface="Lucida Sans Unicode"/>
              </a:rPr>
              <a:t> </a:t>
            </a:r>
            <a:r>
              <a:rPr sz="1400" spc="-105" dirty="0" err="1" smtClean="0">
                <a:latin typeface="Lucida Sans Unicode"/>
                <a:cs typeface="Lucida Sans Unicode"/>
              </a:rPr>
              <a:t>п</a:t>
            </a:r>
            <a:r>
              <a:rPr sz="1400" spc="-110" dirty="0" err="1" smtClean="0">
                <a:latin typeface="Lucida Sans Unicode"/>
                <a:cs typeface="Lucida Sans Unicode"/>
              </a:rPr>
              <a:t>р</a:t>
            </a:r>
            <a:r>
              <a:rPr sz="1400" spc="-60" dirty="0" err="1" smtClean="0">
                <a:latin typeface="Lucida Sans Unicode"/>
                <a:cs typeface="Lucida Sans Unicode"/>
              </a:rPr>
              <a:t>е</a:t>
            </a:r>
            <a:r>
              <a:rPr sz="1400" spc="-105" dirty="0" err="1" smtClean="0">
                <a:latin typeface="Lucida Sans Unicode"/>
                <a:cs typeface="Lucida Sans Unicode"/>
              </a:rPr>
              <a:t>дс</a:t>
            </a:r>
            <a:r>
              <a:rPr sz="1400" spc="-100" dirty="0" err="1" smtClean="0">
                <a:latin typeface="Lucida Sans Unicode"/>
                <a:cs typeface="Lucida Sans Unicode"/>
              </a:rPr>
              <a:t>т</a:t>
            </a:r>
            <a:r>
              <a:rPr sz="1400" spc="-85" dirty="0" err="1" smtClean="0">
                <a:latin typeface="Lucida Sans Unicode"/>
                <a:cs typeface="Lucida Sans Unicode"/>
              </a:rPr>
              <a:t>авлены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114" dirty="0">
                <a:latin typeface="Lucida Sans Unicode"/>
                <a:cs typeface="Lucida Sans Unicode"/>
              </a:rPr>
              <a:t>на</a:t>
            </a:r>
            <a:endParaRPr sz="1400" dirty="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85144" y="3115994"/>
            <a:ext cx="5455411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55" dirty="0">
                <a:latin typeface="Lucida Sans Unicode"/>
                <a:cs typeface="Lucida Sans Unicode"/>
              </a:rPr>
              <a:t>рисунке?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endParaRPr lang="ru-RU" sz="1400" spc="-150" dirty="0" smtClean="0">
              <a:latin typeface="Lucida Sans Unicode"/>
              <a:cs typeface="Lucida Sans Unicode"/>
            </a:endParaRPr>
          </a:p>
          <a:p>
            <a:pPr marL="12700">
              <a:spcBef>
                <a:spcPts val="105"/>
              </a:spcBef>
            </a:pPr>
            <a:r>
              <a:rPr sz="1400" spc="-55" dirty="0" err="1" smtClean="0">
                <a:latin typeface="Lucida Sans Unicode"/>
                <a:cs typeface="Lucida Sans Unicode"/>
              </a:rPr>
              <a:t>Поясните</a:t>
            </a:r>
            <a:r>
              <a:rPr sz="1400" spc="-140" dirty="0" smtClean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каждое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из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них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несколькими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предложениями.</a:t>
            </a:r>
            <a:endParaRPr sz="140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406710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05129" y="1521969"/>
            <a:ext cx="5745480" cy="41684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715" indent="-287020" algn="just">
              <a:spcBef>
                <a:spcPts val="105"/>
              </a:spcBef>
              <a:buClr>
                <a:srgbClr val="F8D56C"/>
              </a:buClr>
              <a:buSzPct val="160714"/>
              <a:buFont typeface="Arial MT"/>
              <a:buChar char="•"/>
              <a:tabLst>
                <a:tab pos="299720" algn="l"/>
              </a:tabLst>
            </a:pPr>
            <a:r>
              <a:rPr sz="1400" spc="-90" dirty="0">
                <a:latin typeface="Lucida Sans Unicode"/>
                <a:cs typeface="Lucida Sans Unicode"/>
              </a:rPr>
              <a:t>Принимать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цель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совместной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деятельности,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коллективно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строить </a:t>
            </a:r>
            <a:r>
              <a:rPr sz="1400" spc="-43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действия </a:t>
            </a:r>
            <a:r>
              <a:rPr sz="1400" spc="-90" dirty="0">
                <a:latin typeface="Lucida Sans Unicode"/>
                <a:cs typeface="Lucida Sans Unicode"/>
              </a:rPr>
              <a:t>по </a:t>
            </a:r>
            <a:r>
              <a:rPr sz="1400" spc="-50" dirty="0">
                <a:latin typeface="Lucida Sans Unicode"/>
                <a:cs typeface="Lucida Sans Unicode"/>
              </a:rPr>
              <a:t>ее </a:t>
            </a:r>
            <a:r>
              <a:rPr sz="1400" spc="-80" dirty="0">
                <a:latin typeface="Lucida Sans Unicode"/>
                <a:cs typeface="Lucida Sans Unicode"/>
              </a:rPr>
              <a:t>достижению: </a:t>
            </a:r>
            <a:r>
              <a:rPr sz="1400" spc="-90" dirty="0">
                <a:latin typeface="Lucida Sans Unicode"/>
                <a:cs typeface="Lucida Sans Unicode"/>
              </a:rPr>
              <a:t>распределять </a:t>
            </a:r>
            <a:r>
              <a:rPr sz="1400" spc="-95" dirty="0">
                <a:latin typeface="Lucida Sans Unicode"/>
                <a:cs typeface="Lucida Sans Unicode"/>
              </a:rPr>
              <a:t>роли, </a:t>
            </a:r>
            <a:r>
              <a:rPr sz="1400" spc="-100" dirty="0">
                <a:latin typeface="Lucida Sans Unicode"/>
                <a:cs typeface="Lucida Sans Unicode"/>
              </a:rPr>
              <a:t>договариваться, 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обсуждать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процесс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результат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совместной</a:t>
            </a:r>
            <a:r>
              <a:rPr sz="1400" spc="-16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работы;</a:t>
            </a:r>
            <a:endParaRPr sz="1400">
              <a:latin typeface="Lucida Sans Unicode"/>
              <a:cs typeface="Lucida Sans Unicode"/>
            </a:endParaRPr>
          </a:p>
          <a:p>
            <a:pPr marL="299085" marR="6350" indent="-287020" algn="just">
              <a:buClr>
                <a:srgbClr val="F8D56C"/>
              </a:buClr>
              <a:buSzPct val="160714"/>
              <a:buFont typeface="Arial MT"/>
              <a:buChar char="•"/>
              <a:tabLst>
                <a:tab pos="299720" algn="l"/>
              </a:tabLst>
            </a:pPr>
            <a:r>
              <a:rPr sz="1400" spc="-85" dirty="0">
                <a:latin typeface="Lucida Sans Unicode"/>
                <a:cs typeface="Lucida Sans Unicode"/>
              </a:rPr>
              <a:t>уметь </a:t>
            </a:r>
            <a:r>
              <a:rPr sz="1400" spc="-95" dirty="0">
                <a:latin typeface="Lucida Sans Unicode"/>
                <a:cs typeface="Lucida Sans Unicode"/>
              </a:rPr>
              <a:t>обобщать </a:t>
            </a:r>
            <a:r>
              <a:rPr sz="1400" spc="-90" dirty="0">
                <a:latin typeface="Lucida Sans Unicode"/>
                <a:cs typeface="Lucida Sans Unicode"/>
              </a:rPr>
              <a:t>мнения </a:t>
            </a:r>
            <a:r>
              <a:rPr sz="1400" spc="-75" dirty="0">
                <a:latin typeface="Lucida Sans Unicode"/>
                <a:cs typeface="Lucida Sans Unicode"/>
              </a:rPr>
              <a:t>нескольких </a:t>
            </a:r>
            <a:r>
              <a:rPr sz="1400" spc="-100" dirty="0">
                <a:latin typeface="Lucida Sans Unicode"/>
                <a:cs typeface="Lucida Sans Unicode"/>
              </a:rPr>
              <a:t>людей, </a:t>
            </a:r>
            <a:r>
              <a:rPr sz="1400" spc="-75" dirty="0">
                <a:latin typeface="Lucida Sans Unicode"/>
                <a:cs typeface="Lucida Sans Unicode"/>
              </a:rPr>
              <a:t>проявлять </a:t>
            </a:r>
            <a:r>
              <a:rPr sz="1400" spc="-85" dirty="0">
                <a:latin typeface="Lucida Sans Unicode"/>
                <a:cs typeface="Lucida Sans Unicode"/>
              </a:rPr>
              <a:t>готовность 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р</a:t>
            </a:r>
            <a:r>
              <a:rPr sz="1400" spc="-80" dirty="0">
                <a:latin typeface="Lucida Sans Unicode"/>
                <a:cs typeface="Lucida Sans Unicode"/>
              </a:rPr>
              <a:t>у</a:t>
            </a:r>
            <a:r>
              <a:rPr sz="1400" spc="-60" dirty="0">
                <a:latin typeface="Lucida Sans Unicode"/>
                <a:cs typeface="Lucida Sans Unicode"/>
              </a:rPr>
              <a:t>к</a:t>
            </a:r>
            <a:r>
              <a:rPr sz="1400" spc="-70" dirty="0">
                <a:latin typeface="Lucida Sans Unicode"/>
                <a:cs typeface="Lucida Sans Unicode"/>
              </a:rPr>
              <a:t>о</a:t>
            </a:r>
            <a:r>
              <a:rPr sz="1400" spc="-95" dirty="0">
                <a:latin typeface="Lucida Sans Unicode"/>
                <a:cs typeface="Lucida Sans Unicode"/>
              </a:rPr>
              <a:t>води</a:t>
            </a:r>
            <a:r>
              <a:rPr sz="1400" spc="-90" dirty="0">
                <a:latin typeface="Lucida Sans Unicode"/>
                <a:cs typeface="Lucida Sans Unicode"/>
              </a:rPr>
              <a:t>т</a:t>
            </a:r>
            <a:r>
              <a:rPr sz="1400" spc="-110" dirty="0">
                <a:latin typeface="Lucida Sans Unicode"/>
                <a:cs typeface="Lucida Sans Unicode"/>
              </a:rPr>
              <a:t>ь,</a:t>
            </a:r>
            <a:r>
              <a:rPr sz="1400" spc="-16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выпо</a:t>
            </a:r>
            <a:r>
              <a:rPr sz="1400" spc="-75" dirty="0">
                <a:latin typeface="Lucida Sans Unicode"/>
                <a:cs typeface="Lucida Sans Unicode"/>
              </a:rPr>
              <a:t>лня</a:t>
            </a:r>
            <a:r>
              <a:rPr sz="1400" spc="-85" dirty="0">
                <a:latin typeface="Lucida Sans Unicode"/>
                <a:cs typeface="Lucida Sans Unicode"/>
              </a:rPr>
              <a:t>ть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п</a:t>
            </a:r>
            <a:r>
              <a:rPr sz="1400" spc="-95" dirty="0">
                <a:latin typeface="Lucida Sans Unicode"/>
                <a:cs typeface="Lucida Sans Unicode"/>
              </a:rPr>
              <a:t>о</a:t>
            </a:r>
            <a:r>
              <a:rPr sz="1400" spc="-85" dirty="0">
                <a:latin typeface="Lucida Sans Unicode"/>
                <a:cs typeface="Lucida Sans Unicode"/>
              </a:rPr>
              <a:t>р</a:t>
            </a:r>
            <a:r>
              <a:rPr sz="1400" spc="-80" dirty="0">
                <a:latin typeface="Lucida Sans Unicode"/>
                <a:cs typeface="Lucida Sans Unicode"/>
              </a:rPr>
              <a:t>у</a:t>
            </a:r>
            <a:r>
              <a:rPr sz="1400" spc="-65" dirty="0">
                <a:latin typeface="Lucida Sans Unicode"/>
                <a:cs typeface="Lucida Sans Unicode"/>
              </a:rPr>
              <a:t>ч</a:t>
            </a:r>
            <a:r>
              <a:rPr sz="1400" spc="-80" dirty="0">
                <a:latin typeface="Lucida Sans Unicode"/>
                <a:cs typeface="Lucida Sans Unicode"/>
              </a:rPr>
              <a:t>ения,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п</a:t>
            </a:r>
            <a:r>
              <a:rPr sz="1400" spc="-95" dirty="0">
                <a:latin typeface="Lucida Sans Unicode"/>
                <a:cs typeface="Lucida Sans Unicode"/>
              </a:rPr>
              <a:t>о</a:t>
            </a:r>
            <a:r>
              <a:rPr sz="1400" spc="-140" dirty="0">
                <a:latin typeface="Lucida Sans Unicode"/>
                <a:cs typeface="Lucida Sans Unicode"/>
              </a:rPr>
              <a:t>д</a:t>
            </a:r>
            <a:r>
              <a:rPr sz="1400" spc="-120" dirty="0">
                <a:latin typeface="Lucida Sans Unicode"/>
                <a:cs typeface="Lucida Sans Unicode"/>
              </a:rPr>
              <a:t>ч</a:t>
            </a:r>
            <a:r>
              <a:rPr sz="1400" spc="-80" dirty="0">
                <a:latin typeface="Lucida Sans Unicode"/>
                <a:cs typeface="Lucida Sans Unicode"/>
              </a:rPr>
              <a:t>ин</a:t>
            </a:r>
            <a:r>
              <a:rPr sz="1400" spc="-75" dirty="0">
                <a:latin typeface="Lucida Sans Unicode"/>
                <a:cs typeface="Lucida Sans Unicode"/>
              </a:rPr>
              <a:t>я</a:t>
            </a:r>
            <a:r>
              <a:rPr sz="1400" spc="-85" dirty="0">
                <a:latin typeface="Lucida Sans Unicode"/>
                <a:cs typeface="Lucida Sans Unicode"/>
              </a:rPr>
              <a:t>т</a:t>
            </a:r>
            <a:r>
              <a:rPr sz="1400" spc="-60" dirty="0">
                <a:latin typeface="Lucida Sans Unicode"/>
                <a:cs typeface="Lucida Sans Unicode"/>
              </a:rPr>
              <a:t>ь</a:t>
            </a:r>
            <a:r>
              <a:rPr sz="1400" spc="-65" dirty="0">
                <a:latin typeface="Lucida Sans Unicode"/>
                <a:cs typeface="Lucida Sans Unicode"/>
              </a:rPr>
              <a:t>с</a:t>
            </a:r>
            <a:r>
              <a:rPr sz="1400" spc="-45" dirty="0">
                <a:latin typeface="Lucida Sans Unicode"/>
                <a:cs typeface="Lucida Sans Unicode"/>
              </a:rPr>
              <a:t>я</a:t>
            </a:r>
            <a:r>
              <a:rPr sz="1400" spc="10" dirty="0">
                <a:latin typeface="Lucida Sans Unicode"/>
                <a:cs typeface="Lucida Sans Unicode"/>
              </a:rPr>
              <a:t>;</a:t>
            </a:r>
            <a:endParaRPr sz="1400">
              <a:latin typeface="Lucida Sans Unicode"/>
              <a:cs typeface="Lucida Sans Unicode"/>
            </a:endParaRPr>
          </a:p>
          <a:p>
            <a:pPr marL="299085" marR="5080" indent="-287020" algn="just">
              <a:buClr>
                <a:srgbClr val="F8D56C"/>
              </a:buClr>
              <a:buSzPct val="160714"/>
              <a:buFont typeface="Arial MT"/>
              <a:buChar char="•"/>
              <a:tabLst>
                <a:tab pos="299720" algn="l"/>
              </a:tabLst>
            </a:pPr>
            <a:r>
              <a:rPr sz="1400" spc="-95" dirty="0">
                <a:latin typeface="Lucida Sans Unicode"/>
                <a:cs typeface="Lucida Sans Unicode"/>
              </a:rPr>
              <a:t>планировать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организацию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совместной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работы,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определять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свою 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роль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(с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учетом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предпочтений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возможностей</a:t>
            </a:r>
            <a:r>
              <a:rPr sz="1400" spc="-70" dirty="0">
                <a:latin typeface="Lucida Sans Unicode"/>
                <a:cs typeface="Lucida Sans Unicode"/>
              </a:rPr>
              <a:t> всех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участников 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взаимодействия),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распределять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задачи</a:t>
            </a:r>
            <a:r>
              <a:rPr sz="1400" spc="-100" dirty="0">
                <a:latin typeface="Lucida Sans Unicode"/>
                <a:cs typeface="Lucida Sans Unicode"/>
              </a:rPr>
              <a:t> между</a:t>
            </a:r>
            <a:r>
              <a:rPr sz="1400" spc="-95" dirty="0">
                <a:latin typeface="Lucida Sans Unicode"/>
                <a:cs typeface="Lucida Sans Unicode"/>
              </a:rPr>
              <a:t> членами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114" dirty="0">
                <a:latin typeface="Lucida Sans Unicode"/>
                <a:cs typeface="Lucida Sans Unicode"/>
              </a:rPr>
              <a:t>команды, 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участвовать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в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групповых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130" dirty="0">
                <a:latin typeface="Lucida Sans Unicode"/>
                <a:cs typeface="Lucida Sans Unicode"/>
              </a:rPr>
              <a:t>формах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работы</a:t>
            </a:r>
            <a:r>
              <a:rPr sz="1400" spc="254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(обсуждения,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обмен 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мнений,</a:t>
            </a:r>
            <a:r>
              <a:rPr sz="1400" spc="-160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«м</a:t>
            </a:r>
            <a:r>
              <a:rPr sz="1400" spc="-70" dirty="0">
                <a:latin typeface="Lucida Sans Unicode"/>
                <a:cs typeface="Lucida Sans Unicode"/>
              </a:rPr>
              <a:t>о</a:t>
            </a:r>
            <a:r>
              <a:rPr sz="1400" spc="-105" dirty="0">
                <a:latin typeface="Lucida Sans Unicode"/>
                <a:cs typeface="Lucida Sans Unicode"/>
              </a:rPr>
              <a:t>з</a:t>
            </a:r>
            <a:r>
              <a:rPr sz="1400" spc="-114" dirty="0">
                <a:latin typeface="Lucida Sans Unicode"/>
                <a:cs typeface="Lucida Sans Unicode"/>
              </a:rPr>
              <a:t>г</a:t>
            </a:r>
            <a:r>
              <a:rPr sz="1400" spc="-70" dirty="0">
                <a:latin typeface="Lucida Sans Unicode"/>
                <a:cs typeface="Lucida Sans Unicode"/>
              </a:rPr>
              <a:t>овые</a:t>
            </a:r>
            <a:r>
              <a:rPr sz="1400" spc="-155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шт</a:t>
            </a:r>
            <a:r>
              <a:rPr sz="1400" spc="-95" dirty="0">
                <a:latin typeface="Lucida Sans Unicode"/>
                <a:cs typeface="Lucida Sans Unicode"/>
              </a:rPr>
              <a:t>у</a:t>
            </a:r>
            <a:r>
              <a:rPr sz="1400" spc="-114" dirty="0">
                <a:latin typeface="Lucida Sans Unicode"/>
                <a:cs typeface="Lucida Sans Unicode"/>
              </a:rPr>
              <a:t>рм</a:t>
            </a:r>
            <a:r>
              <a:rPr sz="1400" spc="-130" dirty="0">
                <a:latin typeface="Lucida Sans Unicode"/>
                <a:cs typeface="Lucida Sans Unicode"/>
              </a:rPr>
              <a:t>ы</a:t>
            </a:r>
            <a:r>
              <a:rPr sz="1400" spc="10" dirty="0">
                <a:latin typeface="Lucida Sans Unicode"/>
                <a:cs typeface="Lucida Sans Unicode"/>
              </a:rPr>
              <a:t>»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иные</a:t>
            </a:r>
            <a:r>
              <a:rPr sz="1400" spc="-50" dirty="0">
                <a:latin typeface="Lucida Sans Unicode"/>
                <a:cs typeface="Lucida Sans Unicode"/>
              </a:rPr>
              <a:t>)</a:t>
            </a:r>
            <a:r>
              <a:rPr sz="1400" spc="10" dirty="0">
                <a:latin typeface="Lucida Sans Unicode"/>
                <a:cs typeface="Lucida Sans Unicode"/>
              </a:rPr>
              <a:t>;</a:t>
            </a:r>
            <a:endParaRPr sz="1400">
              <a:latin typeface="Lucida Sans Unicode"/>
              <a:cs typeface="Lucida Sans Unicode"/>
            </a:endParaRPr>
          </a:p>
          <a:p>
            <a:pPr marL="299085" marR="5715" indent="-287020" algn="just">
              <a:buClr>
                <a:srgbClr val="F8D56C"/>
              </a:buClr>
              <a:buSzPct val="160714"/>
              <a:buFont typeface="Arial MT"/>
              <a:buChar char="•"/>
              <a:tabLst>
                <a:tab pos="299720" algn="l"/>
              </a:tabLst>
            </a:pPr>
            <a:r>
              <a:rPr sz="1400" spc="-80" dirty="0">
                <a:latin typeface="Lucida Sans Unicode"/>
                <a:cs typeface="Lucida Sans Unicode"/>
              </a:rPr>
              <a:t>выполнять </a:t>
            </a:r>
            <a:r>
              <a:rPr sz="1400" spc="-55" dirty="0">
                <a:latin typeface="Lucida Sans Unicode"/>
                <a:cs typeface="Lucida Sans Unicode"/>
              </a:rPr>
              <a:t>свою </a:t>
            </a:r>
            <a:r>
              <a:rPr sz="1400" spc="-80" dirty="0">
                <a:latin typeface="Lucida Sans Unicode"/>
                <a:cs typeface="Lucida Sans Unicode"/>
              </a:rPr>
              <a:t>часть </a:t>
            </a:r>
            <a:r>
              <a:rPr sz="1400" spc="-100" dirty="0">
                <a:latin typeface="Lucida Sans Unicode"/>
                <a:cs typeface="Lucida Sans Unicode"/>
              </a:rPr>
              <a:t>работы, </a:t>
            </a:r>
            <a:r>
              <a:rPr sz="1400" spc="-105" dirty="0">
                <a:latin typeface="Lucida Sans Unicode"/>
                <a:cs typeface="Lucida Sans Unicode"/>
              </a:rPr>
              <a:t>достигать </a:t>
            </a:r>
            <a:r>
              <a:rPr sz="1400" spc="-80" dirty="0">
                <a:latin typeface="Lucida Sans Unicode"/>
                <a:cs typeface="Lucida Sans Unicode"/>
              </a:rPr>
              <a:t>качественного </a:t>
            </a:r>
            <a:r>
              <a:rPr sz="1400" spc="-85" dirty="0">
                <a:latin typeface="Lucida Sans Unicode"/>
                <a:cs typeface="Lucida Sans Unicode"/>
              </a:rPr>
              <a:t>результата 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по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своему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направлению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координировать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55" dirty="0">
                <a:latin typeface="Lucida Sans Unicode"/>
                <a:cs typeface="Lucida Sans Unicode"/>
              </a:rPr>
              <a:t>свои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действия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с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125" dirty="0">
                <a:latin typeface="Lucida Sans Unicode"/>
                <a:cs typeface="Lucida Sans Unicode"/>
              </a:rPr>
              <a:t>другими </a:t>
            </a:r>
            <a:r>
              <a:rPr sz="1400" spc="-434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членами</a:t>
            </a:r>
            <a:r>
              <a:rPr sz="1400" spc="-155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команды;</a:t>
            </a:r>
            <a:endParaRPr sz="1400">
              <a:latin typeface="Lucida Sans Unicode"/>
              <a:cs typeface="Lucida Sans Unicode"/>
            </a:endParaRPr>
          </a:p>
          <a:p>
            <a:pPr marL="299085" marR="6350" indent="-287020" algn="just">
              <a:buClr>
                <a:srgbClr val="F8D56C"/>
              </a:buClr>
              <a:buSzPct val="160714"/>
              <a:buFont typeface="Arial MT"/>
              <a:buChar char="•"/>
              <a:tabLst>
                <a:tab pos="339090" algn="l"/>
              </a:tabLst>
            </a:pPr>
            <a:r>
              <a:rPr dirty="0"/>
              <a:t>	</a:t>
            </a:r>
            <a:r>
              <a:rPr sz="1400" spc="-90" dirty="0">
                <a:latin typeface="Lucida Sans Unicode"/>
                <a:cs typeface="Lucida Sans Unicode"/>
              </a:rPr>
              <a:t>оценивать </a:t>
            </a:r>
            <a:r>
              <a:rPr sz="1400" spc="-70" dirty="0">
                <a:latin typeface="Lucida Sans Unicode"/>
                <a:cs typeface="Lucida Sans Unicode"/>
              </a:rPr>
              <a:t>качество </a:t>
            </a:r>
            <a:r>
              <a:rPr sz="1400" spc="-75" dirty="0">
                <a:latin typeface="Lucida Sans Unicode"/>
                <a:cs typeface="Lucida Sans Unicode"/>
              </a:rPr>
              <a:t>своего </a:t>
            </a:r>
            <a:r>
              <a:rPr sz="1400" spc="-105" dirty="0">
                <a:latin typeface="Lucida Sans Unicode"/>
                <a:cs typeface="Lucida Sans Unicode"/>
              </a:rPr>
              <a:t>вклада </a:t>
            </a:r>
            <a:r>
              <a:rPr sz="1400" spc="-45" dirty="0">
                <a:latin typeface="Lucida Sans Unicode"/>
                <a:cs typeface="Lucida Sans Unicode"/>
              </a:rPr>
              <a:t>в </a:t>
            </a:r>
            <a:r>
              <a:rPr sz="1400" spc="-105" dirty="0">
                <a:latin typeface="Lucida Sans Unicode"/>
                <a:cs typeface="Lucida Sans Unicode"/>
              </a:rPr>
              <a:t>общий </a:t>
            </a:r>
            <a:r>
              <a:rPr sz="1400" spc="-95" dirty="0">
                <a:latin typeface="Lucida Sans Unicode"/>
                <a:cs typeface="Lucida Sans Unicode"/>
              </a:rPr>
              <a:t>продукт </a:t>
            </a:r>
            <a:r>
              <a:rPr sz="1400" spc="-90" dirty="0">
                <a:latin typeface="Lucida Sans Unicode"/>
                <a:cs typeface="Lucida Sans Unicode"/>
              </a:rPr>
              <a:t>по критериям, 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самостоятельно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сформулированным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участниками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взаимодействия;</a:t>
            </a:r>
            <a:endParaRPr sz="1400">
              <a:latin typeface="Lucida Sans Unicode"/>
              <a:cs typeface="Lucida Sans Unicode"/>
            </a:endParaRPr>
          </a:p>
          <a:p>
            <a:pPr marL="299085" marR="5715" indent="-287020" algn="just">
              <a:buClr>
                <a:srgbClr val="F8D56C"/>
              </a:buClr>
              <a:buSzPct val="160714"/>
              <a:buFont typeface="Arial MT"/>
              <a:buChar char="•"/>
              <a:tabLst>
                <a:tab pos="299720" algn="l"/>
              </a:tabLst>
            </a:pPr>
            <a:r>
              <a:rPr sz="1400" spc="-85" dirty="0">
                <a:latin typeface="Lucida Sans Unicode"/>
                <a:cs typeface="Lucida Sans Unicode"/>
              </a:rPr>
              <a:t>сравнивать </a:t>
            </a:r>
            <a:r>
              <a:rPr sz="1400" spc="-80" dirty="0">
                <a:latin typeface="Lucida Sans Unicode"/>
                <a:cs typeface="Lucida Sans Unicode"/>
              </a:rPr>
              <a:t>результаты </a:t>
            </a:r>
            <a:r>
              <a:rPr sz="1400" spc="-35" dirty="0">
                <a:latin typeface="Lucida Sans Unicode"/>
                <a:cs typeface="Lucida Sans Unicode"/>
              </a:rPr>
              <a:t>с </a:t>
            </a:r>
            <a:r>
              <a:rPr sz="1400" spc="-95" dirty="0">
                <a:latin typeface="Lucida Sans Unicode"/>
                <a:cs typeface="Lucida Sans Unicode"/>
              </a:rPr>
              <a:t>исходной задачей </a:t>
            </a:r>
            <a:r>
              <a:rPr sz="1400" spc="-85" dirty="0">
                <a:latin typeface="Lucida Sans Unicode"/>
                <a:cs typeface="Lucida Sans Unicode"/>
              </a:rPr>
              <a:t>и </a:t>
            </a:r>
            <a:r>
              <a:rPr sz="1400" spc="-100" dirty="0">
                <a:latin typeface="Lucida Sans Unicode"/>
                <a:cs typeface="Lucida Sans Unicode"/>
              </a:rPr>
              <a:t>вклад </a:t>
            </a:r>
            <a:r>
              <a:rPr sz="1400" spc="-110" dirty="0">
                <a:latin typeface="Lucida Sans Unicode"/>
                <a:cs typeface="Lucida Sans Unicode"/>
              </a:rPr>
              <a:t>каждого </a:t>
            </a:r>
            <a:r>
              <a:rPr sz="1400" spc="-85" dirty="0">
                <a:latin typeface="Lucida Sans Unicode"/>
                <a:cs typeface="Lucida Sans Unicode"/>
              </a:rPr>
              <a:t>члена 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114" dirty="0">
                <a:latin typeface="Lucida Sans Unicode"/>
                <a:cs typeface="Lucida Sans Unicode"/>
              </a:rPr>
              <a:t>команды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в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достижение</a:t>
            </a:r>
            <a:r>
              <a:rPr sz="1400" spc="-80" dirty="0">
                <a:latin typeface="Lucida Sans Unicode"/>
                <a:cs typeface="Lucida Sans Unicode"/>
              </a:rPr>
              <a:t> результатов,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разделять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сферу 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ответственности </a:t>
            </a:r>
            <a:r>
              <a:rPr sz="1400" spc="-85" dirty="0">
                <a:latin typeface="Lucida Sans Unicode"/>
                <a:cs typeface="Lucida Sans Unicode"/>
              </a:rPr>
              <a:t>и </a:t>
            </a:r>
            <a:r>
              <a:rPr sz="1400" spc="-75" dirty="0">
                <a:latin typeface="Lucida Sans Unicode"/>
                <a:cs typeface="Lucida Sans Unicode"/>
              </a:rPr>
              <a:t>проявлять </a:t>
            </a:r>
            <a:r>
              <a:rPr sz="1400" spc="-85" dirty="0">
                <a:latin typeface="Lucida Sans Unicode"/>
                <a:cs typeface="Lucida Sans Unicode"/>
              </a:rPr>
              <a:t>готовность </a:t>
            </a:r>
            <a:r>
              <a:rPr sz="1400" spc="-55" dirty="0">
                <a:latin typeface="Lucida Sans Unicode"/>
                <a:cs typeface="Lucida Sans Unicode"/>
              </a:rPr>
              <a:t>к </a:t>
            </a:r>
            <a:r>
              <a:rPr sz="1400" spc="-90" dirty="0">
                <a:latin typeface="Lucida Sans Unicode"/>
                <a:cs typeface="Lucida Sans Unicode"/>
              </a:rPr>
              <a:t>предоставлению </a:t>
            </a:r>
            <a:r>
              <a:rPr sz="1400" spc="-80" dirty="0">
                <a:latin typeface="Lucida Sans Unicode"/>
                <a:cs typeface="Lucida Sans Unicode"/>
              </a:rPr>
              <a:t>отчета 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перед</a:t>
            </a:r>
            <a:r>
              <a:rPr sz="1400" spc="-155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группой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78322" y="2022094"/>
            <a:ext cx="5744845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750" indent="-146685" algn="just">
              <a:spcBef>
                <a:spcPts val="105"/>
              </a:spcBef>
              <a:buAutoNum type="arabicPlain" startAt="8"/>
              <a:tabLst>
                <a:tab pos="159385" algn="l"/>
              </a:tabLst>
            </a:pPr>
            <a:r>
              <a:rPr sz="1400" b="1" spc="-80" dirty="0">
                <a:latin typeface="Arial"/>
                <a:cs typeface="Arial"/>
              </a:rPr>
              <a:t>класс:</a:t>
            </a:r>
            <a:endParaRPr sz="1400">
              <a:latin typeface="Arial"/>
              <a:cs typeface="Arial"/>
            </a:endParaRPr>
          </a:p>
          <a:p>
            <a:pPr marL="12700" marR="258445" algn="just"/>
            <a:r>
              <a:rPr sz="1400" spc="-60" dirty="0">
                <a:latin typeface="Lucida Sans Unicode"/>
                <a:cs typeface="Lucida Sans Unicode"/>
              </a:rPr>
              <a:t>Дискуссия.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Потепление</a:t>
            </a:r>
            <a:r>
              <a:rPr sz="1400" spc="-160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климата: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риски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преимущества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для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России. </a:t>
            </a:r>
            <a:r>
              <a:rPr sz="1400" spc="-430" dirty="0">
                <a:latin typeface="Lucida Sans Unicode"/>
                <a:cs typeface="Lucida Sans Unicode"/>
              </a:rPr>
              <a:t> </a:t>
            </a:r>
            <a:r>
              <a:rPr sz="1400" b="1" spc="-5" dirty="0">
                <a:latin typeface="Arial"/>
                <a:cs typeface="Arial"/>
              </a:rPr>
              <a:t>9</a:t>
            </a:r>
            <a:r>
              <a:rPr sz="1400" b="1" spc="-80" dirty="0">
                <a:latin typeface="Arial"/>
                <a:cs typeface="Arial"/>
              </a:rPr>
              <a:t> класс:</a:t>
            </a:r>
            <a:endParaRPr sz="1400">
              <a:latin typeface="Arial"/>
              <a:cs typeface="Arial"/>
            </a:endParaRPr>
          </a:p>
          <a:p>
            <a:pPr marL="12700" marR="5080" algn="just"/>
            <a:r>
              <a:rPr sz="1400" spc="-75" dirty="0">
                <a:latin typeface="Lucida Sans Unicode"/>
                <a:cs typeface="Lucida Sans Unicode"/>
              </a:rPr>
              <a:t>Совместно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с</a:t>
            </a:r>
            <a:r>
              <a:rPr sz="1400" spc="-3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одноклассниками</a:t>
            </a:r>
            <a:r>
              <a:rPr sz="1400" spc="254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проведите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исследование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истории </a:t>
            </a:r>
            <a:r>
              <a:rPr sz="1400" spc="-75" dirty="0">
                <a:latin typeface="Lucida Sans Unicode"/>
                <a:cs typeface="Lucida Sans Unicode"/>
              </a:rPr>
              <a:t> развития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120" dirty="0">
                <a:latin typeface="Lucida Sans Unicode"/>
                <a:cs typeface="Lucida Sans Unicode"/>
              </a:rPr>
              <a:t>одного</a:t>
            </a:r>
            <a:r>
              <a:rPr sz="1400" spc="204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из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художественных</a:t>
            </a:r>
            <a:r>
              <a:rPr sz="1400" spc="254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промыслов,</a:t>
            </a:r>
            <a:r>
              <a:rPr sz="1400" spc="-85" dirty="0">
                <a:latin typeface="Lucida Sans Unicode"/>
                <a:cs typeface="Lucida Sans Unicode"/>
              </a:rPr>
              <a:t> сложившихся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в 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Центральной</a:t>
            </a:r>
            <a:r>
              <a:rPr sz="1400" spc="-160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России.</a:t>
            </a:r>
            <a:endParaRPr sz="1400">
              <a:latin typeface="Lucida Sans Unicode"/>
              <a:cs typeface="Lucida Sans Unicode"/>
            </a:endParaRPr>
          </a:p>
          <a:p>
            <a:pPr marL="151130" indent="-139065" algn="just">
              <a:buAutoNum type="arabicPlain" startAt="9"/>
              <a:tabLst>
                <a:tab pos="151765" algn="l"/>
              </a:tabLst>
            </a:pPr>
            <a:r>
              <a:rPr sz="1400" b="1" spc="-80" dirty="0">
                <a:latin typeface="Arial"/>
                <a:cs typeface="Arial"/>
              </a:rPr>
              <a:t>класс:</a:t>
            </a:r>
            <a:endParaRPr sz="1400">
              <a:latin typeface="Arial"/>
              <a:cs typeface="Arial"/>
            </a:endParaRPr>
          </a:p>
          <a:p>
            <a:pPr marL="12700" algn="just"/>
            <a:r>
              <a:rPr sz="1400" spc="-75" dirty="0">
                <a:latin typeface="Lucida Sans Unicode"/>
                <a:cs typeface="Lucida Sans Unicode"/>
              </a:rPr>
              <a:t>Совместно</a:t>
            </a:r>
            <a:r>
              <a:rPr sz="1400" spc="470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с</a:t>
            </a:r>
            <a:r>
              <a:rPr sz="1400" spc="47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одноклассниками</a:t>
            </a:r>
            <a:r>
              <a:rPr sz="1400" spc="47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составьте</a:t>
            </a:r>
            <a:r>
              <a:rPr sz="1400" spc="475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географический</a:t>
            </a:r>
            <a:r>
              <a:rPr sz="1400" spc="470" dirty="0">
                <a:latin typeface="Lucida Sans Unicode"/>
                <a:cs typeface="Lucida Sans Unicode"/>
              </a:rPr>
              <a:t> </a:t>
            </a:r>
            <a:r>
              <a:rPr sz="1400" spc="-120" dirty="0">
                <a:latin typeface="Lucida Sans Unicode"/>
                <a:cs typeface="Lucida Sans Unicode"/>
              </a:rPr>
              <a:t>маршрут,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78322" y="3729354"/>
            <a:ext cx="57423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424940" algn="l"/>
                <a:tab pos="2687320" algn="l"/>
                <a:tab pos="4798060" algn="l"/>
              </a:tabLst>
            </a:pPr>
            <a:r>
              <a:rPr sz="1400" spc="-90" dirty="0">
                <a:latin typeface="Lucida Sans Unicode"/>
                <a:cs typeface="Lucida Sans Unicode"/>
              </a:rPr>
              <a:t>включающий	посещение	</a:t>
            </a:r>
            <a:r>
              <a:rPr sz="1400" spc="-95" dirty="0">
                <a:latin typeface="Lucida Sans Unicode"/>
                <a:cs typeface="Lucida Sans Unicode"/>
              </a:rPr>
              <a:t>историко-культурных	</a:t>
            </a:r>
            <a:r>
              <a:rPr sz="1400" spc="-90" dirty="0">
                <a:latin typeface="Lucida Sans Unicode"/>
                <a:cs typeface="Lucida Sans Unicode"/>
              </a:rPr>
              <a:t>памятников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8322" y="3942715"/>
            <a:ext cx="46932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0" dirty="0">
                <a:latin typeface="Lucida Sans Unicode"/>
                <a:cs typeface="Lucida Sans Unicode"/>
              </a:rPr>
              <a:t>Севе</a:t>
            </a:r>
            <a:r>
              <a:rPr sz="1400" spc="-85" dirty="0">
                <a:latin typeface="Lucida Sans Unicode"/>
                <a:cs typeface="Lucida Sans Unicode"/>
              </a:rPr>
              <a:t>р</a:t>
            </a:r>
            <a:r>
              <a:rPr sz="1400" spc="-100" dirty="0">
                <a:latin typeface="Lucida Sans Unicode"/>
                <a:cs typeface="Lucida Sans Unicode"/>
              </a:rPr>
              <a:t>о</a:t>
            </a:r>
            <a:r>
              <a:rPr sz="1400" spc="-265" dirty="0">
                <a:latin typeface="Lucida Sans Unicode"/>
                <a:cs typeface="Lucida Sans Unicode"/>
              </a:rPr>
              <a:t>-</a:t>
            </a:r>
            <a:r>
              <a:rPr sz="1400" spc="-165" dirty="0">
                <a:latin typeface="Lucida Sans Unicode"/>
                <a:cs typeface="Lucida Sans Unicode"/>
              </a:rPr>
              <a:t> </a:t>
            </a:r>
            <a:r>
              <a:rPr sz="1400" spc="50" dirty="0">
                <a:latin typeface="Lucida Sans Unicode"/>
                <a:cs typeface="Lucida Sans Unicode"/>
              </a:rPr>
              <a:t>З</a:t>
            </a:r>
            <a:r>
              <a:rPr sz="1400" spc="-135" dirty="0">
                <a:latin typeface="Lucida Sans Unicode"/>
                <a:cs typeface="Lucida Sans Unicode"/>
              </a:rPr>
              <a:t>апада</a:t>
            </a:r>
            <a:r>
              <a:rPr sz="1400" spc="-150" dirty="0">
                <a:latin typeface="Lucida Sans Unicode"/>
                <a:cs typeface="Lucida Sans Unicode"/>
              </a:rPr>
              <a:t>.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55" dirty="0">
                <a:latin typeface="Lucida Sans Unicode"/>
                <a:cs typeface="Lucida Sans Unicode"/>
              </a:rPr>
              <a:t>Чем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ин</a:t>
            </a:r>
            <a:r>
              <a:rPr sz="1400" spc="-85" dirty="0">
                <a:latin typeface="Lucida Sans Unicode"/>
                <a:cs typeface="Lucida Sans Unicode"/>
              </a:rPr>
              <a:t>т</a:t>
            </a:r>
            <a:r>
              <a:rPr sz="1400" spc="-75" dirty="0">
                <a:latin typeface="Lucida Sans Unicode"/>
                <a:cs typeface="Lucida Sans Unicode"/>
              </a:rPr>
              <a:t>ересны</a:t>
            </a:r>
            <a:r>
              <a:rPr sz="1400" spc="-155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выб</a:t>
            </a:r>
            <a:r>
              <a:rPr sz="1400" spc="-100" dirty="0">
                <a:latin typeface="Lucida Sans Unicode"/>
                <a:cs typeface="Lucida Sans Unicode"/>
              </a:rPr>
              <a:t>ранные</a:t>
            </a:r>
            <a:r>
              <a:rPr sz="1400" spc="-16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ва</a:t>
            </a:r>
            <a:r>
              <a:rPr sz="1400" spc="-114" dirty="0">
                <a:latin typeface="Lucida Sans Unicode"/>
                <a:cs typeface="Lucida Sans Unicode"/>
              </a:rPr>
              <a:t>ми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об</a:t>
            </a:r>
            <a:r>
              <a:rPr sz="1400" spc="-60" dirty="0">
                <a:latin typeface="Lucida Sans Unicode"/>
                <a:cs typeface="Lucida Sans Unicode"/>
              </a:rPr>
              <a:t>ъ</a:t>
            </a:r>
            <a:r>
              <a:rPr sz="1400" spc="-65" dirty="0">
                <a:latin typeface="Lucida Sans Unicode"/>
                <a:cs typeface="Lucida Sans Unicode"/>
              </a:rPr>
              <a:t>ект</a:t>
            </a:r>
            <a:r>
              <a:rPr sz="1400" spc="-25" dirty="0">
                <a:latin typeface="Lucida Sans Unicode"/>
                <a:cs typeface="Lucida Sans Unicode"/>
              </a:rPr>
              <a:t>ы?</a:t>
            </a:r>
            <a:endParaRPr sz="140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115386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602" y="1881378"/>
            <a:ext cx="89408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85" dirty="0">
                <a:latin typeface="Lucida Sans Unicode"/>
                <a:cs typeface="Lucida Sans Unicode"/>
              </a:rPr>
              <a:t>ситуациях;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89" y="1601653"/>
            <a:ext cx="5744210" cy="75438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99085" indent="-287020">
              <a:spcBef>
                <a:spcPts val="625"/>
              </a:spcBef>
              <a:buClr>
                <a:srgbClr val="F8D56C"/>
              </a:buClr>
              <a:buSzPct val="160714"/>
              <a:buFont typeface="Arial MT"/>
              <a:buChar char="•"/>
              <a:tabLst>
                <a:tab pos="299085" algn="l"/>
                <a:tab pos="299720" algn="l"/>
                <a:tab pos="1199515" algn="l"/>
                <a:tab pos="2174875" algn="l"/>
                <a:tab pos="2616835" algn="l"/>
                <a:tab pos="3477895" algn="l"/>
                <a:tab pos="3732529" algn="l"/>
                <a:tab pos="4795520" algn="l"/>
                <a:tab pos="5062220" algn="l"/>
              </a:tabLst>
            </a:pPr>
            <a:r>
              <a:rPr sz="1400" spc="55" dirty="0">
                <a:latin typeface="Lucida Sans Unicode"/>
                <a:cs typeface="Lucida Sans Unicode"/>
              </a:rPr>
              <a:t>В</a:t>
            </a:r>
            <a:r>
              <a:rPr sz="1400" spc="-90" dirty="0">
                <a:latin typeface="Lucida Sans Unicode"/>
                <a:cs typeface="Lucida Sans Unicode"/>
              </a:rPr>
              <a:t>ы</a:t>
            </a:r>
            <a:r>
              <a:rPr sz="1400" spc="-75" dirty="0">
                <a:latin typeface="Lucida Sans Unicode"/>
                <a:cs typeface="Lucida Sans Unicode"/>
              </a:rPr>
              <a:t>я</a:t>
            </a:r>
            <a:r>
              <a:rPr sz="1400" spc="-55" dirty="0">
                <a:latin typeface="Lucida Sans Unicode"/>
                <a:cs typeface="Lucida Sans Unicode"/>
              </a:rPr>
              <a:t>вл</a:t>
            </a:r>
            <a:r>
              <a:rPr sz="1400" spc="-60" dirty="0">
                <a:latin typeface="Lucida Sans Unicode"/>
                <a:cs typeface="Lucida Sans Unicode"/>
              </a:rPr>
              <a:t>я</a:t>
            </a:r>
            <a:r>
              <a:rPr sz="1400" spc="-85" dirty="0">
                <a:latin typeface="Lucida Sans Unicode"/>
                <a:cs typeface="Lucida Sans Unicode"/>
              </a:rPr>
              <a:t>ть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105" dirty="0">
                <a:latin typeface="Lucida Sans Unicode"/>
                <a:cs typeface="Lucida Sans Unicode"/>
              </a:rPr>
              <a:t>п</a:t>
            </a:r>
            <a:r>
              <a:rPr sz="1400" spc="-110" dirty="0">
                <a:latin typeface="Lucida Sans Unicode"/>
                <a:cs typeface="Lucida Sans Unicode"/>
              </a:rPr>
              <a:t>р</a:t>
            </a:r>
            <a:r>
              <a:rPr sz="1400" spc="-85" dirty="0">
                <a:latin typeface="Lucida Sans Unicode"/>
                <a:cs typeface="Lucida Sans Unicode"/>
              </a:rPr>
              <a:t>облемы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100" dirty="0">
                <a:latin typeface="Lucida Sans Unicode"/>
                <a:cs typeface="Lucida Sans Unicode"/>
              </a:rPr>
              <a:t>для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110" dirty="0">
                <a:latin typeface="Lucida Sans Unicode"/>
                <a:cs typeface="Lucida Sans Unicode"/>
              </a:rPr>
              <a:t>реш</a:t>
            </a:r>
            <a:r>
              <a:rPr sz="1400" spc="-70" dirty="0">
                <a:latin typeface="Lucida Sans Unicode"/>
                <a:cs typeface="Lucida Sans Unicode"/>
              </a:rPr>
              <a:t>е</a:t>
            </a:r>
            <a:r>
              <a:rPr sz="1400" spc="-90" dirty="0">
                <a:latin typeface="Lucida Sans Unicode"/>
                <a:cs typeface="Lucida Sans Unicode"/>
              </a:rPr>
              <a:t>н</a:t>
            </a:r>
            <a:r>
              <a:rPr sz="1400" spc="-65" dirty="0">
                <a:latin typeface="Lucida Sans Unicode"/>
                <a:cs typeface="Lucida Sans Unicode"/>
              </a:rPr>
              <a:t>ия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45" dirty="0">
                <a:latin typeface="Lucida Sans Unicode"/>
                <a:cs typeface="Lucida Sans Unicode"/>
              </a:rPr>
              <a:t>в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65" dirty="0">
                <a:latin typeface="Lucida Sans Unicode"/>
                <a:cs typeface="Lucida Sans Unicode"/>
              </a:rPr>
              <a:t>жизне</a:t>
            </a:r>
            <a:r>
              <a:rPr sz="1400" spc="-110" dirty="0">
                <a:latin typeface="Lucida Sans Unicode"/>
                <a:cs typeface="Lucida Sans Unicode"/>
              </a:rPr>
              <a:t>н</a:t>
            </a:r>
            <a:r>
              <a:rPr sz="1400" spc="-105" dirty="0">
                <a:latin typeface="Lucida Sans Unicode"/>
                <a:cs typeface="Lucida Sans Unicode"/>
              </a:rPr>
              <a:t>ны</a:t>
            </a:r>
            <a:r>
              <a:rPr sz="1400" spc="-150" dirty="0">
                <a:latin typeface="Lucida Sans Unicode"/>
                <a:cs typeface="Lucida Sans Unicode"/>
              </a:rPr>
              <a:t>х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60" dirty="0">
                <a:latin typeface="Lucida Sans Unicode"/>
                <a:cs typeface="Lucida Sans Unicode"/>
              </a:rPr>
              <a:t>у</a:t>
            </a:r>
            <a:r>
              <a:rPr sz="1400" spc="-65" dirty="0">
                <a:latin typeface="Lucida Sans Unicode"/>
                <a:cs typeface="Lucida Sans Unicode"/>
              </a:rPr>
              <a:t>ч</a:t>
            </a:r>
            <a:r>
              <a:rPr sz="1400" spc="-55" dirty="0">
                <a:latin typeface="Lucida Sans Unicode"/>
                <a:cs typeface="Lucida Sans Unicode"/>
              </a:rPr>
              <a:t>еб</a:t>
            </a:r>
            <a:r>
              <a:rPr sz="1400" spc="-120" dirty="0">
                <a:latin typeface="Lucida Sans Unicode"/>
                <a:cs typeface="Lucida Sans Unicode"/>
              </a:rPr>
              <a:t>ных</a:t>
            </a:r>
            <a:endParaRPr sz="1400" dirty="0">
              <a:latin typeface="Lucida Sans Unicode"/>
              <a:cs typeface="Lucida Sans Unicode"/>
            </a:endParaRPr>
          </a:p>
          <a:p>
            <a:pPr marL="299085" indent="-287020">
              <a:spcBef>
                <a:spcPts val="1680"/>
              </a:spcBef>
              <a:buClr>
                <a:srgbClr val="F8D56C"/>
              </a:buClr>
              <a:buSzPct val="160714"/>
              <a:buFont typeface="Arial MT"/>
              <a:buChar char="•"/>
              <a:tabLst>
                <a:tab pos="299085" algn="l"/>
                <a:tab pos="299720" algn="l"/>
                <a:tab pos="1849120" algn="l"/>
                <a:tab pos="2121535" algn="l"/>
                <a:tab pos="3153410" algn="l"/>
                <a:tab pos="4092575" algn="l"/>
                <a:tab pos="5022215" algn="l"/>
              </a:tabLst>
            </a:pPr>
            <a:r>
              <a:rPr sz="1400" spc="-85" dirty="0">
                <a:latin typeface="Lucida Sans Unicode"/>
                <a:cs typeface="Lucida Sans Unicode"/>
              </a:rPr>
              <a:t>ор</a:t>
            </a:r>
            <a:r>
              <a:rPr sz="1400" spc="-105" dirty="0">
                <a:latin typeface="Lucida Sans Unicode"/>
                <a:cs typeface="Lucida Sans Unicode"/>
              </a:rPr>
              <a:t>и</a:t>
            </a:r>
            <a:r>
              <a:rPr sz="1400" spc="-80" dirty="0">
                <a:latin typeface="Lucida Sans Unicode"/>
                <a:cs typeface="Lucida Sans Unicode"/>
              </a:rPr>
              <a:t>ен</a:t>
            </a:r>
            <a:r>
              <a:rPr sz="1400" spc="-90" dirty="0">
                <a:latin typeface="Lucida Sans Unicode"/>
                <a:cs typeface="Lucida Sans Unicode"/>
              </a:rPr>
              <a:t>т</a:t>
            </a:r>
            <a:r>
              <a:rPr sz="1400" spc="-85" dirty="0">
                <a:latin typeface="Lucida Sans Unicode"/>
                <a:cs typeface="Lucida Sans Unicode"/>
              </a:rPr>
              <a:t>ир</a:t>
            </a:r>
            <a:r>
              <a:rPr sz="1400" spc="-105" dirty="0">
                <a:latin typeface="Lucida Sans Unicode"/>
                <a:cs typeface="Lucida Sans Unicode"/>
              </a:rPr>
              <a:t>о</a:t>
            </a:r>
            <a:r>
              <a:rPr sz="1400" spc="-85" dirty="0">
                <a:latin typeface="Lucida Sans Unicode"/>
                <a:cs typeface="Lucida Sans Unicode"/>
              </a:rPr>
              <a:t>ват</a:t>
            </a:r>
            <a:r>
              <a:rPr sz="1400" spc="-60" dirty="0">
                <a:latin typeface="Lucida Sans Unicode"/>
                <a:cs typeface="Lucida Sans Unicode"/>
              </a:rPr>
              <a:t>ь</a:t>
            </a:r>
            <a:r>
              <a:rPr sz="1400" spc="-65" dirty="0">
                <a:latin typeface="Lucida Sans Unicode"/>
                <a:cs typeface="Lucida Sans Unicode"/>
              </a:rPr>
              <a:t>с</a:t>
            </a:r>
            <a:r>
              <a:rPr sz="1400" spc="-40" dirty="0">
                <a:latin typeface="Lucida Sans Unicode"/>
                <a:cs typeface="Lucida Sans Unicode"/>
              </a:rPr>
              <a:t>я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45" dirty="0">
                <a:latin typeface="Lucida Sans Unicode"/>
                <a:cs typeface="Lucida Sans Unicode"/>
              </a:rPr>
              <a:t>в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80" dirty="0">
                <a:latin typeface="Lucida Sans Unicode"/>
                <a:cs typeface="Lucida Sans Unicode"/>
              </a:rPr>
              <a:t>разли</a:t>
            </a:r>
            <a:r>
              <a:rPr sz="1400" spc="-85" dirty="0">
                <a:latin typeface="Lucida Sans Unicode"/>
                <a:cs typeface="Lucida Sans Unicode"/>
              </a:rPr>
              <a:t>ч</a:t>
            </a:r>
            <a:r>
              <a:rPr sz="1400" spc="-120" dirty="0">
                <a:latin typeface="Lucida Sans Unicode"/>
                <a:cs typeface="Lucida Sans Unicode"/>
              </a:rPr>
              <a:t>ных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90" dirty="0">
                <a:latin typeface="Lucida Sans Unicode"/>
                <a:cs typeface="Lucida Sans Unicode"/>
              </a:rPr>
              <a:t>п</a:t>
            </a:r>
            <a:r>
              <a:rPr sz="1400" spc="-80" dirty="0">
                <a:latin typeface="Lucida Sans Unicode"/>
                <a:cs typeface="Lucida Sans Unicode"/>
              </a:rPr>
              <a:t>о</a:t>
            </a:r>
            <a:r>
              <a:rPr sz="1400" spc="-175" dirty="0">
                <a:latin typeface="Lucida Sans Unicode"/>
                <a:cs typeface="Lucida Sans Unicode"/>
              </a:rPr>
              <a:t>д</a:t>
            </a:r>
            <a:r>
              <a:rPr sz="1400" spc="-165" dirty="0">
                <a:latin typeface="Lucida Sans Unicode"/>
                <a:cs typeface="Lucida Sans Unicode"/>
              </a:rPr>
              <a:t>х</a:t>
            </a:r>
            <a:r>
              <a:rPr sz="1400" spc="-135" dirty="0">
                <a:latin typeface="Lucida Sans Unicode"/>
                <a:cs typeface="Lucida Sans Unicode"/>
              </a:rPr>
              <a:t>одах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105" dirty="0">
                <a:latin typeface="Lucida Sans Unicode"/>
                <a:cs typeface="Lucida Sans Unicode"/>
              </a:rPr>
              <a:t>п</a:t>
            </a:r>
            <a:r>
              <a:rPr sz="1400" spc="-110" dirty="0">
                <a:latin typeface="Lucida Sans Unicode"/>
                <a:cs typeface="Lucida Sans Unicode"/>
              </a:rPr>
              <a:t>р</a:t>
            </a:r>
            <a:r>
              <a:rPr sz="1400" spc="-80" dirty="0">
                <a:latin typeface="Lucida Sans Unicode"/>
                <a:cs typeface="Lucida Sans Unicode"/>
              </a:rPr>
              <a:t>ин</a:t>
            </a:r>
            <a:r>
              <a:rPr sz="1400" spc="-75" dirty="0">
                <a:latin typeface="Lucida Sans Unicode"/>
                <a:cs typeface="Lucida Sans Unicode"/>
              </a:rPr>
              <a:t>я</a:t>
            </a:r>
            <a:r>
              <a:rPr sz="1400" spc="-85" dirty="0">
                <a:latin typeface="Lucida Sans Unicode"/>
                <a:cs typeface="Lucida Sans Unicode"/>
              </a:rPr>
              <a:t>т</a:t>
            </a:r>
            <a:r>
              <a:rPr sz="1400" spc="-65" dirty="0">
                <a:latin typeface="Lucida Sans Unicode"/>
                <a:cs typeface="Lucida Sans Unicode"/>
              </a:rPr>
              <a:t>ия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100" dirty="0">
                <a:latin typeface="Lucida Sans Unicode"/>
                <a:cs typeface="Lucida Sans Unicode"/>
              </a:rPr>
              <a:t>ре</a:t>
            </a:r>
            <a:r>
              <a:rPr sz="1400" spc="-150" dirty="0">
                <a:latin typeface="Lucida Sans Unicode"/>
                <a:cs typeface="Lucida Sans Unicode"/>
              </a:rPr>
              <a:t>ш</a:t>
            </a:r>
            <a:r>
              <a:rPr sz="1400" spc="-70" dirty="0">
                <a:latin typeface="Lucida Sans Unicode"/>
                <a:cs typeface="Lucida Sans Unicode"/>
              </a:rPr>
              <a:t>е</a:t>
            </a:r>
            <a:r>
              <a:rPr sz="1400" spc="-90" dirty="0">
                <a:latin typeface="Lucida Sans Unicode"/>
                <a:cs typeface="Lucida Sans Unicode"/>
              </a:rPr>
              <a:t>н</a:t>
            </a:r>
            <a:r>
              <a:rPr sz="1400" spc="-100" dirty="0">
                <a:latin typeface="Lucida Sans Unicode"/>
                <a:cs typeface="Lucida Sans Unicode"/>
              </a:rPr>
              <a:t>и</a:t>
            </a:r>
            <a:r>
              <a:rPr sz="1400" spc="-85" dirty="0">
                <a:latin typeface="Lucida Sans Unicode"/>
                <a:cs typeface="Lucida Sans Unicode"/>
              </a:rPr>
              <a:t>й</a:t>
            </a:r>
            <a:endParaRPr sz="14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-16509" y="2308099"/>
            <a:ext cx="5948045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0685" algn="just">
              <a:spcBef>
                <a:spcPts val="105"/>
              </a:spcBef>
            </a:pPr>
            <a:r>
              <a:rPr sz="1400" spc="-100" dirty="0">
                <a:latin typeface="Lucida Sans Unicode"/>
                <a:cs typeface="Lucida Sans Unicode"/>
              </a:rPr>
              <a:t>(индивидуальное,</a:t>
            </a:r>
            <a:r>
              <a:rPr sz="1400" spc="15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принятие</a:t>
            </a:r>
            <a:r>
              <a:rPr sz="1400" spc="155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решения</a:t>
            </a:r>
            <a:r>
              <a:rPr sz="1400" spc="150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в</a:t>
            </a:r>
            <a:r>
              <a:rPr sz="1400" spc="165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группе,</a:t>
            </a:r>
            <a:r>
              <a:rPr sz="1400" spc="17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принятие</a:t>
            </a:r>
            <a:r>
              <a:rPr sz="1400" spc="165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решений</a:t>
            </a:r>
            <a:endParaRPr sz="1400" dirty="0">
              <a:latin typeface="Lucida Sans Unicode"/>
              <a:cs typeface="Lucida Sans Unicode"/>
            </a:endParaRPr>
          </a:p>
          <a:p>
            <a:pPr marL="400685" indent="-287020">
              <a:buClr>
                <a:srgbClr val="F8D56C"/>
              </a:buClr>
              <a:buSzPct val="160714"/>
              <a:buFont typeface="Arial MT"/>
              <a:buChar char="•"/>
              <a:tabLst>
                <a:tab pos="400685" algn="l"/>
                <a:tab pos="401320" algn="l"/>
              </a:tabLst>
            </a:pPr>
            <a:r>
              <a:rPr sz="1400" spc="-90" dirty="0">
                <a:latin typeface="Lucida Sans Unicode"/>
                <a:cs typeface="Lucida Sans Unicode"/>
              </a:rPr>
              <a:t>группой);</a:t>
            </a:r>
            <a:endParaRPr sz="1400" dirty="0">
              <a:latin typeface="Lucida Sans Unicode"/>
              <a:cs typeface="Lucida Sans Unicode"/>
            </a:endParaRPr>
          </a:p>
          <a:p>
            <a:pPr marL="400685" marR="106680" algn="just"/>
            <a:r>
              <a:rPr sz="1400" spc="-80" dirty="0">
                <a:latin typeface="Lucida Sans Unicode"/>
                <a:cs typeface="Lucida Sans Unicode"/>
              </a:rPr>
              <a:t>самостоятельно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составлять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алгоритм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решения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задачи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(или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его 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часть),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выбирать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способ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решения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учебной</a:t>
            </a:r>
            <a:r>
              <a:rPr sz="1400" spc="305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задачи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с</a:t>
            </a:r>
            <a:r>
              <a:rPr sz="1400" spc="-3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учетом 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имеющихся</a:t>
            </a:r>
            <a:r>
              <a:rPr sz="1400" spc="-20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ресурсов</a:t>
            </a:r>
            <a:r>
              <a:rPr sz="1400" spc="114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spc="23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собственных</a:t>
            </a:r>
            <a:r>
              <a:rPr sz="1400" spc="19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возможностей,</a:t>
            </a:r>
            <a:endParaRPr sz="1400" dirty="0">
              <a:latin typeface="Lucida Sans Unicode"/>
              <a:cs typeface="Lucida Sans Unicode"/>
            </a:endParaRPr>
          </a:p>
          <a:p>
            <a:pPr marL="400685" indent="-287020">
              <a:buClr>
                <a:srgbClr val="F8D56C"/>
              </a:buClr>
              <a:buSzPct val="160714"/>
              <a:buFont typeface="Arial MT"/>
              <a:buChar char="•"/>
              <a:tabLst>
                <a:tab pos="400685" algn="l"/>
                <a:tab pos="401320" algn="l"/>
              </a:tabLst>
            </a:pPr>
            <a:r>
              <a:rPr sz="1400" spc="-120" dirty="0">
                <a:latin typeface="Lucida Sans Unicode"/>
                <a:cs typeface="Lucida Sans Unicode"/>
              </a:rPr>
              <a:t>аргу</a:t>
            </a:r>
            <a:r>
              <a:rPr sz="1400" spc="-100" dirty="0">
                <a:latin typeface="Lucida Sans Unicode"/>
                <a:cs typeface="Lucida Sans Unicode"/>
              </a:rPr>
              <a:t>мен</a:t>
            </a:r>
            <a:r>
              <a:rPr sz="1400" spc="-85" dirty="0">
                <a:latin typeface="Lucida Sans Unicode"/>
                <a:cs typeface="Lucida Sans Unicode"/>
              </a:rPr>
              <a:t>тирова</a:t>
            </a:r>
            <a:r>
              <a:rPr sz="1400" spc="-80" dirty="0">
                <a:latin typeface="Lucida Sans Unicode"/>
                <a:cs typeface="Lucida Sans Unicode"/>
              </a:rPr>
              <a:t>т</a:t>
            </a:r>
            <a:r>
              <a:rPr sz="1400" spc="-85" dirty="0">
                <a:latin typeface="Lucida Sans Unicode"/>
                <a:cs typeface="Lucida Sans Unicode"/>
              </a:rPr>
              <a:t>ь</a:t>
            </a:r>
            <a:r>
              <a:rPr sz="1400" spc="-160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п</a:t>
            </a:r>
            <a:r>
              <a:rPr sz="1400" spc="-110" dirty="0">
                <a:latin typeface="Lucida Sans Unicode"/>
                <a:cs typeface="Lucida Sans Unicode"/>
              </a:rPr>
              <a:t>редлагаемые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ва</a:t>
            </a:r>
            <a:r>
              <a:rPr sz="1400" spc="-105" dirty="0">
                <a:latin typeface="Lucida Sans Unicode"/>
                <a:cs typeface="Lucida Sans Unicode"/>
              </a:rPr>
              <a:t>риан</a:t>
            </a:r>
            <a:r>
              <a:rPr sz="1400" spc="-90" dirty="0">
                <a:latin typeface="Lucida Sans Unicode"/>
                <a:cs typeface="Lucida Sans Unicode"/>
              </a:rPr>
              <a:t>т</a:t>
            </a:r>
            <a:r>
              <a:rPr sz="1400" spc="-114" dirty="0">
                <a:latin typeface="Lucida Sans Unicode"/>
                <a:cs typeface="Lucida Sans Unicode"/>
              </a:rPr>
              <a:t>ы</a:t>
            </a:r>
            <a:r>
              <a:rPr sz="1400" spc="-160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реш</a:t>
            </a:r>
            <a:r>
              <a:rPr sz="1400" spc="-80" dirty="0">
                <a:latin typeface="Lucida Sans Unicode"/>
                <a:cs typeface="Lucida Sans Unicode"/>
              </a:rPr>
              <a:t>ений</a:t>
            </a:r>
            <a:r>
              <a:rPr sz="1400" spc="10" dirty="0">
                <a:latin typeface="Lucida Sans Unicode"/>
                <a:cs typeface="Lucida Sans Unicode"/>
              </a:rPr>
              <a:t>;</a:t>
            </a:r>
            <a:endParaRPr sz="1400" dirty="0">
              <a:latin typeface="Lucida Sans Unicode"/>
              <a:cs typeface="Lucida Sans Unicode"/>
            </a:endParaRPr>
          </a:p>
          <a:p>
            <a:pPr marL="400685" marR="106045" algn="just"/>
            <a:r>
              <a:rPr sz="1400" spc="-85" dirty="0">
                <a:latin typeface="Lucida Sans Unicode"/>
                <a:cs typeface="Lucida Sans Unicode"/>
              </a:rPr>
              <a:t>учитывать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контекст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предвидеть</a:t>
            </a:r>
            <a:r>
              <a:rPr sz="1400" spc="-95" dirty="0">
                <a:latin typeface="Lucida Sans Unicode"/>
                <a:cs typeface="Lucida Sans Unicode"/>
              </a:rPr>
              <a:t> трудности,</a:t>
            </a:r>
            <a:r>
              <a:rPr sz="1400" spc="254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которые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могут 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возникнуть</a:t>
            </a:r>
            <a:r>
              <a:rPr sz="1400" spc="60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при</a:t>
            </a:r>
            <a:r>
              <a:rPr sz="1400" spc="55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решении</a:t>
            </a:r>
            <a:r>
              <a:rPr sz="1400" spc="50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учебной</a:t>
            </a:r>
            <a:r>
              <a:rPr sz="1400" spc="55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задачи,</a:t>
            </a:r>
            <a:r>
              <a:rPr sz="1400" spc="65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адаптировать</a:t>
            </a:r>
            <a:r>
              <a:rPr sz="1400" spc="35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решение</a:t>
            </a:r>
            <a:r>
              <a:rPr sz="1400" spc="60" dirty="0">
                <a:latin typeface="Lucida Sans Unicode"/>
                <a:cs typeface="Lucida Sans Unicode"/>
              </a:rPr>
              <a:t> </a:t>
            </a:r>
            <a:r>
              <a:rPr sz="1400" spc="-55" dirty="0">
                <a:latin typeface="Lucida Sans Unicode"/>
                <a:cs typeface="Lucida Sans Unicode"/>
              </a:rPr>
              <a:t>к</a:t>
            </a:r>
            <a:endParaRPr sz="1400" dirty="0">
              <a:latin typeface="Lucida Sans Unicode"/>
              <a:cs typeface="Lucida Sans Unicode"/>
            </a:endParaRPr>
          </a:p>
          <a:p>
            <a:pPr marL="400685" indent="-287020">
              <a:buClr>
                <a:srgbClr val="F8D56C"/>
              </a:buClr>
              <a:buSzPct val="160714"/>
              <a:buFont typeface="Arial MT"/>
              <a:buChar char="•"/>
              <a:tabLst>
                <a:tab pos="400685" algn="l"/>
                <a:tab pos="401320" algn="l"/>
              </a:tabLst>
            </a:pPr>
            <a:r>
              <a:rPr sz="1400" spc="-95" dirty="0">
                <a:latin typeface="Lucida Sans Unicode"/>
                <a:cs typeface="Lucida Sans Unicode"/>
              </a:rPr>
              <a:t>меняющимся</a:t>
            </a:r>
            <a:r>
              <a:rPr sz="1400" spc="-16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обстоятельствам;</a:t>
            </a:r>
            <a:endParaRPr sz="1400" dirty="0">
              <a:latin typeface="Lucida Sans Unicode"/>
              <a:cs typeface="Lucida Sans Unicode"/>
            </a:endParaRPr>
          </a:p>
          <a:p>
            <a:pPr marL="400685" marR="107314" algn="just"/>
            <a:r>
              <a:rPr sz="1400" spc="-65" dirty="0">
                <a:latin typeface="Lucida Sans Unicode"/>
                <a:cs typeface="Lucida Sans Unicode"/>
              </a:rPr>
              <a:t>объяснять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причины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достижения</a:t>
            </a:r>
            <a:r>
              <a:rPr sz="1400" spc="-80" dirty="0">
                <a:latin typeface="Lucida Sans Unicode"/>
                <a:cs typeface="Lucida Sans Unicode"/>
              </a:rPr>
              <a:t> (недостижения)</a:t>
            </a:r>
            <a:r>
              <a:rPr sz="1400" spc="-75" dirty="0">
                <a:latin typeface="Lucida Sans Unicode"/>
                <a:cs typeface="Lucida Sans Unicode"/>
              </a:rPr>
              <a:t> результатов </a:t>
            </a:r>
            <a:r>
              <a:rPr sz="1400" spc="-43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деятельности,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давать</a:t>
            </a:r>
            <a:r>
              <a:rPr sz="1400" spc="1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оценку</a:t>
            </a:r>
            <a:r>
              <a:rPr sz="1400" spc="285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приобретенному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опыту,</a:t>
            </a:r>
            <a:r>
              <a:rPr sz="1400" spc="-3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уметь</a:t>
            </a:r>
            <a:endParaRPr sz="1400" dirty="0">
              <a:latin typeface="Lucida Sans Unicode"/>
              <a:cs typeface="Lucida Sans Unicode"/>
            </a:endParaRPr>
          </a:p>
          <a:p>
            <a:pPr marL="400685" indent="-287020">
              <a:buClr>
                <a:srgbClr val="F8D56C"/>
              </a:buClr>
              <a:buSzPct val="160714"/>
              <a:buFont typeface="Arial MT"/>
              <a:buChar char="•"/>
              <a:tabLst>
                <a:tab pos="400685" algn="l"/>
                <a:tab pos="401320" algn="l"/>
              </a:tabLst>
            </a:pPr>
            <a:r>
              <a:rPr sz="1400" spc="-110" dirty="0">
                <a:latin typeface="Lucida Sans Unicode"/>
                <a:cs typeface="Lucida Sans Unicode"/>
              </a:rPr>
              <a:t>находить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позитивное</a:t>
            </a:r>
            <a:r>
              <a:rPr sz="1400" spc="-165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в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произошедшей</a:t>
            </a:r>
            <a:r>
              <a:rPr sz="1400" spc="-17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ситуации;</a:t>
            </a:r>
            <a:endParaRPr sz="1400" dirty="0">
              <a:latin typeface="Lucida Sans Unicode"/>
              <a:cs typeface="Lucida Sans Unicode"/>
            </a:endParaRPr>
          </a:p>
          <a:p>
            <a:pPr marL="400685" marR="106680" algn="just"/>
            <a:r>
              <a:rPr sz="1400" spc="-75" dirty="0">
                <a:latin typeface="Lucida Sans Unicode"/>
                <a:cs typeface="Lucida Sans Unicode"/>
              </a:rPr>
              <a:t>вносить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коррективы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в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деятельность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125" dirty="0">
                <a:latin typeface="Lucida Sans Unicode"/>
                <a:cs typeface="Lucida Sans Unicode"/>
              </a:rPr>
              <a:t>на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основе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новых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обстоятельств, </a:t>
            </a:r>
            <a:r>
              <a:rPr sz="1400" spc="-434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изменившихся</a:t>
            </a:r>
            <a:r>
              <a:rPr sz="1400" spc="-2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ситуаций,</a:t>
            </a:r>
            <a:r>
              <a:rPr sz="140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установленных</a:t>
            </a:r>
            <a:r>
              <a:rPr sz="1400" spc="-25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ошибок,</a:t>
            </a:r>
            <a:r>
              <a:rPr sz="1400" spc="-10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возникших</a:t>
            </a:r>
            <a:endParaRPr sz="1400" dirty="0">
              <a:latin typeface="Lucida Sans Unicode"/>
              <a:cs typeface="Lucida Sans Unicode"/>
            </a:endParaRPr>
          </a:p>
          <a:p>
            <a:pPr marL="400685" indent="-287020">
              <a:buClr>
                <a:srgbClr val="F8D56C"/>
              </a:buClr>
              <a:buSzPct val="160714"/>
              <a:buFont typeface="Arial MT"/>
              <a:buChar char="•"/>
              <a:tabLst>
                <a:tab pos="400685" algn="l"/>
                <a:tab pos="401320" algn="l"/>
              </a:tabLst>
            </a:pPr>
            <a:r>
              <a:rPr sz="1400" spc="-80" dirty="0">
                <a:latin typeface="Lucida Sans Unicode"/>
                <a:cs typeface="Lucida Sans Unicode"/>
              </a:rPr>
              <a:t>трудностей;</a:t>
            </a:r>
            <a:endParaRPr sz="1400" dirty="0">
              <a:latin typeface="Lucida Sans Unicode"/>
              <a:cs typeface="Lucida Sans Unicode"/>
            </a:endParaRPr>
          </a:p>
          <a:p>
            <a:pPr marL="400685" algn="just"/>
            <a:r>
              <a:rPr sz="1400" spc="-90" dirty="0">
                <a:latin typeface="Lucida Sans Unicode"/>
                <a:cs typeface="Lucida Sans Unicode"/>
              </a:rPr>
              <a:t>оценивать</a:t>
            </a:r>
            <a:r>
              <a:rPr sz="1400" spc="-170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соответствие</a:t>
            </a:r>
            <a:r>
              <a:rPr sz="1400" spc="-16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результата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цели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условиям</a:t>
            </a:r>
            <a:endParaRPr sz="1400" dirty="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17739" y="6228079"/>
            <a:ext cx="34448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333115" algn="l"/>
              </a:tabLst>
            </a:pPr>
            <a:r>
              <a:rPr spc="29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©</a:t>
            </a:r>
            <a:r>
              <a:rPr spc="-14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 </a:t>
            </a:r>
            <a:r>
              <a:rPr spc="30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АО</a:t>
            </a:r>
            <a:r>
              <a:rPr spc="-14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 </a:t>
            </a:r>
            <a:r>
              <a:rPr spc="-37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«</a:t>
            </a:r>
            <a:r>
              <a:rPr spc="97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И</a:t>
            </a:r>
            <a:r>
              <a:rPr spc="-127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з</a:t>
            </a:r>
            <a:r>
              <a:rPr spc="-17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д</a:t>
            </a:r>
            <a:r>
              <a:rPr spc="-14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ат</a:t>
            </a:r>
            <a:r>
              <a:rPr spc="-67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е</a:t>
            </a:r>
            <a:r>
              <a:rPr spc="-127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л</a:t>
            </a:r>
            <a:r>
              <a:rPr spc="-104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ь</a:t>
            </a:r>
            <a:r>
              <a:rPr spc="-75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ст</a:t>
            </a:r>
            <a:r>
              <a:rPr spc="-8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во</a:t>
            </a:r>
            <a:r>
              <a:rPr spc="-17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 </a:t>
            </a:r>
            <a:r>
              <a:rPr spc="-37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«</a:t>
            </a:r>
            <a:r>
              <a:rPr spc="5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П</a:t>
            </a:r>
            <a:r>
              <a:rPr spc="-150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р</a:t>
            </a:r>
            <a:r>
              <a:rPr spc="-89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о</a:t>
            </a:r>
            <a:r>
              <a:rPr spc="-60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св</a:t>
            </a:r>
            <a:r>
              <a:rPr spc="-8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е</a:t>
            </a:r>
            <a:r>
              <a:rPr spc="-17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ще</a:t>
            </a:r>
            <a:r>
              <a:rPr spc="-165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н</a:t>
            </a:r>
            <a:r>
              <a:rPr spc="-97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и</a:t>
            </a:r>
            <a:r>
              <a:rPr spc="-104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е</a:t>
            </a:r>
            <a:r>
              <a:rPr spc="-37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»</a:t>
            </a:r>
            <a:r>
              <a:rPr spc="-209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,</a:t>
            </a:r>
            <a:r>
              <a:rPr spc="-157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 </a:t>
            </a:r>
            <a:r>
              <a:rPr spc="-17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2022</a:t>
            </a:r>
            <a:r>
              <a:rPr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	</a:t>
            </a:r>
            <a:r>
              <a:rPr sz="1400" spc="-114" dirty="0">
                <a:solidFill>
                  <a:srgbClr val="548DD0"/>
                </a:solidFill>
                <a:latin typeface="Lucida Sans Unicode"/>
                <a:cs typeface="Lucida Sans Unicode"/>
              </a:rPr>
              <a:t>4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82650" y="6219444"/>
            <a:ext cx="11212830" cy="0"/>
          </a:xfrm>
          <a:custGeom>
            <a:avLst/>
            <a:gdLst/>
            <a:ahLst/>
            <a:cxnLst/>
            <a:rect l="l" t="t" r="r" b="b"/>
            <a:pathLst>
              <a:path w="11212830">
                <a:moveTo>
                  <a:pt x="0" y="0"/>
                </a:moveTo>
                <a:lnTo>
                  <a:pt x="11212830" y="0"/>
                </a:lnTo>
              </a:path>
            </a:pathLst>
          </a:custGeom>
          <a:ln w="12192">
            <a:solidFill>
              <a:srgbClr val="1C6E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42135" y="145348"/>
            <a:ext cx="9293860" cy="12208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88390">
              <a:spcBef>
                <a:spcPts val="100"/>
              </a:spcBef>
            </a:pPr>
            <a:r>
              <a:rPr sz="2000" u="none" spc="-150" dirty="0">
                <a:solidFill>
                  <a:srgbClr val="252930"/>
                </a:solidFill>
                <a:latin typeface="Arial"/>
                <a:cs typeface="Arial"/>
              </a:rPr>
              <a:t>Метапредметные</a:t>
            </a:r>
            <a:r>
              <a:rPr sz="2000" u="none" spc="-160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000" u="none" spc="-210" dirty="0">
                <a:solidFill>
                  <a:srgbClr val="252930"/>
                </a:solidFill>
                <a:latin typeface="Arial"/>
                <a:cs typeface="Arial"/>
              </a:rPr>
              <a:t>результаты</a:t>
            </a:r>
            <a:r>
              <a:rPr sz="2000" u="none" spc="-155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000" u="none" spc="-195" dirty="0">
                <a:solidFill>
                  <a:srgbClr val="252930"/>
                </a:solidFill>
                <a:latin typeface="Arial"/>
                <a:cs typeface="Arial"/>
              </a:rPr>
              <a:t>проявляются</a:t>
            </a:r>
            <a:r>
              <a:rPr sz="2000" u="none" spc="-140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000" u="none" spc="-290" dirty="0">
                <a:solidFill>
                  <a:srgbClr val="252930"/>
                </a:solidFill>
                <a:latin typeface="Arial"/>
                <a:cs typeface="Arial"/>
              </a:rPr>
              <a:t>в</a:t>
            </a:r>
            <a:r>
              <a:rPr sz="2000" u="none" spc="-125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000" u="none" spc="-204" dirty="0">
                <a:solidFill>
                  <a:srgbClr val="252930"/>
                </a:solidFill>
                <a:latin typeface="Arial"/>
                <a:cs typeface="Arial"/>
              </a:rPr>
              <a:t>универсальных </a:t>
            </a:r>
            <a:r>
              <a:rPr sz="2000" u="none" spc="-655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000" u="none" spc="-195" dirty="0">
                <a:solidFill>
                  <a:srgbClr val="252930"/>
                </a:solidFill>
                <a:latin typeface="Arial"/>
                <a:cs typeface="Arial"/>
              </a:rPr>
              <a:t>учебных</a:t>
            </a:r>
            <a:r>
              <a:rPr sz="2000" u="none" spc="-165" dirty="0">
                <a:solidFill>
                  <a:srgbClr val="252930"/>
                </a:solidFill>
                <a:latin typeface="Arial"/>
                <a:cs typeface="Arial"/>
              </a:rPr>
              <a:t> действиях.</a:t>
            </a:r>
            <a:r>
              <a:rPr sz="2000" u="none" spc="-170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000" u="none" spc="-190" dirty="0">
                <a:solidFill>
                  <a:srgbClr val="252930"/>
                </a:solidFill>
                <a:latin typeface="Arial"/>
                <a:cs typeface="Arial"/>
              </a:rPr>
              <a:t>Регулятивные</a:t>
            </a:r>
            <a:r>
              <a:rPr sz="2000" u="none" spc="-170" dirty="0">
                <a:solidFill>
                  <a:srgbClr val="252930"/>
                </a:solidFill>
                <a:latin typeface="Arial"/>
                <a:cs typeface="Arial"/>
              </a:rPr>
              <a:t> действия</a:t>
            </a:r>
            <a:endParaRPr sz="2000" u="none" dirty="0">
              <a:latin typeface="Arial"/>
              <a:cs typeface="Arial"/>
            </a:endParaRPr>
          </a:p>
          <a:p>
            <a:pPr marL="33655" marR="5080">
              <a:spcBef>
                <a:spcPts val="300"/>
              </a:spcBef>
            </a:pPr>
            <a:r>
              <a:rPr sz="1800" u="sng" spc="-114" dirty="0">
                <a:solidFill>
                  <a:srgbClr val="508DD5"/>
                </a:solidFill>
                <a:latin typeface="Arial"/>
                <a:cs typeface="Arial"/>
              </a:rPr>
              <a:t>Самоорганизация</a:t>
            </a:r>
            <a:r>
              <a:rPr sz="1800" u="sng" spc="-65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sz="1800" u="sng" spc="-85" dirty="0">
                <a:solidFill>
                  <a:srgbClr val="508DD5"/>
                </a:solidFill>
                <a:latin typeface="Arial"/>
                <a:cs typeface="Arial"/>
              </a:rPr>
              <a:t>и</a:t>
            </a:r>
            <a:r>
              <a:rPr sz="1800" u="sng" spc="-105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sz="1800" u="sng" spc="-114" dirty="0">
                <a:solidFill>
                  <a:srgbClr val="508DD5"/>
                </a:solidFill>
                <a:latin typeface="Arial"/>
                <a:cs typeface="Arial"/>
              </a:rPr>
              <a:t>самоконтроль.</a:t>
            </a:r>
            <a:r>
              <a:rPr sz="1800" u="sng" spc="-95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sz="1800" u="sng" spc="-110" dirty="0">
                <a:solidFill>
                  <a:srgbClr val="508DD5"/>
                </a:solidFill>
                <a:latin typeface="Arial"/>
                <a:cs typeface="Arial"/>
              </a:rPr>
              <a:t>Формируются</a:t>
            </a:r>
            <a:r>
              <a:rPr sz="1800" u="sng" spc="-13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sz="1800" u="sng" spc="-204" dirty="0">
                <a:solidFill>
                  <a:srgbClr val="508DD5"/>
                </a:solidFill>
                <a:latin typeface="Arial"/>
                <a:cs typeface="Arial"/>
              </a:rPr>
              <a:t>в</a:t>
            </a:r>
            <a:r>
              <a:rPr sz="1800" u="sng" spc="-105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sz="1800" u="sng" spc="-95" dirty="0">
                <a:solidFill>
                  <a:srgbClr val="508DD5"/>
                </a:solidFill>
                <a:latin typeface="Arial"/>
                <a:cs typeface="Arial"/>
              </a:rPr>
              <a:t>ходе</a:t>
            </a:r>
            <a:r>
              <a:rPr sz="1800" u="sng" spc="-11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sz="1800" u="sng" spc="-140" dirty="0">
                <a:solidFill>
                  <a:srgbClr val="508DD5"/>
                </a:solidFill>
                <a:latin typeface="Arial"/>
                <a:cs typeface="Arial"/>
              </a:rPr>
              <a:t>выполнения</a:t>
            </a:r>
            <a:r>
              <a:rPr sz="1800" u="sng" spc="-9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sz="1800" u="sng" spc="-85" dirty="0">
                <a:solidFill>
                  <a:srgbClr val="508DD5"/>
                </a:solidFill>
                <a:latin typeface="Arial"/>
                <a:cs typeface="Arial"/>
              </a:rPr>
              <a:t>практических</a:t>
            </a:r>
            <a:r>
              <a:rPr sz="1800" u="sng" spc="-95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sz="1800" u="sng" spc="-125" dirty="0">
                <a:solidFill>
                  <a:srgbClr val="508DD5"/>
                </a:solidFill>
                <a:latin typeface="Arial"/>
                <a:cs typeface="Arial"/>
              </a:rPr>
              <a:t>работ, </a:t>
            </a:r>
            <a:r>
              <a:rPr sz="1800" u="sng" spc="-484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sz="1800" u="sng" spc="-105" dirty="0">
                <a:solidFill>
                  <a:srgbClr val="508DD5"/>
                </a:solidFill>
                <a:latin typeface="Arial"/>
                <a:cs typeface="Arial"/>
              </a:rPr>
              <a:t>работе</a:t>
            </a:r>
            <a:r>
              <a:rPr sz="1800" u="sng" spc="-11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sz="1800" u="sng" spc="-204" dirty="0">
                <a:solidFill>
                  <a:srgbClr val="508DD5"/>
                </a:solidFill>
                <a:latin typeface="Arial"/>
                <a:cs typeface="Arial"/>
              </a:rPr>
              <a:t>в</a:t>
            </a:r>
            <a:r>
              <a:rPr sz="1800" u="sng" spc="-12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sz="1800" u="sng" spc="-110" dirty="0">
                <a:solidFill>
                  <a:srgbClr val="508DD5"/>
                </a:solidFill>
                <a:latin typeface="Arial"/>
                <a:cs typeface="Arial"/>
              </a:rPr>
              <a:t>соответствии</a:t>
            </a:r>
            <a:r>
              <a:rPr sz="1800" u="sng" spc="-105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sz="1800" u="sng" spc="-125" dirty="0">
                <a:solidFill>
                  <a:srgbClr val="508DD5"/>
                </a:solidFill>
                <a:latin typeface="Arial"/>
                <a:cs typeface="Arial"/>
              </a:rPr>
              <a:t>с</a:t>
            </a:r>
            <a:r>
              <a:rPr sz="1800" u="sng" spc="-12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sz="1800" u="sng" spc="-125" dirty="0">
                <a:solidFill>
                  <a:srgbClr val="508DD5"/>
                </a:solidFill>
                <a:latin typeface="Arial"/>
                <a:cs typeface="Arial"/>
              </a:rPr>
              <a:t>планом,</a:t>
            </a:r>
            <a:r>
              <a:rPr sz="1800" u="sng" spc="-95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sz="1800" u="sng" spc="-105" dirty="0">
                <a:solidFill>
                  <a:srgbClr val="508DD5"/>
                </a:solidFill>
                <a:latin typeface="Arial"/>
                <a:cs typeface="Arial"/>
              </a:rPr>
              <a:t>проектно-исследовательской</a:t>
            </a:r>
            <a:r>
              <a:rPr sz="1800" u="sng" spc="-7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sz="1800" u="sng" spc="-125" dirty="0">
                <a:solidFill>
                  <a:srgbClr val="508DD5"/>
                </a:solidFill>
                <a:latin typeface="Arial"/>
                <a:cs typeface="Arial"/>
              </a:rPr>
              <a:t>деятельности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254488" y="1892046"/>
            <a:ext cx="176530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5240">
              <a:spcBef>
                <a:spcPts val="105"/>
              </a:spcBef>
              <a:tabLst>
                <a:tab pos="1165860" algn="l"/>
              </a:tabLst>
            </a:pPr>
            <a:r>
              <a:rPr sz="1400" spc="-95" dirty="0">
                <a:latin typeface="Lucida Sans Unicode"/>
                <a:cs typeface="Lucida Sans Unicode"/>
              </a:rPr>
              <a:t>наибольшую</a:t>
            </a:r>
            <a:r>
              <a:rPr sz="1400" spc="215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глубину </a:t>
            </a:r>
            <a:r>
              <a:rPr sz="1400" spc="-43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Инди</a:t>
            </a:r>
            <a:r>
              <a:rPr sz="1400" spc="-90" dirty="0">
                <a:latin typeface="Lucida Sans Unicode"/>
                <a:cs typeface="Lucida Sans Unicode"/>
              </a:rPr>
              <a:t>й</a:t>
            </a:r>
            <a:r>
              <a:rPr sz="1400" spc="-45" dirty="0">
                <a:latin typeface="Lucida Sans Unicode"/>
                <a:cs typeface="Lucida Sans Unicode"/>
              </a:rPr>
              <a:t>с</a:t>
            </a:r>
            <a:r>
              <a:rPr sz="1400" spc="-50" dirty="0">
                <a:latin typeface="Lucida Sans Unicode"/>
                <a:cs typeface="Lucida Sans Unicode"/>
              </a:rPr>
              <a:t>к</a:t>
            </a:r>
            <a:r>
              <a:rPr sz="1400" spc="-140" dirty="0">
                <a:latin typeface="Lucida Sans Unicode"/>
                <a:cs typeface="Lucida Sans Unicode"/>
              </a:rPr>
              <a:t>о</a:t>
            </a:r>
            <a:r>
              <a:rPr sz="1400" spc="-125" dirty="0">
                <a:latin typeface="Lucida Sans Unicode"/>
                <a:cs typeface="Lucida Sans Unicode"/>
              </a:rPr>
              <a:t>г</a:t>
            </a:r>
            <a:r>
              <a:rPr sz="1400" spc="-70" dirty="0">
                <a:latin typeface="Lucida Sans Unicode"/>
                <a:cs typeface="Lucida Sans Unicode"/>
              </a:rPr>
              <a:t>о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65" dirty="0">
                <a:latin typeface="Lucida Sans Unicode"/>
                <a:cs typeface="Lucida Sans Unicode"/>
              </a:rPr>
              <a:t>ок</a:t>
            </a:r>
            <a:r>
              <a:rPr sz="1400" spc="-95" dirty="0">
                <a:latin typeface="Lucida Sans Unicode"/>
                <a:cs typeface="Lucida Sans Unicode"/>
              </a:rPr>
              <a:t>еан</a:t>
            </a:r>
            <a:r>
              <a:rPr sz="1400" spc="-130" dirty="0">
                <a:latin typeface="Lucida Sans Unicode"/>
                <a:cs typeface="Lucida Sans Unicode"/>
              </a:rPr>
              <a:t>а</a:t>
            </a:r>
            <a:r>
              <a:rPr sz="1400" spc="-150" dirty="0">
                <a:latin typeface="Lucida Sans Unicode"/>
                <a:cs typeface="Lucida Sans Unicode"/>
              </a:rPr>
              <a:t>.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74689" y="1678000"/>
            <a:ext cx="384429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spcBef>
                <a:spcPts val="105"/>
              </a:spcBef>
            </a:pPr>
            <a:r>
              <a:rPr sz="1400" b="1" spc="-55" dirty="0">
                <a:latin typeface="Arial"/>
                <a:cs typeface="Arial"/>
              </a:rPr>
              <a:t>5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55" dirty="0">
                <a:latin typeface="Arial"/>
                <a:cs typeface="Arial"/>
              </a:rPr>
              <a:t>–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6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к</a:t>
            </a:r>
            <a:r>
              <a:rPr sz="1400" b="1" spc="-140" dirty="0">
                <a:latin typeface="Arial"/>
                <a:cs typeface="Arial"/>
              </a:rPr>
              <a:t>л</a:t>
            </a:r>
            <a:r>
              <a:rPr sz="1400" b="1" spc="-125" dirty="0">
                <a:latin typeface="Arial"/>
                <a:cs typeface="Arial"/>
              </a:rPr>
              <a:t>а</a:t>
            </a:r>
            <a:r>
              <a:rPr sz="1400" b="1" spc="-85" dirty="0">
                <a:latin typeface="Arial"/>
                <a:cs typeface="Arial"/>
              </a:rPr>
              <a:t>с</a:t>
            </a:r>
            <a:r>
              <a:rPr sz="1400" b="1" spc="-155" dirty="0">
                <a:latin typeface="Arial"/>
                <a:cs typeface="Arial"/>
              </a:rPr>
              <a:t>с</a:t>
            </a:r>
            <a:r>
              <a:rPr sz="1400" b="1" spc="-240" dirty="0">
                <a:latin typeface="Arial"/>
                <a:cs typeface="Arial"/>
              </a:rPr>
              <a:t>ы</a:t>
            </a:r>
            <a:r>
              <a:rPr sz="1400" b="1" spc="-2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12700" marR="5080" algn="just">
              <a:spcBef>
                <a:spcPts val="5"/>
              </a:spcBef>
            </a:pPr>
            <a:r>
              <a:rPr sz="1400" spc="-15" dirty="0">
                <a:latin typeface="Lucida Sans Unicode"/>
                <a:cs typeface="Lucida Sans Unicode"/>
              </a:rPr>
              <a:t>По </a:t>
            </a:r>
            <a:r>
              <a:rPr sz="1400" spc="-85" dirty="0">
                <a:latin typeface="Lucida Sans Unicode"/>
                <a:cs typeface="Lucida Sans Unicode"/>
              </a:rPr>
              <a:t>карте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полушарий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в </a:t>
            </a:r>
            <a:r>
              <a:rPr sz="1400" spc="-85" dirty="0">
                <a:latin typeface="Lucida Sans Unicode"/>
                <a:cs typeface="Lucida Sans Unicode"/>
              </a:rPr>
              <a:t>атласе</a:t>
            </a:r>
            <a:r>
              <a:rPr sz="1400" spc="-80" dirty="0">
                <a:latin typeface="Lucida Sans Unicode"/>
                <a:cs typeface="Lucida Sans Unicode"/>
              </a:rPr>
              <a:t> определите: </a:t>
            </a:r>
            <a:r>
              <a:rPr sz="1400" spc="-204" dirty="0">
                <a:latin typeface="Lucida Sans Unicode"/>
                <a:cs typeface="Lucida Sans Unicode"/>
              </a:rPr>
              <a:t>1) </a:t>
            </a:r>
            <a:r>
              <a:rPr sz="1400" spc="-20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Индийского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океана;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2)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среднюю</a:t>
            </a:r>
            <a:r>
              <a:rPr sz="1400" spc="-90" dirty="0">
                <a:latin typeface="Lucida Sans Unicode"/>
                <a:cs typeface="Lucida Sans Unicode"/>
              </a:rPr>
              <a:t> глубину 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Об</a:t>
            </a:r>
            <a:r>
              <a:rPr sz="1400" spc="-20" dirty="0">
                <a:latin typeface="Lucida Sans Unicode"/>
                <a:cs typeface="Lucida Sans Unicode"/>
              </a:rPr>
              <a:t>ъ</a:t>
            </a:r>
            <a:r>
              <a:rPr sz="1400" spc="-45" dirty="0">
                <a:latin typeface="Lucida Sans Unicode"/>
                <a:cs typeface="Lucida Sans Unicode"/>
              </a:rPr>
              <a:t>я</a:t>
            </a:r>
            <a:r>
              <a:rPr sz="1400" spc="-75" dirty="0">
                <a:latin typeface="Lucida Sans Unicode"/>
                <a:cs typeface="Lucida Sans Unicode"/>
              </a:rPr>
              <a:t>снит</a:t>
            </a:r>
            <a:r>
              <a:rPr sz="1400" spc="-90" dirty="0">
                <a:latin typeface="Lucida Sans Unicode"/>
                <a:cs typeface="Lucida Sans Unicode"/>
              </a:rPr>
              <a:t>е,</a:t>
            </a:r>
            <a:r>
              <a:rPr sz="1400" spc="-15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как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вы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55" dirty="0">
                <a:latin typeface="Lucida Sans Unicode"/>
                <a:cs typeface="Lucida Sans Unicode"/>
              </a:rPr>
              <a:t>э</a:t>
            </a:r>
            <a:r>
              <a:rPr sz="1400" spc="-60" dirty="0">
                <a:latin typeface="Lucida Sans Unicode"/>
                <a:cs typeface="Lucida Sans Unicode"/>
              </a:rPr>
              <a:t>т</a:t>
            </a:r>
            <a:r>
              <a:rPr sz="1400" spc="-70" dirty="0">
                <a:latin typeface="Lucida Sans Unicode"/>
                <a:cs typeface="Lucida Sans Unicode"/>
              </a:rPr>
              <a:t>о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сделал</a:t>
            </a:r>
            <a:r>
              <a:rPr sz="1400" spc="-105" dirty="0">
                <a:latin typeface="Lucida Sans Unicode"/>
                <a:cs typeface="Lucida Sans Unicode"/>
              </a:rPr>
              <a:t>и</a:t>
            </a:r>
            <a:r>
              <a:rPr sz="1400" spc="-150" dirty="0">
                <a:latin typeface="Lucida Sans Unicode"/>
                <a:cs typeface="Lucida Sans Unicode"/>
              </a:rPr>
              <a:t>.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74690" y="2532126"/>
            <a:ext cx="5744845" cy="3013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spcBef>
                <a:spcPts val="105"/>
              </a:spcBef>
            </a:pPr>
            <a:r>
              <a:rPr sz="1400" b="1" spc="55" dirty="0">
                <a:latin typeface="Arial"/>
                <a:cs typeface="Arial"/>
              </a:rPr>
              <a:t>8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к</a:t>
            </a:r>
            <a:r>
              <a:rPr sz="1400" b="1" spc="-140" dirty="0">
                <a:latin typeface="Arial"/>
                <a:cs typeface="Arial"/>
              </a:rPr>
              <a:t>л</a:t>
            </a:r>
            <a:r>
              <a:rPr sz="1400" b="1" spc="-125" dirty="0">
                <a:latin typeface="Arial"/>
                <a:cs typeface="Arial"/>
              </a:rPr>
              <a:t>а</a:t>
            </a:r>
            <a:r>
              <a:rPr sz="1400" b="1" spc="-90" dirty="0">
                <a:latin typeface="Arial"/>
                <a:cs typeface="Arial"/>
              </a:rPr>
              <a:t>сс</a:t>
            </a:r>
            <a:r>
              <a:rPr sz="1400" b="1" spc="-2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12700" marR="5080" algn="just">
              <a:buAutoNum type="arabicPeriod"/>
              <a:tabLst>
                <a:tab pos="200660" algn="l"/>
              </a:tabLst>
            </a:pPr>
            <a:r>
              <a:rPr sz="1400" spc="-90" dirty="0">
                <a:latin typeface="Lucida Sans Unicode"/>
                <a:cs typeface="Lucida Sans Unicode"/>
              </a:rPr>
              <a:t>Смоделируйте </a:t>
            </a:r>
            <a:r>
              <a:rPr sz="1400" spc="-130" dirty="0">
                <a:latin typeface="Lucida Sans Unicode"/>
                <a:cs typeface="Lucida Sans Unicode"/>
              </a:rPr>
              <a:t>город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в </a:t>
            </a:r>
            <a:r>
              <a:rPr sz="1400" spc="-95" dirty="0">
                <a:latin typeface="Lucida Sans Unicode"/>
                <a:cs typeface="Lucida Sans Unicode"/>
              </a:rPr>
              <a:t>районе </a:t>
            </a:r>
            <a:r>
              <a:rPr sz="1400" spc="-90" dirty="0">
                <a:latin typeface="Lucida Sans Unicode"/>
                <a:cs typeface="Lucida Sans Unicode"/>
              </a:rPr>
              <a:t>нового </a:t>
            </a:r>
            <a:r>
              <a:rPr sz="1400" spc="-65" dirty="0">
                <a:latin typeface="Lucida Sans Unicode"/>
                <a:cs typeface="Lucida Sans Unicode"/>
              </a:rPr>
              <a:t>освоения </a:t>
            </a:r>
            <a:r>
              <a:rPr sz="1400" spc="-90" dirty="0">
                <a:latin typeface="Lucida Sans Unicode"/>
                <a:cs typeface="Lucida Sans Unicode"/>
              </a:rPr>
              <a:t>территории </a:t>
            </a:r>
            <a:r>
              <a:rPr sz="1400" spc="-95" dirty="0">
                <a:latin typeface="Lucida Sans Unicode"/>
                <a:cs typeface="Lucida Sans Unicode"/>
              </a:rPr>
              <a:t>(план 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расположения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зон,</a:t>
            </a:r>
            <a:r>
              <a:rPr sz="1400" spc="-80" dirty="0">
                <a:latin typeface="Lucida Sans Unicode"/>
                <a:cs typeface="Lucida Sans Unicode"/>
              </a:rPr>
              <a:t> кварталов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улиц,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особенности </a:t>
            </a:r>
            <a:r>
              <a:rPr sz="1400" spc="-75" dirty="0">
                <a:latin typeface="Lucida Sans Unicode"/>
                <a:cs typeface="Lucida Sans Unicode"/>
              </a:rPr>
              <a:t>строительства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с </a:t>
            </a:r>
            <a:r>
              <a:rPr sz="1400" spc="-3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учётом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120" dirty="0">
                <a:latin typeface="Lucida Sans Unicode"/>
                <a:cs typeface="Lucida Sans Unicode"/>
              </a:rPr>
              <a:t>природных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условий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ресурсов,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будущего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хозяйственного 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значения</a:t>
            </a:r>
            <a:r>
              <a:rPr sz="1400" spc="10" dirty="0">
                <a:latin typeface="Lucida Sans Unicode"/>
                <a:cs typeface="Lucida Sans Unicode"/>
              </a:rPr>
              <a:t>;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возмо</a:t>
            </a:r>
            <a:r>
              <a:rPr sz="1400" spc="-90" dirty="0">
                <a:latin typeface="Lucida Sans Unicode"/>
                <a:cs typeface="Lucida Sans Unicode"/>
              </a:rPr>
              <a:t>жные</a:t>
            </a:r>
            <a:r>
              <a:rPr sz="1400" spc="-170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связ</a:t>
            </a:r>
            <a:r>
              <a:rPr sz="1400" spc="-65" dirty="0">
                <a:latin typeface="Lucida Sans Unicode"/>
                <a:cs typeface="Lucida Sans Unicode"/>
              </a:rPr>
              <a:t>и</a:t>
            </a:r>
            <a:r>
              <a:rPr sz="1400" spc="-130" dirty="0">
                <a:latin typeface="Lucida Sans Unicode"/>
                <a:cs typeface="Lucida Sans Unicode"/>
              </a:rPr>
              <a:t>,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190" dirty="0">
                <a:latin typeface="Lucida Sans Unicode"/>
                <a:cs typeface="Lucida Sans Unicode"/>
              </a:rPr>
              <a:t>г</a:t>
            </a:r>
            <a:r>
              <a:rPr sz="1400" spc="-70" dirty="0">
                <a:latin typeface="Lucida Sans Unicode"/>
                <a:cs typeface="Lucida Sans Unicode"/>
              </a:rPr>
              <a:t>ерб</a:t>
            </a:r>
            <a:r>
              <a:rPr sz="1400" spc="-50" dirty="0">
                <a:latin typeface="Lucida Sans Unicode"/>
                <a:cs typeface="Lucida Sans Unicode"/>
              </a:rPr>
              <a:t>)</a:t>
            </a:r>
            <a:r>
              <a:rPr sz="1400" spc="-150" dirty="0">
                <a:latin typeface="Lucida Sans Unicode"/>
                <a:cs typeface="Lucida Sans Unicode"/>
              </a:rPr>
              <a:t>.</a:t>
            </a:r>
            <a:endParaRPr sz="1400">
              <a:latin typeface="Lucida Sans Unicode"/>
              <a:cs typeface="Lucida Sans Unicode"/>
            </a:endParaRPr>
          </a:p>
          <a:p>
            <a:pPr marL="12700" marR="5080">
              <a:buAutoNum type="arabicPeriod"/>
              <a:tabLst>
                <a:tab pos="195580" algn="l"/>
              </a:tabLst>
            </a:pPr>
            <a:r>
              <a:rPr sz="1400" spc="-60" dirty="0">
                <a:latin typeface="Lucida Sans Unicode"/>
                <a:cs typeface="Lucida Sans Unicode"/>
              </a:rPr>
              <a:t>Сос</a:t>
            </a:r>
            <a:r>
              <a:rPr sz="1400" spc="-65" dirty="0">
                <a:latin typeface="Lucida Sans Unicode"/>
                <a:cs typeface="Lucida Sans Unicode"/>
              </a:rPr>
              <a:t>т</a:t>
            </a:r>
            <a:r>
              <a:rPr sz="1400" spc="-85" dirty="0">
                <a:latin typeface="Lucida Sans Unicode"/>
                <a:cs typeface="Lucida Sans Unicode"/>
              </a:rPr>
              <a:t>ав</a:t>
            </a:r>
            <a:r>
              <a:rPr sz="1400" spc="-80" dirty="0">
                <a:latin typeface="Lucida Sans Unicode"/>
                <a:cs typeface="Lucida Sans Unicode"/>
              </a:rPr>
              <a:t>ь</a:t>
            </a:r>
            <a:r>
              <a:rPr sz="1400" spc="-90" dirty="0">
                <a:latin typeface="Lucida Sans Unicode"/>
                <a:cs typeface="Lucida Sans Unicode"/>
              </a:rPr>
              <a:t>т</a:t>
            </a:r>
            <a:r>
              <a:rPr sz="1400" spc="-50" dirty="0">
                <a:latin typeface="Lucida Sans Unicode"/>
                <a:cs typeface="Lucida Sans Unicode"/>
              </a:rPr>
              <a:t>е</a:t>
            </a:r>
            <a:r>
              <a:rPr sz="1400" spc="-4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с</a:t>
            </a:r>
            <a:r>
              <a:rPr sz="1400" spc="-110" dirty="0">
                <a:latin typeface="Lucida Sans Unicode"/>
                <a:cs typeface="Lucida Sans Unicode"/>
              </a:rPr>
              <a:t>х</a:t>
            </a:r>
            <a:r>
              <a:rPr sz="1400" spc="-85" dirty="0">
                <a:latin typeface="Lucida Sans Unicode"/>
                <a:cs typeface="Lucida Sans Unicode"/>
              </a:rPr>
              <a:t>ем</a:t>
            </a:r>
            <a:r>
              <a:rPr sz="1400" spc="-80" dirty="0">
                <a:latin typeface="Lucida Sans Unicode"/>
                <a:cs typeface="Lucida Sans Unicode"/>
              </a:rPr>
              <a:t>у</a:t>
            </a:r>
            <a:r>
              <a:rPr sz="1400" spc="-130" dirty="0">
                <a:latin typeface="Lucida Sans Unicode"/>
                <a:cs typeface="Lucida Sans Unicode"/>
              </a:rPr>
              <a:t>,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о</a:t>
            </a:r>
            <a:r>
              <a:rPr sz="1400" spc="-75" dirty="0">
                <a:latin typeface="Lucida Sans Unicode"/>
                <a:cs typeface="Lucida Sans Unicode"/>
              </a:rPr>
              <a:t>т</a:t>
            </a:r>
            <a:r>
              <a:rPr sz="1400" spc="-105" dirty="0">
                <a:latin typeface="Lucida Sans Unicode"/>
                <a:cs typeface="Lucida Sans Unicode"/>
              </a:rPr>
              <a:t>ражающую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п</a:t>
            </a:r>
            <a:r>
              <a:rPr sz="1400" spc="-110" dirty="0">
                <a:latin typeface="Lucida Sans Unicode"/>
                <a:cs typeface="Lucida Sans Unicode"/>
              </a:rPr>
              <a:t>р</a:t>
            </a:r>
            <a:r>
              <a:rPr sz="1400" spc="-85" dirty="0">
                <a:latin typeface="Lucida Sans Unicode"/>
                <a:cs typeface="Lucida Sans Unicode"/>
              </a:rPr>
              <a:t>о</a:t>
            </a:r>
            <a:r>
              <a:rPr sz="1400" spc="-70" dirty="0">
                <a:latin typeface="Lucida Sans Unicode"/>
                <a:cs typeface="Lucida Sans Unicode"/>
              </a:rPr>
              <a:t>б</a:t>
            </a:r>
            <a:r>
              <a:rPr sz="1400" spc="-95" dirty="0">
                <a:latin typeface="Lucida Sans Unicode"/>
                <a:cs typeface="Lucida Sans Unicode"/>
              </a:rPr>
              <a:t>лемы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120" dirty="0">
                <a:latin typeface="Lucida Sans Unicode"/>
                <a:cs typeface="Lucida Sans Unicode"/>
              </a:rPr>
              <a:t>на</a:t>
            </a:r>
            <a:r>
              <a:rPr sz="1400" spc="-165" dirty="0">
                <a:latin typeface="Lucida Sans Unicode"/>
                <a:cs typeface="Lucida Sans Unicode"/>
              </a:rPr>
              <a:t>ш</a:t>
            </a:r>
            <a:r>
              <a:rPr sz="1400" spc="-60" dirty="0">
                <a:latin typeface="Lucida Sans Unicode"/>
                <a:cs typeface="Lucida Sans Unicode"/>
              </a:rPr>
              <a:t>е</a:t>
            </a:r>
            <a:r>
              <a:rPr sz="1400" spc="-85" dirty="0">
                <a:latin typeface="Lucida Sans Unicode"/>
                <a:cs typeface="Lucida Sans Unicode"/>
              </a:rPr>
              <a:t>й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55" dirty="0">
                <a:latin typeface="Lucida Sans Unicode"/>
                <a:cs typeface="Lucida Sans Unicode"/>
              </a:rPr>
              <a:t>с</a:t>
            </a:r>
            <a:r>
              <a:rPr sz="1400" spc="-65" dirty="0">
                <a:latin typeface="Lucida Sans Unicode"/>
                <a:cs typeface="Lucida Sans Unicode"/>
              </a:rPr>
              <a:t>т</a:t>
            </a:r>
            <a:r>
              <a:rPr sz="1400" spc="-110" dirty="0">
                <a:latin typeface="Lucida Sans Unicode"/>
                <a:cs typeface="Lucida Sans Unicode"/>
              </a:rPr>
              <a:t>ра</a:t>
            </a:r>
            <a:r>
              <a:rPr sz="1400" spc="-125" dirty="0">
                <a:latin typeface="Lucida Sans Unicode"/>
                <a:cs typeface="Lucida Sans Unicode"/>
              </a:rPr>
              <a:t>ны,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связанные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с  </a:t>
            </a:r>
            <a:r>
              <a:rPr sz="1400" spc="-114" dirty="0">
                <a:latin typeface="Lucida Sans Unicode"/>
                <a:cs typeface="Lucida Sans Unicode"/>
              </a:rPr>
              <a:t>географией</a:t>
            </a:r>
            <a:r>
              <a:rPr sz="1400" spc="7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населения.</a:t>
            </a:r>
            <a:r>
              <a:rPr sz="1400" spc="40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Покажите</a:t>
            </a:r>
            <a:r>
              <a:rPr sz="1400" spc="15" dirty="0">
                <a:latin typeface="Lucida Sans Unicode"/>
                <a:cs typeface="Lucida Sans Unicode"/>
              </a:rPr>
              <a:t> </a:t>
            </a:r>
            <a:r>
              <a:rPr sz="1400" spc="-125" dirty="0">
                <a:latin typeface="Lucida Sans Unicode"/>
                <a:cs typeface="Lucida Sans Unicode"/>
              </a:rPr>
              <a:t>их</a:t>
            </a:r>
            <a:r>
              <a:rPr sz="1400" spc="70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тесную</a:t>
            </a:r>
            <a:r>
              <a:rPr sz="1400" spc="1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взаимосвязь.</a:t>
            </a:r>
            <a:r>
              <a:rPr sz="1400" spc="30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Решение </a:t>
            </a:r>
            <a:r>
              <a:rPr sz="1400" spc="-43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какой </a:t>
            </a:r>
            <a:r>
              <a:rPr sz="1400" spc="-55" dirty="0">
                <a:latin typeface="Lucida Sans Unicode"/>
                <a:cs typeface="Lucida Sans Unicode"/>
              </a:rPr>
              <a:t>из </a:t>
            </a:r>
            <a:r>
              <a:rPr sz="1400" spc="-95" dirty="0">
                <a:latin typeface="Lucida Sans Unicode"/>
                <a:cs typeface="Lucida Sans Unicode"/>
              </a:rPr>
              <a:t>проблем, </a:t>
            </a:r>
            <a:r>
              <a:rPr sz="1400" spc="-114" dirty="0">
                <a:latin typeface="Lucida Sans Unicode"/>
                <a:cs typeface="Lucida Sans Unicode"/>
              </a:rPr>
              <a:t>на </a:t>
            </a:r>
            <a:r>
              <a:rPr sz="1400" spc="-120" dirty="0">
                <a:latin typeface="Lucida Sans Unicode"/>
                <a:cs typeface="Lucida Sans Unicode"/>
              </a:rPr>
              <a:t>ваш </a:t>
            </a:r>
            <a:r>
              <a:rPr sz="1400" spc="-100" dirty="0">
                <a:latin typeface="Lucida Sans Unicode"/>
                <a:cs typeface="Lucida Sans Unicode"/>
              </a:rPr>
              <a:t>взгляд, </a:t>
            </a:r>
            <a:r>
              <a:rPr sz="1400" spc="-70" dirty="0">
                <a:latin typeface="Lucida Sans Unicode"/>
                <a:cs typeface="Lucida Sans Unicode"/>
              </a:rPr>
              <a:t>требует </a:t>
            </a:r>
            <a:r>
              <a:rPr sz="1400" spc="-90" dirty="0">
                <a:latin typeface="Lucida Sans Unicode"/>
                <a:cs typeface="Lucida Sans Unicode"/>
              </a:rPr>
              <a:t>первоочередного </a:t>
            </a:r>
            <a:r>
              <a:rPr sz="1400" spc="-75" dirty="0">
                <a:latin typeface="Lucida Sans Unicode"/>
                <a:cs typeface="Lucida Sans Unicode"/>
              </a:rPr>
              <a:t>внимания? 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b="1" spc="-5" dirty="0">
                <a:latin typeface="Arial"/>
                <a:cs typeface="Arial"/>
              </a:rPr>
              <a:t>9</a:t>
            </a:r>
            <a:r>
              <a:rPr sz="1400" b="1" spc="-80" dirty="0">
                <a:latin typeface="Arial"/>
                <a:cs typeface="Arial"/>
              </a:rPr>
              <a:t> класс:</a:t>
            </a:r>
            <a:endParaRPr sz="1400">
              <a:latin typeface="Arial"/>
              <a:cs typeface="Arial"/>
            </a:endParaRPr>
          </a:p>
          <a:p>
            <a:pPr marL="12700" marR="5080" algn="just"/>
            <a:r>
              <a:rPr sz="1400" spc="-60" dirty="0">
                <a:latin typeface="Lucida Sans Unicode"/>
                <a:cs typeface="Lucida Sans Unicode"/>
              </a:rPr>
              <a:t>Какова </a:t>
            </a:r>
            <a:r>
              <a:rPr sz="1400" spc="-75" dirty="0">
                <a:latin typeface="Lucida Sans Unicode"/>
                <a:cs typeface="Lucida Sans Unicode"/>
              </a:rPr>
              <a:t>хозяйственная </a:t>
            </a:r>
            <a:r>
              <a:rPr sz="1400" spc="-90" dirty="0">
                <a:latin typeface="Lucida Sans Unicode"/>
                <a:cs typeface="Lucida Sans Unicode"/>
              </a:rPr>
              <a:t>специализация </a:t>
            </a:r>
            <a:r>
              <a:rPr sz="1400" spc="-110" dirty="0">
                <a:latin typeface="Lucida Sans Unicode"/>
                <a:cs typeface="Lucida Sans Unicode"/>
              </a:rPr>
              <a:t>вашего </a:t>
            </a:r>
            <a:r>
              <a:rPr sz="1400" spc="-55" dirty="0">
                <a:latin typeface="Lucida Sans Unicode"/>
                <a:cs typeface="Lucida Sans Unicode"/>
              </a:rPr>
              <a:t>края? </a:t>
            </a:r>
            <a:r>
              <a:rPr sz="1400" spc="-50" dirty="0">
                <a:latin typeface="Lucida Sans Unicode"/>
                <a:cs typeface="Lucida Sans Unicode"/>
              </a:rPr>
              <a:t>Какие </a:t>
            </a:r>
            <a:r>
              <a:rPr sz="1400" spc="-60" dirty="0">
                <a:latin typeface="Lucida Sans Unicode"/>
                <a:cs typeface="Lucida Sans Unicode"/>
              </a:rPr>
              <a:t>условия </a:t>
            </a:r>
            <a:r>
              <a:rPr sz="1400" spc="-50" dirty="0">
                <a:latin typeface="Lucida Sans Unicode"/>
                <a:cs typeface="Lucida Sans Unicode"/>
              </a:rPr>
              <a:t>её </a:t>
            </a:r>
            <a:r>
              <a:rPr sz="1400" spc="-4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определили? </a:t>
            </a:r>
            <a:r>
              <a:rPr sz="1400" spc="-70" dirty="0">
                <a:latin typeface="Lucida Sans Unicode"/>
                <a:cs typeface="Lucida Sans Unicode"/>
              </a:rPr>
              <a:t>Перспективна </a:t>
            </a:r>
            <a:r>
              <a:rPr sz="1400" spc="-85" dirty="0">
                <a:latin typeface="Lucida Sans Unicode"/>
                <a:cs typeface="Lucida Sans Unicode"/>
              </a:rPr>
              <a:t>ли </a:t>
            </a:r>
            <a:r>
              <a:rPr sz="1400" spc="-100" dirty="0">
                <a:latin typeface="Lucida Sans Unicode"/>
                <a:cs typeface="Lucida Sans Unicode"/>
              </a:rPr>
              <a:t>она </a:t>
            </a:r>
            <a:r>
              <a:rPr sz="1400" spc="-45" dirty="0">
                <a:latin typeface="Lucida Sans Unicode"/>
                <a:cs typeface="Lucida Sans Unicode"/>
              </a:rPr>
              <a:t>в </a:t>
            </a:r>
            <a:r>
              <a:rPr sz="1400" spc="-90" dirty="0">
                <a:latin typeface="Lucida Sans Unicode"/>
                <a:cs typeface="Lucida Sans Unicode"/>
              </a:rPr>
              <a:t>современных </a:t>
            </a:r>
            <a:r>
              <a:rPr sz="1400" spc="-60" dirty="0">
                <a:latin typeface="Lucida Sans Unicode"/>
                <a:cs typeface="Lucida Sans Unicode"/>
              </a:rPr>
              <a:t>условиях? </a:t>
            </a:r>
            <a:r>
              <a:rPr sz="1400" spc="-40" dirty="0">
                <a:latin typeface="Lucida Sans Unicode"/>
                <a:cs typeface="Lucida Sans Unicode"/>
              </a:rPr>
              <a:t>Есть </a:t>
            </a:r>
            <a:r>
              <a:rPr sz="1400" spc="-85" dirty="0">
                <a:latin typeface="Lucida Sans Unicode"/>
                <a:cs typeface="Lucida Sans Unicode"/>
              </a:rPr>
              <a:t>ли 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возможности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для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её </a:t>
            </a:r>
            <a:r>
              <a:rPr sz="1400" spc="-70" dirty="0">
                <a:latin typeface="Lucida Sans Unicode"/>
                <a:cs typeface="Lucida Sans Unicode"/>
              </a:rPr>
              <a:t>углубления?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Предложите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свой </a:t>
            </a:r>
            <a:r>
              <a:rPr sz="1400" spc="-80" dirty="0">
                <a:latin typeface="Lucida Sans Unicode"/>
                <a:cs typeface="Lucida Sans Unicode"/>
              </a:rPr>
              <a:t>проект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участия 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вашего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края </a:t>
            </a:r>
            <a:r>
              <a:rPr sz="1400" spc="-45" dirty="0">
                <a:latin typeface="Lucida Sans Unicode"/>
                <a:cs typeface="Lucida Sans Unicode"/>
              </a:rPr>
              <a:t>в </a:t>
            </a:r>
            <a:r>
              <a:rPr sz="1400" spc="-105" dirty="0">
                <a:latin typeface="Lucida Sans Unicode"/>
                <a:cs typeface="Lucida Sans Unicode"/>
              </a:rPr>
              <a:t>районном,</a:t>
            </a:r>
            <a:r>
              <a:rPr sz="1400" spc="-100" dirty="0">
                <a:latin typeface="Lucida Sans Unicode"/>
                <a:cs typeface="Lucida Sans Unicode"/>
              </a:rPr>
              <a:t> региональном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географическом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разделении 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114" dirty="0">
                <a:latin typeface="Lucida Sans Unicode"/>
                <a:cs typeface="Lucida Sans Unicode"/>
              </a:rPr>
              <a:t>труда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114" dirty="0">
                <a:latin typeface="Lucida Sans Unicode"/>
                <a:cs typeface="Lucida Sans Unicode"/>
              </a:rPr>
              <a:t>на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федеральном</a:t>
            </a:r>
            <a:r>
              <a:rPr sz="1400" spc="-16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уровне.</a:t>
            </a:r>
            <a:endParaRPr sz="140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195368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6022" y="2099563"/>
            <a:ext cx="5770245" cy="2586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1785" indent="-287020">
              <a:spcBef>
                <a:spcPts val="105"/>
              </a:spcBef>
              <a:buClr>
                <a:srgbClr val="F8D56C"/>
              </a:buClr>
              <a:buSzPct val="160714"/>
              <a:buFont typeface="Arial MT"/>
              <a:buChar char="•"/>
              <a:tabLst>
                <a:tab pos="311785" algn="l"/>
                <a:tab pos="312420" algn="l"/>
                <a:tab pos="1300480" algn="l"/>
                <a:tab pos="2165985" algn="l"/>
                <a:tab pos="2425700" algn="l"/>
                <a:tab pos="3378200" algn="l"/>
                <a:tab pos="4690110" algn="l"/>
                <a:tab pos="5643245" algn="l"/>
              </a:tabLst>
            </a:pPr>
            <a:r>
              <a:rPr sz="1400" spc="-75" dirty="0">
                <a:latin typeface="Lucida Sans Unicode"/>
                <a:cs typeface="Lucida Sans Unicode"/>
              </a:rPr>
              <a:t>Различать,	</a:t>
            </a:r>
            <a:r>
              <a:rPr sz="1400" spc="-85" dirty="0">
                <a:latin typeface="Lucida Sans Unicode"/>
                <a:cs typeface="Lucida Sans Unicode"/>
              </a:rPr>
              <a:t>называть	и	управлять	</a:t>
            </a:r>
            <a:r>
              <a:rPr sz="1400" spc="-80" dirty="0">
                <a:latin typeface="Lucida Sans Unicode"/>
                <a:cs typeface="Lucida Sans Unicode"/>
              </a:rPr>
              <a:t>собственными	</a:t>
            </a:r>
            <a:r>
              <a:rPr sz="1400" spc="-95" dirty="0">
                <a:latin typeface="Lucida Sans Unicode"/>
                <a:cs typeface="Lucida Sans Unicode"/>
              </a:rPr>
              <a:t>эмоциями	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endParaRPr sz="1400">
              <a:latin typeface="Lucida Sans Unicode"/>
              <a:cs typeface="Lucida Sans Unicode"/>
            </a:endParaRPr>
          </a:p>
          <a:p>
            <a:pPr marL="311785" indent="-287020">
              <a:buClr>
                <a:srgbClr val="F8D56C"/>
              </a:buClr>
              <a:buSzPct val="160714"/>
              <a:buFont typeface="Arial MT"/>
              <a:buChar char="•"/>
              <a:tabLst>
                <a:tab pos="311785" algn="l"/>
                <a:tab pos="312420" algn="l"/>
              </a:tabLst>
            </a:pPr>
            <a:r>
              <a:rPr sz="1400" spc="-70" dirty="0">
                <a:latin typeface="Lucida Sans Unicode"/>
                <a:cs typeface="Lucida Sans Unicode"/>
              </a:rPr>
              <a:t>э</a:t>
            </a:r>
            <a:r>
              <a:rPr sz="1400" spc="-110" dirty="0">
                <a:latin typeface="Lucida Sans Unicode"/>
                <a:cs typeface="Lucida Sans Unicode"/>
              </a:rPr>
              <a:t>м</a:t>
            </a:r>
            <a:r>
              <a:rPr sz="1400" spc="-90" dirty="0">
                <a:latin typeface="Lucida Sans Unicode"/>
                <a:cs typeface="Lucida Sans Unicode"/>
              </a:rPr>
              <a:t>оци</a:t>
            </a:r>
            <a:r>
              <a:rPr sz="1400" spc="-80" dirty="0">
                <a:latin typeface="Lucida Sans Unicode"/>
                <a:cs typeface="Lucida Sans Unicode"/>
              </a:rPr>
              <a:t>я</a:t>
            </a:r>
            <a:r>
              <a:rPr sz="1400" spc="-114" dirty="0">
                <a:latin typeface="Lucida Sans Unicode"/>
                <a:cs typeface="Lucida Sans Unicode"/>
              </a:rPr>
              <a:t>ми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-120" dirty="0">
                <a:latin typeface="Lucida Sans Unicode"/>
                <a:cs typeface="Lucida Sans Unicode"/>
              </a:rPr>
              <a:t>др</a:t>
            </a:r>
            <a:r>
              <a:rPr sz="1400" spc="-110" dirty="0">
                <a:latin typeface="Lucida Sans Unicode"/>
                <a:cs typeface="Lucida Sans Unicode"/>
              </a:rPr>
              <a:t>у</a:t>
            </a:r>
            <a:r>
              <a:rPr sz="1400" spc="-190" dirty="0">
                <a:latin typeface="Lucida Sans Unicode"/>
                <a:cs typeface="Lucida Sans Unicode"/>
              </a:rPr>
              <a:t>г</a:t>
            </a:r>
            <a:r>
              <a:rPr sz="1400" spc="-120" dirty="0">
                <a:latin typeface="Lucida Sans Unicode"/>
                <a:cs typeface="Lucida Sans Unicode"/>
              </a:rPr>
              <a:t>их</a:t>
            </a:r>
            <a:r>
              <a:rPr sz="1400" spc="10" dirty="0">
                <a:latin typeface="Lucida Sans Unicode"/>
                <a:cs typeface="Lucida Sans Unicode"/>
              </a:rPr>
              <a:t>;</a:t>
            </a:r>
            <a:endParaRPr sz="1400">
              <a:latin typeface="Lucida Sans Unicode"/>
              <a:cs typeface="Lucida Sans Unicode"/>
            </a:endParaRPr>
          </a:p>
          <a:p>
            <a:pPr marL="311785" indent="-287020">
              <a:buClr>
                <a:srgbClr val="F8D56C"/>
              </a:buClr>
              <a:buSzPct val="160714"/>
              <a:buFont typeface="Arial MT"/>
              <a:buChar char="•"/>
              <a:tabLst>
                <a:tab pos="311785" algn="l"/>
                <a:tab pos="312420" algn="l"/>
              </a:tabLst>
            </a:pPr>
            <a:r>
              <a:rPr sz="1400" spc="-60" dirty="0">
                <a:latin typeface="Lucida Sans Unicode"/>
                <a:cs typeface="Lucida Sans Unicode"/>
              </a:rPr>
              <a:t>выявл</a:t>
            </a:r>
            <a:r>
              <a:rPr sz="1400" spc="-65" dirty="0">
                <a:latin typeface="Lucida Sans Unicode"/>
                <a:cs typeface="Lucida Sans Unicode"/>
              </a:rPr>
              <a:t>я</a:t>
            </a:r>
            <a:r>
              <a:rPr sz="1400" spc="-85" dirty="0">
                <a:latin typeface="Lucida Sans Unicode"/>
                <a:cs typeface="Lucida Sans Unicode"/>
              </a:rPr>
              <a:t>ть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120" dirty="0">
                <a:latin typeface="Lucida Sans Unicode"/>
                <a:cs typeface="Lucida Sans Unicode"/>
              </a:rPr>
              <a:t>ана</a:t>
            </a:r>
            <a:r>
              <a:rPr sz="1400" spc="-70" dirty="0">
                <a:latin typeface="Lucida Sans Unicode"/>
                <a:cs typeface="Lucida Sans Unicode"/>
              </a:rPr>
              <a:t>ли</a:t>
            </a:r>
            <a:r>
              <a:rPr sz="1400" spc="-60" dirty="0">
                <a:latin typeface="Lucida Sans Unicode"/>
                <a:cs typeface="Lucida Sans Unicode"/>
              </a:rPr>
              <a:t>з</a:t>
            </a:r>
            <a:r>
              <a:rPr sz="1400" spc="-85" dirty="0">
                <a:latin typeface="Lucida Sans Unicode"/>
                <a:cs typeface="Lucida Sans Unicode"/>
              </a:rPr>
              <a:t>ирова</a:t>
            </a:r>
            <a:r>
              <a:rPr sz="1400" spc="-80" dirty="0">
                <a:latin typeface="Lucida Sans Unicode"/>
                <a:cs typeface="Lucida Sans Unicode"/>
              </a:rPr>
              <a:t>т</a:t>
            </a:r>
            <a:r>
              <a:rPr sz="1400" spc="-85" dirty="0">
                <a:latin typeface="Lucida Sans Unicode"/>
                <a:cs typeface="Lucida Sans Unicode"/>
              </a:rPr>
              <a:t>ь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п</a:t>
            </a:r>
            <a:r>
              <a:rPr sz="1400" spc="-110" dirty="0">
                <a:latin typeface="Lucida Sans Unicode"/>
                <a:cs typeface="Lucida Sans Unicode"/>
              </a:rPr>
              <a:t>р</a:t>
            </a:r>
            <a:r>
              <a:rPr sz="1400" spc="-80" dirty="0">
                <a:latin typeface="Lucida Sans Unicode"/>
                <a:cs typeface="Lucida Sans Unicode"/>
              </a:rPr>
              <a:t>и</a:t>
            </a:r>
            <a:r>
              <a:rPr sz="1400" spc="-75" dirty="0">
                <a:latin typeface="Lucida Sans Unicode"/>
                <a:cs typeface="Lucida Sans Unicode"/>
              </a:rPr>
              <a:t>ч</a:t>
            </a:r>
            <a:r>
              <a:rPr sz="1400" spc="-100" dirty="0">
                <a:latin typeface="Lucida Sans Unicode"/>
                <a:cs typeface="Lucida Sans Unicode"/>
              </a:rPr>
              <a:t>ины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э</a:t>
            </a:r>
            <a:r>
              <a:rPr sz="1400" spc="-110" dirty="0">
                <a:latin typeface="Lucida Sans Unicode"/>
                <a:cs typeface="Lucida Sans Unicode"/>
              </a:rPr>
              <a:t>м</a:t>
            </a:r>
            <a:r>
              <a:rPr sz="1400" spc="-100" dirty="0">
                <a:latin typeface="Lucida Sans Unicode"/>
                <a:cs typeface="Lucida Sans Unicode"/>
              </a:rPr>
              <a:t>оций</a:t>
            </a:r>
            <a:r>
              <a:rPr sz="1400" spc="10" dirty="0">
                <a:latin typeface="Lucida Sans Unicode"/>
                <a:cs typeface="Lucida Sans Unicode"/>
              </a:rPr>
              <a:t>;</a:t>
            </a:r>
            <a:endParaRPr sz="1400">
              <a:latin typeface="Lucida Sans Unicode"/>
              <a:cs typeface="Lucida Sans Unicode"/>
            </a:endParaRPr>
          </a:p>
          <a:p>
            <a:pPr marL="311785"/>
            <a:r>
              <a:rPr sz="1400" spc="-80" dirty="0">
                <a:latin typeface="Lucida Sans Unicode"/>
                <a:cs typeface="Lucida Sans Unicode"/>
              </a:rPr>
              <a:t>ставить</a:t>
            </a:r>
            <a:r>
              <a:rPr sz="1400" spc="545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себя</a:t>
            </a:r>
            <a:r>
              <a:rPr sz="1400" spc="545" dirty="0">
                <a:latin typeface="Lucida Sans Unicode"/>
                <a:cs typeface="Lucida Sans Unicode"/>
              </a:rPr>
              <a:t> </a:t>
            </a:r>
            <a:r>
              <a:rPr sz="1400" spc="-114" dirty="0">
                <a:latin typeface="Lucida Sans Unicode"/>
                <a:cs typeface="Lucida Sans Unicode"/>
              </a:rPr>
              <a:t>на</a:t>
            </a:r>
            <a:r>
              <a:rPr sz="1400" spc="54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место</a:t>
            </a:r>
            <a:r>
              <a:rPr sz="1400" spc="550" dirty="0">
                <a:latin typeface="Lucida Sans Unicode"/>
                <a:cs typeface="Lucida Sans Unicode"/>
              </a:rPr>
              <a:t> </a:t>
            </a:r>
            <a:r>
              <a:rPr sz="1400" spc="-125" dirty="0">
                <a:latin typeface="Lucida Sans Unicode"/>
                <a:cs typeface="Lucida Sans Unicode"/>
              </a:rPr>
              <a:t>другого</a:t>
            </a:r>
            <a:r>
              <a:rPr sz="1400" spc="545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человека,</a:t>
            </a:r>
            <a:r>
              <a:rPr sz="1400" spc="550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понимать</a:t>
            </a:r>
            <a:r>
              <a:rPr sz="1400" spc="535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мотивы</a:t>
            </a:r>
            <a:r>
              <a:rPr sz="1400" spc="53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endParaRPr sz="1400">
              <a:latin typeface="Lucida Sans Unicode"/>
              <a:cs typeface="Lucida Sans Unicode"/>
            </a:endParaRPr>
          </a:p>
          <a:p>
            <a:pPr marL="311785" indent="-287020">
              <a:buClr>
                <a:srgbClr val="F8D56C"/>
              </a:buClr>
              <a:buSzPct val="160714"/>
              <a:buFont typeface="Arial MT"/>
              <a:buChar char="•"/>
              <a:tabLst>
                <a:tab pos="311785" algn="l"/>
                <a:tab pos="312420" algn="l"/>
              </a:tabLst>
            </a:pPr>
            <a:r>
              <a:rPr sz="1400" spc="-90" dirty="0">
                <a:latin typeface="Lucida Sans Unicode"/>
                <a:cs typeface="Lucida Sans Unicode"/>
              </a:rPr>
              <a:t>намерения</a:t>
            </a:r>
            <a:r>
              <a:rPr sz="1400" spc="-160" dirty="0">
                <a:latin typeface="Lucida Sans Unicode"/>
                <a:cs typeface="Lucida Sans Unicode"/>
              </a:rPr>
              <a:t> </a:t>
            </a:r>
            <a:r>
              <a:rPr sz="1400" spc="-120" dirty="0">
                <a:latin typeface="Lucida Sans Unicode"/>
                <a:cs typeface="Lucida Sans Unicode"/>
              </a:rPr>
              <a:t>др</a:t>
            </a:r>
            <a:r>
              <a:rPr sz="1400" spc="-110" dirty="0">
                <a:latin typeface="Lucida Sans Unicode"/>
                <a:cs typeface="Lucida Sans Unicode"/>
              </a:rPr>
              <a:t>у</a:t>
            </a:r>
            <a:r>
              <a:rPr sz="1400" spc="-190" dirty="0">
                <a:latin typeface="Lucida Sans Unicode"/>
                <a:cs typeface="Lucida Sans Unicode"/>
              </a:rPr>
              <a:t>г</a:t>
            </a:r>
            <a:r>
              <a:rPr sz="1400" spc="-140" dirty="0">
                <a:latin typeface="Lucida Sans Unicode"/>
                <a:cs typeface="Lucida Sans Unicode"/>
              </a:rPr>
              <a:t>о</a:t>
            </a:r>
            <a:r>
              <a:rPr sz="1400" spc="-125" dirty="0">
                <a:latin typeface="Lucida Sans Unicode"/>
                <a:cs typeface="Lucida Sans Unicode"/>
              </a:rPr>
              <a:t>г</a:t>
            </a:r>
            <a:r>
              <a:rPr sz="1400" spc="-75" dirty="0">
                <a:latin typeface="Lucida Sans Unicode"/>
                <a:cs typeface="Lucida Sans Unicode"/>
              </a:rPr>
              <a:t>о</a:t>
            </a:r>
            <a:r>
              <a:rPr sz="1400" spc="10" dirty="0">
                <a:latin typeface="Lucida Sans Unicode"/>
                <a:cs typeface="Lucida Sans Unicode"/>
              </a:rPr>
              <a:t>;</a:t>
            </a:r>
            <a:endParaRPr sz="1400">
              <a:latin typeface="Lucida Sans Unicode"/>
              <a:cs typeface="Lucida Sans Unicode"/>
            </a:endParaRPr>
          </a:p>
          <a:p>
            <a:pPr marL="311785" indent="-287020">
              <a:buClr>
                <a:srgbClr val="F8D56C"/>
              </a:buClr>
              <a:buSzPct val="160714"/>
              <a:buFont typeface="Arial MT"/>
              <a:buChar char="•"/>
              <a:tabLst>
                <a:tab pos="311785" algn="l"/>
                <a:tab pos="312420" algn="l"/>
              </a:tabLst>
            </a:pPr>
            <a:r>
              <a:rPr sz="1400" spc="-120" dirty="0">
                <a:latin typeface="Lucida Sans Unicode"/>
                <a:cs typeface="Lucida Sans Unicode"/>
              </a:rPr>
              <a:t>ре</a:t>
            </a:r>
            <a:r>
              <a:rPr sz="1400" spc="-110" dirty="0">
                <a:latin typeface="Lucida Sans Unicode"/>
                <a:cs typeface="Lucida Sans Unicode"/>
              </a:rPr>
              <a:t>г</a:t>
            </a:r>
            <a:r>
              <a:rPr sz="1400" spc="-60" dirty="0">
                <a:latin typeface="Lucida Sans Unicode"/>
                <a:cs typeface="Lucida Sans Unicode"/>
              </a:rPr>
              <a:t>у</a:t>
            </a:r>
            <a:r>
              <a:rPr sz="1400" spc="-80" dirty="0">
                <a:latin typeface="Lucida Sans Unicode"/>
                <a:cs typeface="Lucida Sans Unicode"/>
              </a:rPr>
              <a:t>л</a:t>
            </a:r>
            <a:r>
              <a:rPr sz="1400" spc="-95" dirty="0">
                <a:latin typeface="Lucida Sans Unicode"/>
                <a:cs typeface="Lucida Sans Unicode"/>
              </a:rPr>
              <a:t>и</a:t>
            </a:r>
            <a:r>
              <a:rPr sz="1400" spc="-85" dirty="0">
                <a:latin typeface="Lucida Sans Unicode"/>
                <a:cs typeface="Lucida Sans Unicode"/>
              </a:rPr>
              <a:t>р</a:t>
            </a:r>
            <a:r>
              <a:rPr sz="1400" spc="-90" dirty="0">
                <a:latin typeface="Lucida Sans Unicode"/>
                <a:cs typeface="Lucida Sans Unicode"/>
              </a:rPr>
              <a:t>о</a:t>
            </a:r>
            <a:r>
              <a:rPr sz="1400" spc="-85" dirty="0">
                <a:latin typeface="Lucida Sans Unicode"/>
                <a:cs typeface="Lucida Sans Unicode"/>
              </a:rPr>
              <a:t>вать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с</a:t>
            </a:r>
            <a:r>
              <a:rPr sz="1400" spc="-85" dirty="0">
                <a:latin typeface="Lucida Sans Unicode"/>
                <a:cs typeface="Lucida Sans Unicode"/>
              </a:rPr>
              <a:t>п</a:t>
            </a:r>
            <a:r>
              <a:rPr sz="1400" spc="-55" dirty="0">
                <a:latin typeface="Lucida Sans Unicode"/>
                <a:cs typeface="Lucida Sans Unicode"/>
              </a:rPr>
              <a:t>ос</a:t>
            </a:r>
            <a:r>
              <a:rPr sz="1400" spc="-65" dirty="0">
                <a:latin typeface="Lucida Sans Unicode"/>
                <a:cs typeface="Lucida Sans Unicode"/>
              </a:rPr>
              <a:t>об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выра</a:t>
            </a:r>
            <a:r>
              <a:rPr sz="1400" spc="-114" dirty="0">
                <a:latin typeface="Lucida Sans Unicode"/>
                <a:cs typeface="Lucida Sans Unicode"/>
              </a:rPr>
              <a:t>ж</a:t>
            </a:r>
            <a:r>
              <a:rPr sz="1400" spc="-70" dirty="0">
                <a:latin typeface="Lucida Sans Unicode"/>
                <a:cs typeface="Lucida Sans Unicode"/>
              </a:rPr>
              <a:t>ения</a:t>
            </a:r>
            <a:r>
              <a:rPr sz="1400" spc="-16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э</a:t>
            </a:r>
            <a:r>
              <a:rPr sz="1400" spc="-105" dirty="0">
                <a:latin typeface="Lucida Sans Unicode"/>
                <a:cs typeface="Lucida Sans Unicode"/>
              </a:rPr>
              <a:t>м</a:t>
            </a:r>
            <a:r>
              <a:rPr sz="1400" spc="-95" dirty="0">
                <a:latin typeface="Lucida Sans Unicode"/>
                <a:cs typeface="Lucida Sans Unicode"/>
              </a:rPr>
              <a:t>оци</a:t>
            </a:r>
            <a:r>
              <a:rPr sz="1400" spc="-105" dirty="0">
                <a:latin typeface="Lucida Sans Unicode"/>
                <a:cs typeface="Lucida Sans Unicode"/>
              </a:rPr>
              <a:t>й</a:t>
            </a:r>
            <a:r>
              <a:rPr sz="1400" spc="10" dirty="0">
                <a:latin typeface="Lucida Sans Unicode"/>
                <a:cs typeface="Lucida Sans Unicode"/>
              </a:rPr>
              <a:t>;</a:t>
            </a:r>
            <a:endParaRPr sz="1400">
              <a:latin typeface="Lucida Sans Unicode"/>
              <a:cs typeface="Lucida Sans Unicode"/>
            </a:endParaRPr>
          </a:p>
          <a:p>
            <a:pPr marL="311785" indent="-287020">
              <a:buClr>
                <a:srgbClr val="F8D56C"/>
              </a:buClr>
              <a:buSzPct val="160714"/>
              <a:buFont typeface="Arial MT"/>
              <a:buChar char="•"/>
              <a:tabLst>
                <a:tab pos="311785" algn="l"/>
                <a:tab pos="312420" algn="l"/>
              </a:tabLst>
            </a:pPr>
            <a:r>
              <a:rPr sz="1400" spc="-110" dirty="0">
                <a:latin typeface="Lucida Sans Unicode"/>
                <a:cs typeface="Lucida Sans Unicode"/>
              </a:rPr>
              <a:t>п</a:t>
            </a:r>
            <a:r>
              <a:rPr sz="1400" spc="-85" dirty="0">
                <a:latin typeface="Lucida Sans Unicode"/>
                <a:cs typeface="Lucida Sans Unicode"/>
              </a:rPr>
              <a:t>рин</a:t>
            </a:r>
            <a:r>
              <a:rPr sz="1400" spc="-80" dirty="0">
                <a:latin typeface="Lucida Sans Unicode"/>
                <a:cs typeface="Lucida Sans Unicode"/>
              </a:rPr>
              <a:t>я</a:t>
            </a:r>
            <a:r>
              <a:rPr sz="1400" spc="-85" dirty="0">
                <a:latin typeface="Lucida Sans Unicode"/>
                <a:cs typeface="Lucida Sans Unicode"/>
              </a:rPr>
              <a:t>т</a:t>
            </a:r>
            <a:r>
              <a:rPr sz="1400" spc="-70" dirty="0">
                <a:latin typeface="Lucida Sans Unicode"/>
                <a:cs typeface="Lucida Sans Unicode"/>
              </a:rPr>
              <a:t>ие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себ</a:t>
            </a:r>
            <a:r>
              <a:rPr sz="1400" spc="-40" dirty="0">
                <a:latin typeface="Lucida Sans Unicode"/>
                <a:cs typeface="Lucida Sans Unicode"/>
              </a:rPr>
              <a:t>я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120" dirty="0">
                <a:latin typeface="Lucida Sans Unicode"/>
                <a:cs typeface="Lucida Sans Unicode"/>
              </a:rPr>
              <a:t>др</a:t>
            </a:r>
            <a:r>
              <a:rPr sz="1400" spc="-110" dirty="0">
                <a:latin typeface="Lucida Sans Unicode"/>
                <a:cs typeface="Lucida Sans Unicode"/>
              </a:rPr>
              <a:t>у</a:t>
            </a:r>
            <a:r>
              <a:rPr sz="1400" spc="-190" dirty="0">
                <a:latin typeface="Lucida Sans Unicode"/>
                <a:cs typeface="Lucida Sans Unicode"/>
              </a:rPr>
              <a:t>г</a:t>
            </a:r>
            <a:r>
              <a:rPr sz="1400" spc="-120" dirty="0">
                <a:latin typeface="Lucida Sans Unicode"/>
                <a:cs typeface="Lucida Sans Unicode"/>
              </a:rPr>
              <a:t>их</a:t>
            </a:r>
            <a:r>
              <a:rPr sz="1400" spc="5" dirty="0">
                <a:latin typeface="Lucida Sans Unicode"/>
                <a:cs typeface="Lucida Sans Unicode"/>
              </a:rPr>
              <a:t>:</a:t>
            </a:r>
            <a:endParaRPr sz="1400">
              <a:latin typeface="Lucida Sans Unicode"/>
              <a:cs typeface="Lucida Sans Unicode"/>
            </a:endParaRPr>
          </a:p>
          <a:p>
            <a:pPr marL="311785" indent="-287020">
              <a:buClr>
                <a:srgbClr val="F8D56C"/>
              </a:buClr>
              <a:buSzPct val="160714"/>
              <a:buFont typeface="Arial MT"/>
              <a:buChar char="•"/>
              <a:tabLst>
                <a:tab pos="311785" algn="l"/>
                <a:tab pos="312420" algn="l"/>
              </a:tabLst>
            </a:pPr>
            <a:r>
              <a:rPr sz="1400" spc="-75" dirty="0">
                <a:latin typeface="Lucida Sans Unicode"/>
                <a:cs typeface="Lucida Sans Unicode"/>
              </a:rPr>
              <a:t>осознанное</a:t>
            </a:r>
            <a:r>
              <a:rPr sz="1400" spc="-155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отношение</a:t>
            </a:r>
            <a:r>
              <a:rPr sz="1400" spc="-175" dirty="0">
                <a:latin typeface="Lucida Sans Unicode"/>
                <a:cs typeface="Lucida Sans Unicode"/>
              </a:rPr>
              <a:t> </a:t>
            </a:r>
            <a:r>
              <a:rPr sz="1400" spc="-55" dirty="0">
                <a:latin typeface="Lucida Sans Unicode"/>
                <a:cs typeface="Lucida Sans Unicode"/>
              </a:rPr>
              <a:t>к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114" dirty="0">
                <a:latin typeface="Lucida Sans Unicode"/>
                <a:cs typeface="Lucida Sans Unicode"/>
              </a:rPr>
              <a:t>другому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человеку,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его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мнению;</a:t>
            </a:r>
            <a:endParaRPr sz="1400">
              <a:latin typeface="Lucida Sans Unicode"/>
              <a:cs typeface="Lucida Sans Unicode"/>
            </a:endParaRPr>
          </a:p>
          <a:p>
            <a:pPr marL="311785" indent="-287020">
              <a:buClr>
                <a:srgbClr val="F8D56C"/>
              </a:buClr>
              <a:buSzPct val="160714"/>
              <a:buFont typeface="Arial MT"/>
              <a:buChar char="•"/>
              <a:tabLst>
                <a:tab pos="311785" algn="l"/>
                <a:tab pos="312420" algn="l"/>
              </a:tabLst>
            </a:pPr>
            <a:r>
              <a:rPr sz="1400" spc="-90" dirty="0">
                <a:latin typeface="Lucida Sans Unicode"/>
                <a:cs typeface="Lucida Sans Unicode"/>
              </a:rPr>
              <a:t>признание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своего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права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114" dirty="0">
                <a:latin typeface="Lucida Sans Unicode"/>
                <a:cs typeface="Lucida Sans Unicode"/>
              </a:rPr>
              <a:t>на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ошибку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такого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же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права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другого;</a:t>
            </a:r>
            <a:endParaRPr sz="1400">
              <a:latin typeface="Lucida Sans Unicode"/>
              <a:cs typeface="Lucida Sans Unicode"/>
            </a:endParaRPr>
          </a:p>
          <a:p>
            <a:pPr marL="311785" indent="-287020">
              <a:buClr>
                <a:srgbClr val="F8D56C"/>
              </a:buClr>
              <a:buSzPct val="160714"/>
              <a:buFont typeface="Arial MT"/>
              <a:buChar char="•"/>
              <a:tabLst>
                <a:tab pos="311785" algn="l"/>
                <a:tab pos="312420" algn="l"/>
              </a:tabLst>
            </a:pPr>
            <a:r>
              <a:rPr sz="1400" spc="-110" dirty="0">
                <a:latin typeface="Lucida Sans Unicode"/>
                <a:cs typeface="Lucida Sans Unicode"/>
              </a:rPr>
              <a:t>п</a:t>
            </a:r>
            <a:r>
              <a:rPr sz="1400" spc="-85" dirty="0">
                <a:latin typeface="Lucida Sans Unicode"/>
                <a:cs typeface="Lucida Sans Unicode"/>
              </a:rPr>
              <a:t>рин</a:t>
            </a:r>
            <a:r>
              <a:rPr sz="1400" spc="-80" dirty="0">
                <a:latin typeface="Lucida Sans Unicode"/>
                <a:cs typeface="Lucida Sans Unicode"/>
              </a:rPr>
              <a:t>я</a:t>
            </a:r>
            <a:r>
              <a:rPr sz="1400" spc="-85" dirty="0">
                <a:latin typeface="Lucida Sans Unicode"/>
                <a:cs typeface="Lucida Sans Unicode"/>
              </a:rPr>
              <a:t>т</a:t>
            </a:r>
            <a:r>
              <a:rPr sz="1400" spc="-70" dirty="0">
                <a:latin typeface="Lucida Sans Unicode"/>
                <a:cs typeface="Lucida Sans Unicode"/>
              </a:rPr>
              <a:t>ие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себ</a:t>
            </a:r>
            <a:r>
              <a:rPr sz="1400" spc="-40" dirty="0">
                <a:latin typeface="Lucida Sans Unicode"/>
                <a:cs typeface="Lucida Sans Unicode"/>
              </a:rPr>
              <a:t>я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120" dirty="0">
                <a:latin typeface="Lucida Sans Unicode"/>
                <a:cs typeface="Lucida Sans Unicode"/>
              </a:rPr>
              <a:t>др</a:t>
            </a:r>
            <a:r>
              <a:rPr sz="1400" spc="-110" dirty="0">
                <a:latin typeface="Lucida Sans Unicode"/>
                <a:cs typeface="Lucida Sans Unicode"/>
              </a:rPr>
              <a:t>у</a:t>
            </a:r>
            <a:r>
              <a:rPr sz="1400" spc="-190" dirty="0">
                <a:latin typeface="Lucida Sans Unicode"/>
                <a:cs typeface="Lucida Sans Unicode"/>
              </a:rPr>
              <a:t>г</a:t>
            </a:r>
            <a:r>
              <a:rPr sz="1400" spc="-120" dirty="0">
                <a:latin typeface="Lucida Sans Unicode"/>
                <a:cs typeface="Lucida Sans Unicode"/>
              </a:rPr>
              <a:t>и</a:t>
            </a:r>
            <a:r>
              <a:rPr sz="1400" spc="-125" dirty="0">
                <a:latin typeface="Lucida Sans Unicode"/>
                <a:cs typeface="Lucida Sans Unicode"/>
              </a:rPr>
              <a:t>х</a:t>
            </a:r>
            <a:r>
              <a:rPr sz="1400" spc="-130" dirty="0">
                <a:latin typeface="Lucida Sans Unicode"/>
                <a:cs typeface="Lucida Sans Unicode"/>
              </a:rPr>
              <a:t>, </a:t>
            </a:r>
            <a:r>
              <a:rPr sz="1400" spc="-75" dirty="0">
                <a:latin typeface="Lucida Sans Unicode"/>
                <a:cs typeface="Lucida Sans Unicode"/>
              </a:rPr>
              <a:t>не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ос</a:t>
            </a:r>
            <a:r>
              <a:rPr sz="1400" spc="-60" dirty="0">
                <a:latin typeface="Lucida Sans Unicode"/>
                <a:cs typeface="Lucida Sans Unicode"/>
              </a:rPr>
              <a:t>у</a:t>
            </a:r>
            <a:r>
              <a:rPr sz="1400" spc="-80" dirty="0">
                <a:latin typeface="Lucida Sans Unicode"/>
                <a:cs typeface="Lucida Sans Unicode"/>
              </a:rPr>
              <a:t>ж</a:t>
            </a:r>
            <a:r>
              <a:rPr sz="1400" spc="-125" dirty="0">
                <a:latin typeface="Lucida Sans Unicode"/>
                <a:cs typeface="Lucida Sans Unicode"/>
              </a:rPr>
              <a:t>да</a:t>
            </a:r>
            <a:r>
              <a:rPr sz="1400" spc="-110" dirty="0">
                <a:latin typeface="Lucida Sans Unicode"/>
                <a:cs typeface="Lucida Sans Unicode"/>
              </a:rPr>
              <a:t>я</a:t>
            </a:r>
            <a:r>
              <a:rPr sz="1400" spc="10" dirty="0">
                <a:latin typeface="Lucida Sans Unicode"/>
                <a:cs typeface="Lucida Sans Unicode"/>
              </a:rPr>
              <a:t>;</a:t>
            </a:r>
            <a:endParaRPr sz="1400">
              <a:latin typeface="Lucida Sans Unicode"/>
              <a:cs typeface="Lucida Sans Unicode"/>
            </a:endParaRPr>
          </a:p>
          <a:p>
            <a:pPr marL="311785" indent="-287020">
              <a:buClr>
                <a:srgbClr val="F8D56C"/>
              </a:buClr>
              <a:buSzPct val="160714"/>
              <a:buFont typeface="Arial MT"/>
              <a:buChar char="•"/>
              <a:tabLst>
                <a:tab pos="311785" algn="l"/>
                <a:tab pos="312420" algn="l"/>
              </a:tabLst>
            </a:pPr>
            <a:r>
              <a:rPr sz="1400" spc="-80" dirty="0">
                <a:latin typeface="Lucida Sans Unicode"/>
                <a:cs typeface="Lucida Sans Unicode"/>
              </a:rPr>
              <a:t>о</a:t>
            </a:r>
            <a:r>
              <a:rPr sz="1400" spc="-75" dirty="0">
                <a:latin typeface="Lucida Sans Unicode"/>
                <a:cs typeface="Lucida Sans Unicode"/>
              </a:rPr>
              <a:t>т</a:t>
            </a:r>
            <a:r>
              <a:rPr sz="1400" spc="-85" dirty="0">
                <a:latin typeface="Lucida Sans Unicode"/>
                <a:cs typeface="Lucida Sans Unicode"/>
              </a:rPr>
              <a:t>кр</a:t>
            </a:r>
            <a:r>
              <a:rPr sz="1400" spc="-114" dirty="0">
                <a:latin typeface="Lucida Sans Unicode"/>
                <a:cs typeface="Lucida Sans Unicode"/>
              </a:rPr>
              <a:t>ы</a:t>
            </a:r>
            <a:r>
              <a:rPr sz="1400" spc="-85" dirty="0">
                <a:latin typeface="Lucida Sans Unicode"/>
                <a:cs typeface="Lucida Sans Unicode"/>
              </a:rPr>
              <a:t>т</a:t>
            </a:r>
            <a:r>
              <a:rPr sz="1400" spc="-60" dirty="0">
                <a:latin typeface="Lucida Sans Unicode"/>
                <a:cs typeface="Lucida Sans Unicode"/>
              </a:rPr>
              <a:t>ос</a:t>
            </a:r>
            <a:r>
              <a:rPr sz="1400" spc="-65" dirty="0">
                <a:latin typeface="Lucida Sans Unicode"/>
                <a:cs typeface="Lucida Sans Unicode"/>
              </a:rPr>
              <a:t>т</a:t>
            </a:r>
            <a:r>
              <a:rPr sz="1400" spc="-85" dirty="0">
                <a:latin typeface="Lucida Sans Unicode"/>
                <a:cs typeface="Lucida Sans Unicode"/>
              </a:rPr>
              <a:t>ь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себе</a:t>
            </a:r>
            <a:r>
              <a:rPr sz="1400" spc="-15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120" dirty="0">
                <a:latin typeface="Lucida Sans Unicode"/>
                <a:cs typeface="Lucida Sans Unicode"/>
              </a:rPr>
              <a:t>др</a:t>
            </a:r>
            <a:r>
              <a:rPr sz="1400" spc="-110" dirty="0">
                <a:latin typeface="Lucida Sans Unicode"/>
                <a:cs typeface="Lucida Sans Unicode"/>
              </a:rPr>
              <a:t>у</a:t>
            </a:r>
            <a:r>
              <a:rPr sz="1400" spc="-190" dirty="0">
                <a:latin typeface="Lucida Sans Unicode"/>
                <a:cs typeface="Lucida Sans Unicode"/>
              </a:rPr>
              <a:t>г</a:t>
            </a:r>
            <a:r>
              <a:rPr sz="1400" spc="-105" dirty="0">
                <a:latin typeface="Lucida Sans Unicode"/>
                <a:cs typeface="Lucida Sans Unicode"/>
              </a:rPr>
              <a:t>и</a:t>
            </a:r>
            <a:r>
              <a:rPr sz="1400" spc="-125" dirty="0">
                <a:latin typeface="Lucida Sans Unicode"/>
                <a:cs typeface="Lucida Sans Unicode"/>
              </a:rPr>
              <a:t>м</a:t>
            </a:r>
            <a:r>
              <a:rPr sz="1400" spc="10" dirty="0">
                <a:latin typeface="Lucida Sans Unicode"/>
                <a:cs typeface="Lucida Sans Unicode"/>
              </a:rPr>
              <a:t>;</a:t>
            </a:r>
            <a:endParaRPr sz="1400">
              <a:latin typeface="Lucida Sans Unicode"/>
              <a:cs typeface="Lucida Sans Unicode"/>
            </a:endParaRPr>
          </a:p>
          <a:p>
            <a:pPr marL="311785"/>
            <a:r>
              <a:rPr sz="1400" spc="-75" dirty="0">
                <a:latin typeface="Lucida Sans Unicode"/>
                <a:cs typeface="Lucida Sans Unicode"/>
              </a:rPr>
              <a:t>осознание</a:t>
            </a:r>
            <a:r>
              <a:rPr sz="1400" spc="165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невозможности</a:t>
            </a:r>
            <a:r>
              <a:rPr sz="1400" spc="-16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контролировать</a:t>
            </a:r>
            <a:r>
              <a:rPr sz="1400" spc="-155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все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вокруг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39950" y="408137"/>
            <a:ext cx="822261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000" u="sng" spc="-145" dirty="0">
                <a:solidFill>
                  <a:srgbClr val="252930"/>
                </a:solidFill>
                <a:latin typeface="Arial"/>
                <a:cs typeface="Arial"/>
              </a:rPr>
              <a:t>Метапредметные</a:t>
            </a:r>
            <a:r>
              <a:rPr sz="2000" u="sng" spc="-165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000" u="sng" spc="-204" dirty="0">
                <a:solidFill>
                  <a:srgbClr val="252930"/>
                </a:solidFill>
                <a:latin typeface="Arial"/>
                <a:cs typeface="Arial"/>
              </a:rPr>
              <a:t>результаты</a:t>
            </a:r>
            <a:r>
              <a:rPr sz="2000" u="sng" spc="-160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000" u="sng" spc="-195" dirty="0">
                <a:solidFill>
                  <a:srgbClr val="252930"/>
                </a:solidFill>
                <a:latin typeface="Arial"/>
                <a:cs typeface="Arial"/>
              </a:rPr>
              <a:t>проявляются</a:t>
            </a:r>
            <a:r>
              <a:rPr sz="2000" u="sng" spc="-160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000" u="sng" spc="-290" dirty="0">
                <a:solidFill>
                  <a:srgbClr val="252930"/>
                </a:solidFill>
                <a:latin typeface="Arial"/>
                <a:cs typeface="Arial"/>
              </a:rPr>
              <a:t>в</a:t>
            </a:r>
            <a:r>
              <a:rPr sz="2000" u="sng" spc="-135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000" u="sng" spc="-204" dirty="0">
                <a:solidFill>
                  <a:srgbClr val="252930"/>
                </a:solidFill>
                <a:latin typeface="Arial"/>
                <a:cs typeface="Arial"/>
              </a:rPr>
              <a:t>универсальных </a:t>
            </a:r>
            <a:r>
              <a:rPr sz="2000" u="sng" spc="-650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000" u="sng" spc="-155" dirty="0">
                <a:solidFill>
                  <a:srgbClr val="252930"/>
                </a:solidFill>
                <a:latin typeface="Arial"/>
                <a:cs typeface="Arial"/>
              </a:rPr>
              <a:t>у</a:t>
            </a:r>
            <a:r>
              <a:rPr sz="2000" u="sng" spc="-235" dirty="0">
                <a:solidFill>
                  <a:srgbClr val="252930"/>
                </a:solidFill>
                <a:latin typeface="Arial"/>
                <a:cs typeface="Arial"/>
              </a:rPr>
              <a:t>ч</a:t>
            </a:r>
            <a:r>
              <a:rPr sz="2000" u="sng" spc="-80" dirty="0">
                <a:solidFill>
                  <a:srgbClr val="252930"/>
                </a:solidFill>
                <a:latin typeface="Arial"/>
                <a:cs typeface="Arial"/>
              </a:rPr>
              <a:t>е</a:t>
            </a:r>
            <a:r>
              <a:rPr sz="2000" u="sng" spc="-155" dirty="0">
                <a:solidFill>
                  <a:srgbClr val="252930"/>
                </a:solidFill>
                <a:latin typeface="Arial"/>
                <a:cs typeface="Arial"/>
              </a:rPr>
              <a:t>б</a:t>
            </a:r>
            <a:r>
              <a:rPr sz="2000" u="sng" spc="-110" dirty="0">
                <a:solidFill>
                  <a:srgbClr val="252930"/>
                </a:solidFill>
                <a:latin typeface="Arial"/>
                <a:cs typeface="Arial"/>
              </a:rPr>
              <a:t>н</a:t>
            </a:r>
            <a:r>
              <a:rPr sz="2000" u="sng" spc="-315" dirty="0">
                <a:solidFill>
                  <a:srgbClr val="252930"/>
                </a:solidFill>
                <a:latin typeface="Arial"/>
                <a:cs typeface="Arial"/>
              </a:rPr>
              <a:t>ых</a:t>
            </a:r>
            <a:r>
              <a:rPr sz="2000" u="sng" spc="-160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000" u="sng" spc="-220" dirty="0">
                <a:solidFill>
                  <a:srgbClr val="252930"/>
                </a:solidFill>
                <a:latin typeface="Arial"/>
                <a:cs typeface="Arial"/>
              </a:rPr>
              <a:t>д</a:t>
            </a:r>
            <a:r>
              <a:rPr sz="2000" u="sng" spc="-80" dirty="0">
                <a:solidFill>
                  <a:srgbClr val="252930"/>
                </a:solidFill>
                <a:latin typeface="Arial"/>
                <a:cs typeface="Arial"/>
              </a:rPr>
              <a:t>е</a:t>
            </a:r>
            <a:r>
              <a:rPr sz="2000" u="sng" spc="-110" dirty="0">
                <a:solidFill>
                  <a:srgbClr val="252930"/>
                </a:solidFill>
                <a:latin typeface="Arial"/>
                <a:cs typeface="Arial"/>
              </a:rPr>
              <a:t>й</a:t>
            </a:r>
            <a:r>
              <a:rPr sz="2000" u="sng" spc="-150" dirty="0">
                <a:solidFill>
                  <a:srgbClr val="252930"/>
                </a:solidFill>
                <a:latin typeface="Arial"/>
                <a:cs typeface="Arial"/>
              </a:rPr>
              <a:t>с</a:t>
            </a:r>
            <a:r>
              <a:rPr sz="2000" u="sng" spc="-170" dirty="0">
                <a:solidFill>
                  <a:srgbClr val="252930"/>
                </a:solidFill>
                <a:latin typeface="Arial"/>
                <a:cs typeface="Arial"/>
              </a:rPr>
              <a:t>тв</a:t>
            </a:r>
            <a:r>
              <a:rPr sz="2000" u="sng" spc="-175" dirty="0">
                <a:solidFill>
                  <a:srgbClr val="252930"/>
                </a:solidFill>
                <a:latin typeface="Arial"/>
                <a:cs typeface="Arial"/>
              </a:rPr>
              <a:t>и</a:t>
            </a:r>
            <a:r>
              <a:rPr sz="2000" u="sng" spc="-240" dirty="0">
                <a:solidFill>
                  <a:srgbClr val="252930"/>
                </a:solidFill>
                <a:latin typeface="Arial"/>
                <a:cs typeface="Arial"/>
              </a:rPr>
              <a:t>я</a:t>
            </a:r>
            <a:r>
              <a:rPr sz="2000" u="sng" spc="-114" dirty="0">
                <a:solidFill>
                  <a:srgbClr val="252930"/>
                </a:solidFill>
                <a:latin typeface="Arial"/>
                <a:cs typeface="Arial"/>
              </a:rPr>
              <a:t>х</a:t>
            </a:r>
            <a:r>
              <a:rPr sz="2000" u="sng" spc="-165" dirty="0">
                <a:solidFill>
                  <a:srgbClr val="252930"/>
                </a:solidFill>
                <a:latin typeface="Arial"/>
                <a:cs typeface="Arial"/>
              </a:rPr>
              <a:t>.</a:t>
            </a:r>
            <a:r>
              <a:rPr sz="2000" u="sng" spc="-170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000" u="sng" spc="-80" dirty="0">
                <a:solidFill>
                  <a:srgbClr val="252930"/>
                </a:solidFill>
                <a:latin typeface="Arial"/>
                <a:cs typeface="Arial"/>
              </a:rPr>
              <a:t>Э</a:t>
            </a:r>
            <a:r>
              <a:rPr sz="2000" u="sng" spc="-270" dirty="0">
                <a:solidFill>
                  <a:srgbClr val="252930"/>
                </a:solidFill>
                <a:latin typeface="Arial"/>
                <a:cs typeface="Arial"/>
              </a:rPr>
              <a:t>м</a:t>
            </a:r>
            <a:r>
              <a:rPr sz="2000" u="sng" spc="-100" dirty="0">
                <a:solidFill>
                  <a:srgbClr val="252930"/>
                </a:solidFill>
                <a:latin typeface="Arial"/>
                <a:cs typeface="Arial"/>
              </a:rPr>
              <a:t>о</a:t>
            </a:r>
            <a:r>
              <a:rPr sz="2000" u="sng" spc="-125" dirty="0">
                <a:solidFill>
                  <a:srgbClr val="252930"/>
                </a:solidFill>
                <a:latin typeface="Arial"/>
                <a:cs typeface="Arial"/>
              </a:rPr>
              <a:t>ц</a:t>
            </a:r>
            <a:r>
              <a:rPr sz="2000" u="sng" spc="-110" dirty="0">
                <a:solidFill>
                  <a:srgbClr val="252930"/>
                </a:solidFill>
                <a:latin typeface="Arial"/>
                <a:cs typeface="Arial"/>
              </a:rPr>
              <a:t>и</a:t>
            </a:r>
            <a:r>
              <a:rPr sz="2000" u="sng" spc="-100" dirty="0">
                <a:solidFill>
                  <a:srgbClr val="252930"/>
                </a:solidFill>
                <a:latin typeface="Arial"/>
                <a:cs typeface="Arial"/>
              </a:rPr>
              <a:t>о</a:t>
            </a:r>
            <a:r>
              <a:rPr sz="2000" u="sng" spc="-185" dirty="0">
                <a:solidFill>
                  <a:srgbClr val="252930"/>
                </a:solidFill>
                <a:latin typeface="Arial"/>
                <a:cs typeface="Arial"/>
              </a:rPr>
              <a:t>н</a:t>
            </a:r>
            <a:r>
              <a:rPr sz="2000" u="sng" spc="-160" dirty="0">
                <a:solidFill>
                  <a:srgbClr val="252930"/>
                </a:solidFill>
                <a:latin typeface="Arial"/>
                <a:cs typeface="Arial"/>
              </a:rPr>
              <a:t>а</a:t>
            </a:r>
            <a:r>
              <a:rPr sz="2000" u="sng" spc="-330" dirty="0">
                <a:solidFill>
                  <a:srgbClr val="252930"/>
                </a:solidFill>
                <a:latin typeface="Arial"/>
                <a:cs typeface="Arial"/>
              </a:rPr>
              <a:t>ль</a:t>
            </a:r>
            <a:r>
              <a:rPr sz="2000" u="sng" spc="-250" dirty="0">
                <a:solidFill>
                  <a:srgbClr val="252930"/>
                </a:solidFill>
                <a:latin typeface="Arial"/>
                <a:cs typeface="Arial"/>
              </a:rPr>
              <a:t>ный</a:t>
            </a:r>
            <a:r>
              <a:rPr sz="2000" u="sng" spc="-155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000" u="sng" spc="-110" dirty="0">
                <a:solidFill>
                  <a:srgbClr val="252930"/>
                </a:solidFill>
                <a:latin typeface="Arial"/>
                <a:cs typeface="Arial"/>
              </a:rPr>
              <a:t>инт</a:t>
            </a:r>
            <a:r>
              <a:rPr sz="2000" u="sng" spc="-80" dirty="0">
                <a:solidFill>
                  <a:srgbClr val="252930"/>
                </a:solidFill>
                <a:latin typeface="Arial"/>
                <a:cs typeface="Arial"/>
              </a:rPr>
              <a:t>е</a:t>
            </a:r>
            <a:r>
              <a:rPr sz="2000" u="sng" spc="-245" dirty="0">
                <a:solidFill>
                  <a:srgbClr val="252930"/>
                </a:solidFill>
                <a:latin typeface="Arial"/>
                <a:cs typeface="Arial"/>
              </a:rPr>
              <a:t>л</a:t>
            </a:r>
            <a:r>
              <a:rPr sz="2000" u="sng" spc="-114" dirty="0">
                <a:solidFill>
                  <a:srgbClr val="252930"/>
                </a:solidFill>
                <a:latin typeface="Arial"/>
                <a:cs typeface="Arial"/>
              </a:rPr>
              <a:t>лект</a:t>
            </a:r>
            <a:endParaRPr sz="2000" u="sng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17739" y="6228079"/>
            <a:ext cx="34448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333115" algn="l"/>
              </a:tabLst>
            </a:pPr>
            <a:r>
              <a:rPr spc="29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©</a:t>
            </a:r>
            <a:r>
              <a:rPr spc="-14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 </a:t>
            </a:r>
            <a:r>
              <a:rPr spc="30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АО</a:t>
            </a:r>
            <a:r>
              <a:rPr spc="-14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 </a:t>
            </a:r>
            <a:r>
              <a:rPr spc="-37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«</a:t>
            </a:r>
            <a:r>
              <a:rPr spc="97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И</a:t>
            </a:r>
            <a:r>
              <a:rPr spc="-127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з</a:t>
            </a:r>
            <a:r>
              <a:rPr spc="-17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д</a:t>
            </a:r>
            <a:r>
              <a:rPr spc="-14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ат</a:t>
            </a:r>
            <a:r>
              <a:rPr spc="-67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е</a:t>
            </a:r>
            <a:r>
              <a:rPr spc="-127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л</a:t>
            </a:r>
            <a:r>
              <a:rPr spc="-104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ь</a:t>
            </a:r>
            <a:r>
              <a:rPr spc="-75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ст</a:t>
            </a:r>
            <a:r>
              <a:rPr spc="-8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во</a:t>
            </a:r>
            <a:r>
              <a:rPr spc="-17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 </a:t>
            </a:r>
            <a:r>
              <a:rPr spc="-37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«</a:t>
            </a:r>
            <a:r>
              <a:rPr spc="5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П</a:t>
            </a:r>
            <a:r>
              <a:rPr spc="-150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р</a:t>
            </a:r>
            <a:r>
              <a:rPr spc="-89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о</a:t>
            </a:r>
            <a:r>
              <a:rPr spc="-60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св</a:t>
            </a:r>
            <a:r>
              <a:rPr spc="-8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е</a:t>
            </a:r>
            <a:r>
              <a:rPr spc="-17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ще</a:t>
            </a:r>
            <a:r>
              <a:rPr spc="-165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н</a:t>
            </a:r>
            <a:r>
              <a:rPr spc="-97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и</a:t>
            </a:r>
            <a:r>
              <a:rPr spc="-104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е</a:t>
            </a:r>
            <a:r>
              <a:rPr spc="-37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»</a:t>
            </a:r>
            <a:r>
              <a:rPr spc="-209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,</a:t>
            </a:r>
            <a:r>
              <a:rPr spc="-157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 </a:t>
            </a:r>
            <a:r>
              <a:rPr spc="-17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2022</a:t>
            </a:r>
            <a:r>
              <a:rPr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	</a:t>
            </a:r>
            <a:r>
              <a:rPr sz="1400" spc="-114" dirty="0">
                <a:solidFill>
                  <a:srgbClr val="548DD0"/>
                </a:solidFill>
                <a:latin typeface="Lucida Sans Unicode"/>
                <a:cs typeface="Lucida Sans Unicode"/>
              </a:rPr>
              <a:t>4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2650" y="6219444"/>
            <a:ext cx="11212830" cy="0"/>
          </a:xfrm>
          <a:custGeom>
            <a:avLst/>
            <a:gdLst/>
            <a:ahLst/>
            <a:cxnLst/>
            <a:rect l="l" t="t" r="r" b="b"/>
            <a:pathLst>
              <a:path w="11212830">
                <a:moveTo>
                  <a:pt x="0" y="0"/>
                </a:moveTo>
                <a:lnTo>
                  <a:pt x="11212830" y="0"/>
                </a:lnTo>
              </a:path>
            </a:pathLst>
          </a:custGeom>
          <a:ln w="12192">
            <a:solidFill>
              <a:srgbClr val="1C6E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81726" y="1438402"/>
            <a:ext cx="5744845" cy="4507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-55" dirty="0">
                <a:latin typeface="Arial"/>
                <a:cs typeface="Arial"/>
              </a:rPr>
              <a:t>5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55" dirty="0">
                <a:latin typeface="Arial"/>
                <a:cs typeface="Arial"/>
              </a:rPr>
              <a:t>–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6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к</a:t>
            </a:r>
            <a:r>
              <a:rPr sz="1400" b="1" spc="-140" dirty="0">
                <a:latin typeface="Arial"/>
                <a:cs typeface="Arial"/>
              </a:rPr>
              <a:t>л</a:t>
            </a:r>
            <a:r>
              <a:rPr sz="1400" b="1" spc="-125" dirty="0">
                <a:latin typeface="Arial"/>
                <a:cs typeface="Arial"/>
              </a:rPr>
              <a:t>а</a:t>
            </a:r>
            <a:r>
              <a:rPr sz="1400" b="1" spc="-85" dirty="0">
                <a:latin typeface="Arial"/>
                <a:cs typeface="Arial"/>
              </a:rPr>
              <a:t>с</a:t>
            </a:r>
            <a:r>
              <a:rPr sz="1400" b="1" spc="-155" dirty="0">
                <a:latin typeface="Arial"/>
                <a:cs typeface="Arial"/>
              </a:rPr>
              <a:t>с</a:t>
            </a:r>
            <a:r>
              <a:rPr sz="1400" b="1" spc="-240" dirty="0">
                <a:latin typeface="Arial"/>
                <a:cs typeface="Arial"/>
              </a:rPr>
              <a:t>ы</a:t>
            </a:r>
            <a:r>
              <a:rPr sz="1400" b="1" spc="-2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12700"/>
            <a:r>
              <a:rPr sz="1400" spc="-40" dirty="0">
                <a:latin typeface="Lucida Sans Unicode"/>
                <a:cs typeface="Lucida Sans Unicode"/>
              </a:rPr>
              <a:t>Что</a:t>
            </a:r>
            <a:r>
              <a:rPr sz="1400" spc="47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вас</a:t>
            </a:r>
            <a:r>
              <a:rPr sz="1400" spc="484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больше</a:t>
            </a:r>
            <a:r>
              <a:rPr sz="1400" spc="47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всего</a:t>
            </a:r>
            <a:r>
              <a:rPr sz="1400" spc="48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заинтересовало</a:t>
            </a:r>
            <a:r>
              <a:rPr sz="1400" spc="484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в</a:t>
            </a:r>
            <a:r>
              <a:rPr sz="1400" spc="484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тексте</a:t>
            </a:r>
            <a:r>
              <a:rPr sz="1400" spc="484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этого</a:t>
            </a:r>
            <a:r>
              <a:rPr sz="1400" spc="475" dirty="0">
                <a:latin typeface="Lucida Sans Unicode"/>
                <a:cs typeface="Lucida Sans Unicode"/>
              </a:rPr>
              <a:t> </a:t>
            </a:r>
            <a:r>
              <a:rPr sz="1400" spc="-114" dirty="0">
                <a:latin typeface="Lucida Sans Unicode"/>
                <a:cs typeface="Lucida Sans Unicode"/>
              </a:rPr>
              <a:t>параграфа?</a:t>
            </a:r>
            <a:endParaRPr sz="1400">
              <a:latin typeface="Lucida Sans Unicode"/>
              <a:cs typeface="Lucida Sans Unicode"/>
            </a:endParaRPr>
          </a:p>
          <a:p>
            <a:pPr marL="12700"/>
            <a:r>
              <a:rPr sz="1400" spc="-40" dirty="0">
                <a:latin typeface="Lucida Sans Unicode"/>
                <a:cs typeface="Lucida Sans Unicode"/>
              </a:rPr>
              <a:t>Почему?</a:t>
            </a:r>
            <a:endParaRPr sz="1400">
              <a:latin typeface="Lucida Sans Unicode"/>
              <a:cs typeface="Lucida Sans Unicode"/>
            </a:endParaRPr>
          </a:p>
          <a:p>
            <a:pPr marL="12700"/>
            <a:r>
              <a:rPr sz="1400" b="1" spc="-55" dirty="0">
                <a:latin typeface="Arial"/>
                <a:cs typeface="Arial"/>
              </a:rPr>
              <a:t>5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55" dirty="0">
                <a:latin typeface="Arial"/>
                <a:cs typeface="Arial"/>
              </a:rPr>
              <a:t>–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6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к</a:t>
            </a:r>
            <a:r>
              <a:rPr sz="1400" b="1" spc="-140" dirty="0">
                <a:latin typeface="Arial"/>
                <a:cs typeface="Arial"/>
              </a:rPr>
              <a:t>л</a:t>
            </a:r>
            <a:r>
              <a:rPr sz="1400" b="1" spc="-125" dirty="0">
                <a:latin typeface="Arial"/>
                <a:cs typeface="Arial"/>
              </a:rPr>
              <a:t>а</a:t>
            </a:r>
            <a:r>
              <a:rPr sz="1400" b="1" spc="-85" dirty="0">
                <a:latin typeface="Arial"/>
                <a:cs typeface="Arial"/>
              </a:rPr>
              <a:t>с</a:t>
            </a:r>
            <a:r>
              <a:rPr sz="1400" b="1" spc="-155" dirty="0">
                <a:latin typeface="Arial"/>
                <a:cs typeface="Arial"/>
              </a:rPr>
              <a:t>с</a:t>
            </a:r>
            <a:r>
              <a:rPr sz="1400" b="1" spc="-240" dirty="0">
                <a:latin typeface="Arial"/>
                <a:cs typeface="Arial"/>
              </a:rPr>
              <a:t>ы</a:t>
            </a:r>
            <a:r>
              <a:rPr sz="1400" b="1" spc="-2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12700" marR="5080" algn="just"/>
            <a:r>
              <a:rPr sz="1400" spc="-80" dirty="0">
                <a:latin typeface="Lucida Sans Unicode"/>
                <a:cs typeface="Lucida Sans Unicode"/>
              </a:rPr>
              <a:t>Представьте, </a:t>
            </a:r>
            <a:r>
              <a:rPr sz="1400" spc="-75" dirty="0">
                <a:latin typeface="Lucida Sans Unicode"/>
                <a:cs typeface="Lucida Sans Unicode"/>
              </a:rPr>
              <a:t>что </a:t>
            </a:r>
            <a:r>
              <a:rPr sz="1400" spc="-85" dirty="0">
                <a:latin typeface="Lucida Sans Unicode"/>
                <a:cs typeface="Lucida Sans Unicode"/>
              </a:rPr>
              <a:t>вы </a:t>
            </a:r>
            <a:r>
              <a:rPr sz="1400" spc="-95" dirty="0">
                <a:latin typeface="Lucida Sans Unicode"/>
                <a:cs typeface="Lucida Sans Unicode"/>
              </a:rPr>
              <a:t>купец, </a:t>
            </a:r>
            <a:r>
              <a:rPr sz="1400" spc="-85" dirty="0">
                <a:latin typeface="Lucida Sans Unicode"/>
                <a:cs typeface="Lucida Sans Unicode"/>
              </a:rPr>
              <a:t>путешествующий </a:t>
            </a:r>
            <a:r>
              <a:rPr sz="1400" spc="-35" dirty="0">
                <a:latin typeface="Lucida Sans Unicode"/>
                <a:cs typeface="Lucida Sans Unicode"/>
              </a:rPr>
              <a:t>с </a:t>
            </a:r>
            <a:r>
              <a:rPr sz="1400" spc="-105" dirty="0">
                <a:latin typeface="Lucida Sans Unicode"/>
                <a:cs typeface="Lucida Sans Unicode"/>
              </a:rPr>
              <a:t>торговым </a:t>
            </a:r>
            <a:r>
              <a:rPr sz="1400" spc="-100" dirty="0">
                <a:latin typeface="Lucida Sans Unicode"/>
                <a:cs typeface="Lucida Sans Unicode"/>
              </a:rPr>
              <a:t>караваном </a:t>
            </a:r>
            <a:r>
              <a:rPr sz="1400" spc="-60" dirty="0">
                <a:latin typeface="Lucida Sans Unicode"/>
                <a:cs typeface="Lucida Sans Unicode"/>
              </a:rPr>
              <a:t>из 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Константинополя </a:t>
            </a:r>
            <a:r>
              <a:rPr sz="1400" spc="-45" dirty="0">
                <a:latin typeface="Lucida Sans Unicode"/>
                <a:cs typeface="Lucida Sans Unicode"/>
              </a:rPr>
              <a:t>в </a:t>
            </a:r>
            <a:r>
              <a:rPr sz="1400" spc="-95" dirty="0">
                <a:latin typeface="Lucida Sans Unicode"/>
                <a:cs typeface="Lucida Sans Unicode"/>
              </a:rPr>
              <a:t>Новгород. </a:t>
            </a:r>
            <a:r>
              <a:rPr sz="1400" spc="-50" dirty="0">
                <a:latin typeface="Lucida Sans Unicode"/>
                <a:cs typeface="Lucida Sans Unicode"/>
              </a:rPr>
              <a:t>Какой </a:t>
            </a:r>
            <a:r>
              <a:rPr sz="1400" spc="-85" dirty="0">
                <a:latin typeface="Lucida Sans Unicode"/>
                <a:cs typeface="Lucida Sans Unicode"/>
              </a:rPr>
              <a:t>товар </a:t>
            </a:r>
            <a:r>
              <a:rPr sz="1400" spc="-80" dirty="0">
                <a:latin typeface="Lucida Sans Unicode"/>
                <a:cs typeface="Lucida Sans Unicode"/>
              </a:rPr>
              <a:t>вы </a:t>
            </a:r>
            <a:r>
              <a:rPr sz="1400" spc="-55" dirty="0">
                <a:latin typeface="Lucida Sans Unicode"/>
                <a:cs typeface="Lucida Sans Unicode"/>
              </a:rPr>
              <a:t>везёте </a:t>
            </a:r>
            <a:r>
              <a:rPr sz="1400" spc="-85" dirty="0">
                <a:latin typeface="Lucida Sans Unicode"/>
                <a:cs typeface="Lucida Sans Unicode"/>
              </a:rPr>
              <a:t>и </a:t>
            </a:r>
            <a:r>
              <a:rPr sz="1400" spc="-65" dirty="0">
                <a:latin typeface="Lucida Sans Unicode"/>
                <a:cs typeface="Lucida Sans Unicode"/>
              </a:rPr>
              <a:t>почему? </a:t>
            </a:r>
            <a:r>
              <a:rPr sz="1400" spc="-35" dirty="0">
                <a:latin typeface="Lucida Sans Unicode"/>
                <a:cs typeface="Lucida Sans Unicode"/>
              </a:rPr>
              <a:t>Как </a:t>
            </a:r>
            <a:r>
              <a:rPr sz="1400" spc="-3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пролегает </a:t>
            </a:r>
            <a:r>
              <a:rPr sz="1400" spc="-120" dirty="0">
                <a:latin typeface="Lucida Sans Unicode"/>
                <a:cs typeface="Lucida Sans Unicode"/>
              </a:rPr>
              <a:t>ваш </a:t>
            </a:r>
            <a:r>
              <a:rPr sz="1400" spc="-55" dirty="0">
                <a:latin typeface="Lucida Sans Unicode"/>
                <a:cs typeface="Lucida Sans Unicode"/>
              </a:rPr>
              <a:t>путь? </a:t>
            </a:r>
            <a:r>
              <a:rPr sz="1400" spc="-85" dirty="0">
                <a:latin typeface="Lucida Sans Unicode"/>
                <a:cs typeface="Lucida Sans Unicode"/>
              </a:rPr>
              <a:t>Напишите </a:t>
            </a:r>
            <a:r>
              <a:rPr sz="1400" spc="-90" dirty="0">
                <a:latin typeface="Lucida Sans Unicode"/>
                <a:cs typeface="Lucida Sans Unicode"/>
              </a:rPr>
              <a:t>небольшое </a:t>
            </a:r>
            <a:r>
              <a:rPr sz="1400" spc="-75" dirty="0">
                <a:latin typeface="Lucida Sans Unicode"/>
                <a:cs typeface="Lucida Sans Unicode"/>
              </a:rPr>
              <a:t>сочинение от </a:t>
            </a:r>
            <a:r>
              <a:rPr sz="1400" spc="-90" dirty="0">
                <a:latin typeface="Lucida Sans Unicode"/>
                <a:cs typeface="Lucida Sans Unicode"/>
              </a:rPr>
              <a:t>первого </a:t>
            </a:r>
            <a:r>
              <a:rPr sz="1400" spc="-114" dirty="0">
                <a:latin typeface="Lucida Sans Unicode"/>
                <a:cs typeface="Lucida Sans Unicode"/>
              </a:rPr>
              <a:t>лица, 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восп</a:t>
            </a:r>
            <a:r>
              <a:rPr sz="1400" spc="-80" dirty="0">
                <a:latin typeface="Lucida Sans Unicode"/>
                <a:cs typeface="Lucida Sans Unicode"/>
              </a:rPr>
              <a:t>о</a:t>
            </a:r>
            <a:r>
              <a:rPr sz="1400" spc="-85" dirty="0">
                <a:latin typeface="Lucida Sans Unicode"/>
                <a:cs typeface="Lucida Sans Unicode"/>
              </a:rPr>
              <a:t>ль</a:t>
            </a:r>
            <a:r>
              <a:rPr sz="1400" spc="-65" dirty="0">
                <a:latin typeface="Lucida Sans Unicode"/>
                <a:cs typeface="Lucida Sans Unicode"/>
              </a:rPr>
              <a:t>зовав</a:t>
            </a:r>
            <a:r>
              <a:rPr sz="1400" spc="-95" dirty="0">
                <a:latin typeface="Lucida Sans Unicode"/>
                <a:cs typeface="Lucida Sans Unicode"/>
              </a:rPr>
              <a:t>шись</a:t>
            </a:r>
            <a:r>
              <a:rPr sz="1400" spc="-15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рис</a:t>
            </a:r>
            <a:r>
              <a:rPr sz="1400" spc="-75" dirty="0">
                <a:latin typeface="Lucida Sans Unicode"/>
                <a:cs typeface="Lucida Sans Unicode"/>
              </a:rPr>
              <a:t>у</a:t>
            </a:r>
            <a:r>
              <a:rPr sz="1400" spc="-85" dirty="0">
                <a:latin typeface="Lucida Sans Unicode"/>
                <a:cs typeface="Lucida Sans Unicode"/>
              </a:rPr>
              <a:t>нко</a:t>
            </a:r>
            <a:r>
              <a:rPr sz="1400" spc="-114" dirty="0">
                <a:latin typeface="Lucida Sans Unicode"/>
                <a:cs typeface="Lucida Sans Unicode"/>
              </a:rPr>
              <a:t>м</a:t>
            </a:r>
            <a:r>
              <a:rPr sz="1400" spc="-150" dirty="0">
                <a:latin typeface="Lucida Sans Unicode"/>
                <a:cs typeface="Lucida Sans Unicode"/>
              </a:rPr>
              <a:t>.</a:t>
            </a:r>
            <a:endParaRPr sz="1400">
              <a:latin typeface="Lucida Sans Unicode"/>
              <a:cs typeface="Lucida Sans Unicode"/>
            </a:endParaRPr>
          </a:p>
          <a:p>
            <a:pPr marL="12700"/>
            <a:r>
              <a:rPr sz="1400" b="1" spc="-55" dirty="0">
                <a:latin typeface="Arial"/>
                <a:cs typeface="Arial"/>
              </a:rPr>
              <a:t>5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55" dirty="0">
                <a:latin typeface="Arial"/>
                <a:cs typeface="Arial"/>
              </a:rPr>
              <a:t>–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6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к</a:t>
            </a:r>
            <a:r>
              <a:rPr sz="1400" b="1" spc="-140" dirty="0">
                <a:latin typeface="Arial"/>
                <a:cs typeface="Arial"/>
              </a:rPr>
              <a:t>л</a:t>
            </a:r>
            <a:r>
              <a:rPr sz="1400" b="1" spc="-125" dirty="0">
                <a:latin typeface="Arial"/>
                <a:cs typeface="Arial"/>
              </a:rPr>
              <a:t>а</a:t>
            </a:r>
            <a:r>
              <a:rPr sz="1400" b="1" spc="-85" dirty="0">
                <a:latin typeface="Arial"/>
                <a:cs typeface="Arial"/>
              </a:rPr>
              <a:t>с</a:t>
            </a:r>
            <a:r>
              <a:rPr sz="1400" b="1" spc="-155" dirty="0">
                <a:latin typeface="Arial"/>
                <a:cs typeface="Arial"/>
              </a:rPr>
              <a:t>с</a:t>
            </a:r>
            <a:r>
              <a:rPr sz="1400" b="1" spc="-240" dirty="0">
                <a:latin typeface="Arial"/>
                <a:cs typeface="Arial"/>
              </a:rPr>
              <a:t>ы</a:t>
            </a:r>
            <a:r>
              <a:rPr sz="1400" b="1" spc="-2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12700" marR="5080" algn="just"/>
            <a:r>
              <a:rPr sz="1400" spc="-40" dirty="0">
                <a:latin typeface="Lucida Sans Unicode"/>
                <a:cs typeface="Lucida Sans Unicode"/>
              </a:rPr>
              <a:t>Пе</a:t>
            </a:r>
            <a:r>
              <a:rPr sz="1400" spc="-50" dirty="0">
                <a:latin typeface="Lucida Sans Unicode"/>
                <a:cs typeface="Lucida Sans Unicode"/>
              </a:rPr>
              <a:t>р</a:t>
            </a:r>
            <a:r>
              <a:rPr sz="1400" spc="-60" dirty="0">
                <a:latin typeface="Lucida Sans Unicode"/>
                <a:cs typeface="Lucida Sans Unicode"/>
              </a:rPr>
              <a:t>ечи</a:t>
            </a:r>
            <a:r>
              <a:rPr sz="1400" spc="-65" dirty="0">
                <a:latin typeface="Lucida Sans Unicode"/>
                <a:cs typeface="Lucida Sans Unicode"/>
              </a:rPr>
              <a:t>с</a:t>
            </a:r>
            <a:r>
              <a:rPr sz="1400" spc="-85" dirty="0">
                <a:latin typeface="Lucida Sans Unicode"/>
                <a:cs typeface="Lucida Sans Unicode"/>
              </a:rPr>
              <a:t>ли</a:t>
            </a:r>
            <a:r>
              <a:rPr sz="1400" spc="-80" dirty="0">
                <a:latin typeface="Lucida Sans Unicode"/>
                <a:cs typeface="Lucida Sans Unicode"/>
              </a:rPr>
              <a:t>т</a:t>
            </a:r>
            <a:r>
              <a:rPr sz="1400" spc="-50" dirty="0">
                <a:latin typeface="Lucida Sans Unicode"/>
                <a:cs typeface="Lucida Sans Unicode"/>
              </a:rPr>
              <a:t>е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ка</a:t>
            </a:r>
            <a:r>
              <a:rPr sz="1400" spc="-90" dirty="0">
                <a:latin typeface="Lucida Sans Unicode"/>
                <a:cs typeface="Lucida Sans Unicode"/>
              </a:rPr>
              <a:t>ч</a:t>
            </a:r>
            <a:r>
              <a:rPr sz="1400" spc="-55" dirty="0">
                <a:latin typeface="Lucida Sans Unicode"/>
                <a:cs typeface="Lucida Sans Unicode"/>
              </a:rPr>
              <a:t>ес</a:t>
            </a:r>
            <a:r>
              <a:rPr sz="1400" spc="-60" dirty="0">
                <a:latin typeface="Lucida Sans Unicode"/>
                <a:cs typeface="Lucida Sans Unicode"/>
              </a:rPr>
              <a:t>т</a:t>
            </a:r>
            <a:r>
              <a:rPr sz="1400" spc="-85" dirty="0">
                <a:latin typeface="Lucida Sans Unicode"/>
                <a:cs typeface="Lucida Sans Unicode"/>
              </a:rPr>
              <a:t>ва</a:t>
            </a:r>
            <a:r>
              <a:rPr sz="1400" spc="-130" dirty="0">
                <a:latin typeface="Lucida Sans Unicode"/>
                <a:cs typeface="Lucida Sans Unicode"/>
              </a:rPr>
              <a:t>,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к</a:t>
            </a:r>
            <a:r>
              <a:rPr sz="1400" spc="-70" dirty="0">
                <a:latin typeface="Lucida Sans Unicode"/>
                <a:cs typeface="Lucida Sans Unicode"/>
              </a:rPr>
              <a:t>о</a:t>
            </a:r>
            <a:r>
              <a:rPr sz="1400" spc="-85" dirty="0">
                <a:latin typeface="Lucida Sans Unicode"/>
                <a:cs typeface="Lucida Sans Unicode"/>
              </a:rPr>
              <a:t>т</a:t>
            </a:r>
            <a:r>
              <a:rPr sz="1400" spc="-105" dirty="0">
                <a:latin typeface="Lucida Sans Unicode"/>
                <a:cs typeface="Lucida Sans Unicode"/>
              </a:rPr>
              <a:t>оры</a:t>
            </a:r>
            <a:r>
              <a:rPr sz="1400" spc="-125" dirty="0">
                <a:latin typeface="Lucida Sans Unicode"/>
                <a:cs typeface="Lucida Sans Unicode"/>
              </a:rPr>
              <a:t>м</a:t>
            </a:r>
            <a:r>
              <a:rPr sz="1400" spc="-110" dirty="0">
                <a:latin typeface="Lucida Sans Unicode"/>
                <a:cs typeface="Lucida Sans Unicode"/>
              </a:rPr>
              <a:t>и,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114" dirty="0">
                <a:latin typeface="Lucida Sans Unicode"/>
                <a:cs typeface="Lucida Sans Unicode"/>
              </a:rPr>
              <a:t>на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55" dirty="0">
                <a:latin typeface="Lucida Sans Unicode"/>
                <a:cs typeface="Lucida Sans Unicode"/>
              </a:rPr>
              <a:t>в</a:t>
            </a:r>
            <a:r>
              <a:rPr sz="1400" spc="-155" dirty="0">
                <a:latin typeface="Lucida Sans Unicode"/>
                <a:cs typeface="Lucida Sans Unicode"/>
              </a:rPr>
              <a:t>аш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взг</a:t>
            </a:r>
            <a:r>
              <a:rPr sz="1400" spc="-105" dirty="0">
                <a:latin typeface="Lucida Sans Unicode"/>
                <a:cs typeface="Lucida Sans Unicode"/>
              </a:rPr>
              <a:t>л</a:t>
            </a:r>
            <a:r>
              <a:rPr sz="1400" spc="-45" dirty="0">
                <a:latin typeface="Lucida Sans Unicode"/>
                <a:cs typeface="Lucida Sans Unicode"/>
              </a:rPr>
              <a:t>я</a:t>
            </a:r>
            <a:r>
              <a:rPr sz="1400" spc="-160" dirty="0">
                <a:latin typeface="Lucida Sans Unicode"/>
                <a:cs typeface="Lucida Sans Unicode"/>
              </a:rPr>
              <a:t>д,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114" dirty="0">
                <a:latin typeface="Lucida Sans Unicode"/>
                <a:cs typeface="Lucida Sans Unicode"/>
              </a:rPr>
              <a:t>дол</a:t>
            </a:r>
            <a:r>
              <a:rPr sz="1400" spc="-80" dirty="0">
                <a:latin typeface="Lucida Sans Unicode"/>
                <a:cs typeface="Lucida Sans Unicode"/>
              </a:rPr>
              <a:t>ж</a:t>
            </a:r>
            <a:r>
              <a:rPr sz="1400" spc="-105" dirty="0">
                <a:latin typeface="Lucida Sans Unicode"/>
                <a:cs typeface="Lucida Sans Unicode"/>
              </a:rPr>
              <a:t>ны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б</a:t>
            </a:r>
            <a:r>
              <a:rPr sz="1400" spc="-105" dirty="0">
                <a:latin typeface="Lucida Sans Unicode"/>
                <a:cs typeface="Lucida Sans Unicode"/>
              </a:rPr>
              <a:t>ы</a:t>
            </a:r>
            <a:r>
              <a:rPr sz="1400" spc="-90" dirty="0">
                <a:latin typeface="Lucida Sans Unicode"/>
                <a:cs typeface="Lucida Sans Unicode"/>
              </a:rPr>
              <a:t>л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облада</a:t>
            </a:r>
            <a:r>
              <a:rPr sz="1400" spc="-85" dirty="0">
                <a:latin typeface="Lucida Sans Unicode"/>
                <a:cs typeface="Lucida Sans Unicode"/>
              </a:rPr>
              <a:t>т</a:t>
            </a:r>
            <a:r>
              <a:rPr sz="1400" spc="-65" dirty="0">
                <a:latin typeface="Lucida Sans Unicode"/>
                <a:cs typeface="Lucida Sans Unicode"/>
              </a:rPr>
              <a:t>ь  </a:t>
            </a:r>
            <a:r>
              <a:rPr sz="1400" spc="-100" dirty="0">
                <a:latin typeface="Lucida Sans Unicode"/>
                <a:cs typeface="Lucida Sans Unicode"/>
              </a:rPr>
              <a:t>путешественники-первопроходцы.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spcBef>
                <a:spcPts val="5"/>
              </a:spcBef>
            </a:pPr>
            <a:r>
              <a:rPr sz="1400" b="1" spc="-55" dirty="0">
                <a:latin typeface="Arial"/>
                <a:cs typeface="Arial"/>
              </a:rPr>
              <a:t>5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55" dirty="0">
                <a:latin typeface="Arial"/>
                <a:cs typeface="Arial"/>
              </a:rPr>
              <a:t>–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6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к</a:t>
            </a:r>
            <a:r>
              <a:rPr sz="1400" b="1" spc="-140" dirty="0">
                <a:latin typeface="Arial"/>
                <a:cs typeface="Arial"/>
              </a:rPr>
              <a:t>л</a:t>
            </a:r>
            <a:r>
              <a:rPr sz="1400" b="1" spc="-125" dirty="0">
                <a:latin typeface="Arial"/>
                <a:cs typeface="Arial"/>
              </a:rPr>
              <a:t>а</a:t>
            </a:r>
            <a:r>
              <a:rPr sz="1400" b="1" spc="-85" dirty="0">
                <a:latin typeface="Arial"/>
                <a:cs typeface="Arial"/>
              </a:rPr>
              <a:t>с</a:t>
            </a:r>
            <a:r>
              <a:rPr sz="1400" b="1" spc="-155" dirty="0">
                <a:latin typeface="Arial"/>
                <a:cs typeface="Arial"/>
              </a:rPr>
              <a:t>с</a:t>
            </a:r>
            <a:r>
              <a:rPr sz="1400" b="1" spc="-240" dirty="0">
                <a:latin typeface="Arial"/>
                <a:cs typeface="Arial"/>
              </a:rPr>
              <a:t>ы</a:t>
            </a:r>
            <a:r>
              <a:rPr sz="1400" spc="5" dirty="0">
                <a:latin typeface="Lucida Sans Unicode"/>
                <a:cs typeface="Lucida Sans Unicode"/>
              </a:rPr>
              <a:t>:</a:t>
            </a:r>
            <a:endParaRPr sz="1400">
              <a:latin typeface="Lucida Sans Unicode"/>
              <a:cs typeface="Lucida Sans Unicode"/>
            </a:endParaRPr>
          </a:p>
          <a:p>
            <a:pPr marL="12700" marR="5080" algn="just"/>
            <a:r>
              <a:rPr sz="1400" spc="-85" dirty="0">
                <a:latin typeface="Lucida Sans Unicode"/>
                <a:cs typeface="Lucida Sans Unicode"/>
              </a:rPr>
              <a:t>Найдите </a:t>
            </a:r>
            <a:r>
              <a:rPr sz="1400" spc="-45" dirty="0">
                <a:latin typeface="Lucida Sans Unicode"/>
                <a:cs typeface="Lucida Sans Unicode"/>
              </a:rPr>
              <a:t>в </a:t>
            </a:r>
            <a:r>
              <a:rPr sz="1400" spc="-65" dirty="0">
                <a:latin typeface="Lucida Sans Unicode"/>
                <a:cs typeface="Lucida Sans Unicode"/>
              </a:rPr>
              <a:t>сети Интернет </a:t>
            </a:r>
            <a:r>
              <a:rPr sz="1400" spc="-114" dirty="0">
                <a:latin typeface="Lucida Sans Unicode"/>
                <a:cs typeface="Lucida Sans Unicode"/>
              </a:rPr>
              <a:t>информацию </a:t>
            </a:r>
            <a:r>
              <a:rPr sz="1400" spc="-75" dirty="0">
                <a:latin typeface="Lucida Sans Unicode"/>
                <a:cs typeface="Lucida Sans Unicode"/>
              </a:rPr>
              <a:t>об </a:t>
            </a:r>
            <a:r>
              <a:rPr sz="1400" spc="-90" dirty="0">
                <a:latin typeface="Lucida Sans Unicode"/>
                <a:cs typeface="Lucida Sans Unicode"/>
              </a:rPr>
              <a:t>этих </a:t>
            </a:r>
            <a:r>
              <a:rPr sz="1400" spc="-100" dirty="0">
                <a:latin typeface="Lucida Sans Unicode"/>
                <a:cs typeface="Lucida Sans Unicode"/>
              </a:rPr>
              <a:t>учёных. </a:t>
            </a:r>
            <a:r>
              <a:rPr sz="1400" spc="-50" dirty="0">
                <a:latin typeface="Lucida Sans Unicode"/>
                <a:cs typeface="Lucida Sans Unicode"/>
              </a:rPr>
              <a:t>Какие </a:t>
            </a:r>
            <a:r>
              <a:rPr sz="1400" spc="-114" dirty="0">
                <a:latin typeface="Lucida Sans Unicode"/>
                <a:cs typeface="Lucida Sans Unicode"/>
              </a:rPr>
              <a:t>факты </a:t>
            </a:r>
            <a:r>
              <a:rPr sz="1400" spc="-125" dirty="0">
                <a:latin typeface="Lucida Sans Unicode"/>
                <a:cs typeface="Lucida Sans Unicode"/>
              </a:rPr>
              <a:t>их </a:t>
            </a:r>
            <a:r>
              <a:rPr sz="1400" spc="-43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жизни,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сделанные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ими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открытия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вас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особенно</a:t>
            </a:r>
            <a:r>
              <a:rPr sz="1400" spc="-15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поразили?</a:t>
            </a:r>
            <a:endParaRPr sz="1400">
              <a:latin typeface="Lucida Sans Unicode"/>
              <a:cs typeface="Lucida Sans Unicode"/>
            </a:endParaRPr>
          </a:p>
          <a:p>
            <a:pPr marL="12700"/>
            <a:r>
              <a:rPr sz="1400" b="1" spc="55" dirty="0">
                <a:latin typeface="Arial"/>
                <a:cs typeface="Arial"/>
              </a:rPr>
              <a:t>8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к</a:t>
            </a:r>
            <a:r>
              <a:rPr sz="1400" b="1" spc="-140" dirty="0">
                <a:latin typeface="Arial"/>
                <a:cs typeface="Arial"/>
              </a:rPr>
              <a:t>л</a:t>
            </a:r>
            <a:r>
              <a:rPr sz="1400" b="1" spc="-125" dirty="0">
                <a:latin typeface="Arial"/>
                <a:cs typeface="Arial"/>
              </a:rPr>
              <a:t>а</a:t>
            </a:r>
            <a:r>
              <a:rPr sz="1400" b="1" spc="-90" dirty="0">
                <a:latin typeface="Arial"/>
                <a:cs typeface="Arial"/>
              </a:rPr>
              <a:t>сс</a:t>
            </a:r>
            <a:r>
              <a:rPr sz="1400" b="1" spc="-2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12700"/>
            <a:r>
              <a:rPr sz="1400" spc="-90" dirty="0">
                <a:latin typeface="Lucida Sans Unicode"/>
                <a:cs typeface="Lucida Sans Unicode"/>
              </a:rPr>
              <a:t>Подумайте,</a:t>
            </a:r>
            <a:r>
              <a:rPr sz="1400" spc="220" dirty="0">
                <a:latin typeface="Lucida Sans Unicode"/>
                <a:cs typeface="Lucida Sans Unicode"/>
              </a:rPr>
              <a:t> </a:t>
            </a:r>
            <a:r>
              <a:rPr sz="1400" spc="-114" dirty="0">
                <a:latin typeface="Lucida Sans Unicode"/>
                <a:cs typeface="Lucida Sans Unicode"/>
              </a:rPr>
              <a:t>на</a:t>
            </a:r>
            <a:r>
              <a:rPr sz="1400" spc="225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чём</a:t>
            </a:r>
            <a:r>
              <a:rPr sz="1400" spc="21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сосредоточены</a:t>
            </a:r>
            <a:r>
              <a:rPr sz="1400" spc="21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силы</a:t>
            </a:r>
            <a:r>
              <a:rPr sz="1400" spc="21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spc="22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внимание</a:t>
            </a:r>
            <a:r>
              <a:rPr sz="1400" spc="210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родителей</a:t>
            </a:r>
            <a:r>
              <a:rPr sz="1400" spc="220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при</a:t>
            </a:r>
            <a:endParaRPr sz="1400">
              <a:latin typeface="Lucida Sans Unicode"/>
              <a:cs typeface="Lucida Sans Unicode"/>
            </a:endParaRPr>
          </a:p>
          <a:p>
            <a:pPr marL="12700" marR="2849880"/>
            <a:r>
              <a:rPr sz="1400" spc="-60" dirty="0">
                <a:latin typeface="Lucida Sans Unicode"/>
                <a:cs typeface="Lucida Sans Unicode"/>
              </a:rPr>
              <a:t>б</a:t>
            </a:r>
            <a:r>
              <a:rPr sz="1400" spc="-80" dirty="0">
                <a:latin typeface="Lucida Sans Unicode"/>
                <a:cs typeface="Lucida Sans Unicode"/>
              </a:rPr>
              <a:t>оль</a:t>
            </a:r>
            <a:r>
              <a:rPr sz="1400" spc="-130" dirty="0">
                <a:latin typeface="Lucida Sans Unicode"/>
                <a:cs typeface="Lucida Sans Unicode"/>
              </a:rPr>
              <a:t>шом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мал</a:t>
            </a:r>
            <a:r>
              <a:rPr sz="1400" spc="-114" dirty="0">
                <a:latin typeface="Lucida Sans Unicode"/>
                <a:cs typeface="Lucida Sans Unicode"/>
              </a:rPr>
              <a:t>о</a:t>
            </a:r>
            <a:r>
              <a:rPr sz="1400" spc="-140" dirty="0">
                <a:latin typeface="Lucida Sans Unicode"/>
                <a:cs typeface="Lucida Sans Unicode"/>
              </a:rPr>
              <a:t>м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к</a:t>
            </a:r>
            <a:r>
              <a:rPr sz="1400" spc="-70" dirty="0">
                <a:latin typeface="Lucida Sans Unicode"/>
                <a:cs typeface="Lucida Sans Unicode"/>
              </a:rPr>
              <a:t>о</a:t>
            </a:r>
            <a:r>
              <a:rPr sz="1400" spc="-80" dirty="0">
                <a:latin typeface="Lucida Sans Unicode"/>
                <a:cs typeface="Lucida Sans Unicode"/>
              </a:rPr>
              <a:t>лич</a:t>
            </a:r>
            <a:r>
              <a:rPr sz="1400" spc="-55" dirty="0">
                <a:latin typeface="Lucida Sans Unicode"/>
                <a:cs typeface="Lucida Sans Unicode"/>
              </a:rPr>
              <a:t>ес</a:t>
            </a:r>
            <a:r>
              <a:rPr sz="1400" spc="-60" dirty="0">
                <a:latin typeface="Lucida Sans Unicode"/>
                <a:cs typeface="Lucida Sans Unicode"/>
              </a:rPr>
              <a:t>т</a:t>
            </a:r>
            <a:r>
              <a:rPr sz="1400" spc="-50" dirty="0">
                <a:latin typeface="Lucida Sans Unicode"/>
                <a:cs typeface="Lucida Sans Unicode"/>
              </a:rPr>
              <a:t>ве</a:t>
            </a:r>
            <a:r>
              <a:rPr sz="1400" spc="-155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де</a:t>
            </a:r>
            <a:r>
              <a:rPr sz="1400" spc="-95" dirty="0">
                <a:latin typeface="Lucida Sans Unicode"/>
                <a:cs typeface="Lucida Sans Unicode"/>
              </a:rPr>
              <a:t>т</a:t>
            </a:r>
            <a:r>
              <a:rPr sz="1400" spc="-70" dirty="0">
                <a:latin typeface="Lucida Sans Unicode"/>
                <a:cs typeface="Lucida Sans Unicode"/>
              </a:rPr>
              <a:t>ей</a:t>
            </a:r>
            <a:r>
              <a:rPr sz="1400" spc="-150" dirty="0">
                <a:latin typeface="Lucida Sans Unicode"/>
                <a:cs typeface="Lucida Sans Unicode"/>
              </a:rPr>
              <a:t>.  </a:t>
            </a:r>
            <a:r>
              <a:rPr sz="1400" b="1" spc="55" dirty="0">
                <a:latin typeface="Arial"/>
                <a:cs typeface="Arial"/>
              </a:rPr>
              <a:t>8</a:t>
            </a:r>
            <a:r>
              <a:rPr sz="1400" b="1" spc="-80" dirty="0">
                <a:latin typeface="Arial"/>
                <a:cs typeface="Arial"/>
              </a:rPr>
              <a:t> класс:</a:t>
            </a:r>
            <a:endParaRPr sz="1400">
              <a:latin typeface="Arial"/>
              <a:cs typeface="Arial"/>
            </a:endParaRPr>
          </a:p>
          <a:p>
            <a:pPr marL="12700" marR="5080" algn="just"/>
            <a:r>
              <a:rPr sz="1400" spc="-75" dirty="0">
                <a:latin typeface="Lucida Sans Unicode"/>
                <a:cs typeface="Lucida Sans Unicode"/>
              </a:rPr>
              <a:t>Приведите </a:t>
            </a:r>
            <a:r>
              <a:rPr sz="1400" spc="-110" dirty="0">
                <a:latin typeface="Lucida Sans Unicode"/>
                <a:cs typeface="Lucida Sans Unicode"/>
              </a:rPr>
              <a:t>примеры </a:t>
            </a:r>
            <a:r>
              <a:rPr sz="1400" spc="-105" dirty="0">
                <a:latin typeface="Lucida Sans Unicode"/>
                <a:cs typeface="Lucida Sans Unicode"/>
              </a:rPr>
              <a:t>людей, </a:t>
            </a:r>
            <a:r>
              <a:rPr sz="1400" spc="-110" dirty="0">
                <a:latin typeface="Lucida Sans Unicode"/>
                <a:cs typeface="Lucida Sans Unicode"/>
              </a:rPr>
              <a:t>труд </a:t>
            </a:r>
            <a:r>
              <a:rPr sz="1400" spc="-95" dirty="0">
                <a:latin typeface="Lucida Sans Unicode"/>
                <a:cs typeface="Lucida Sans Unicode"/>
              </a:rPr>
              <a:t>которых </a:t>
            </a:r>
            <a:r>
              <a:rPr sz="1400" spc="-75" dirty="0">
                <a:latin typeface="Lucida Sans Unicode"/>
                <a:cs typeface="Lucida Sans Unicode"/>
              </a:rPr>
              <a:t>вызвал </a:t>
            </a:r>
            <a:r>
              <a:rPr sz="1400" spc="-80" dirty="0">
                <a:latin typeface="Lucida Sans Unicode"/>
                <a:cs typeface="Lucida Sans Unicode"/>
              </a:rPr>
              <a:t>уважение </a:t>
            </a:r>
            <a:r>
              <a:rPr sz="1400" spc="-45" dirty="0">
                <a:latin typeface="Lucida Sans Unicode"/>
                <a:cs typeface="Lucida Sans Unicode"/>
              </a:rPr>
              <a:t>в </a:t>
            </a:r>
            <a:r>
              <a:rPr sz="1400" spc="-110" dirty="0">
                <a:latin typeface="Lucida Sans Unicode"/>
                <a:cs typeface="Lucida Sans Unicode"/>
              </a:rPr>
              <a:t>вашем 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114" dirty="0">
                <a:latin typeface="Lucida Sans Unicode"/>
                <a:cs typeface="Lucida Sans Unicode"/>
              </a:rPr>
              <a:t>городе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(округе,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районе).</a:t>
            </a:r>
            <a:r>
              <a:rPr sz="1400" spc="254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Что</a:t>
            </a:r>
            <a:r>
              <a:rPr sz="1400" spc="-35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они</a:t>
            </a:r>
            <a:r>
              <a:rPr sz="1400" spc="254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сделали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для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процветания</a:t>
            </a:r>
            <a:r>
              <a:rPr sz="1400" spc="-85" dirty="0">
                <a:latin typeface="Lucida Sans Unicode"/>
                <a:cs typeface="Lucida Sans Unicode"/>
              </a:rPr>
              <a:t> и 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дальнейшего</a:t>
            </a:r>
            <a:r>
              <a:rPr sz="1400" spc="-155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развития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вашей</a:t>
            </a:r>
            <a:r>
              <a:rPr sz="1400" spc="-155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местности?</a:t>
            </a:r>
            <a:endParaRPr sz="140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191018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17738" y="6244234"/>
            <a:ext cx="30353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195" dirty="0">
                <a:solidFill>
                  <a:srgbClr val="A0ABE1"/>
                </a:solidFill>
                <a:latin typeface="Lucida Sans Unicode"/>
                <a:cs typeface="Lucida Sans Unicode"/>
              </a:rPr>
              <a:t>©</a:t>
            </a:r>
            <a:r>
              <a:rPr sz="1200" spc="-95" dirty="0">
                <a:solidFill>
                  <a:srgbClr val="A0ABE1"/>
                </a:solidFill>
                <a:latin typeface="Lucida Sans Unicode"/>
                <a:cs typeface="Lucida Sans Unicode"/>
              </a:rPr>
              <a:t> </a:t>
            </a:r>
            <a:r>
              <a:rPr sz="1200" spc="20" dirty="0">
                <a:solidFill>
                  <a:srgbClr val="A0ABE1"/>
                </a:solidFill>
                <a:latin typeface="Lucida Sans Unicode"/>
                <a:cs typeface="Lucida Sans Unicode"/>
              </a:rPr>
              <a:t>АО</a:t>
            </a:r>
            <a:r>
              <a:rPr sz="1200" spc="-95" dirty="0">
                <a:solidFill>
                  <a:srgbClr val="A0ABE1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A0ABE1"/>
                </a:solidFill>
                <a:latin typeface="Lucida Sans Unicode"/>
                <a:cs typeface="Lucida Sans Unicode"/>
              </a:rPr>
              <a:t>«</a:t>
            </a:r>
            <a:r>
              <a:rPr sz="1200" spc="65" dirty="0">
                <a:solidFill>
                  <a:srgbClr val="A0ABE1"/>
                </a:solidFill>
                <a:latin typeface="Lucida Sans Unicode"/>
                <a:cs typeface="Lucida Sans Unicode"/>
              </a:rPr>
              <a:t>И</a:t>
            </a:r>
            <a:r>
              <a:rPr sz="1200" spc="-85" dirty="0">
                <a:solidFill>
                  <a:srgbClr val="A0ABE1"/>
                </a:solidFill>
                <a:latin typeface="Lucida Sans Unicode"/>
                <a:cs typeface="Lucida Sans Unicode"/>
              </a:rPr>
              <a:t>з</a:t>
            </a:r>
            <a:r>
              <a:rPr sz="1200" spc="-114" dirty="0">
                <a:solidFill>
                  <a:srgbClr val="A0ABE1"/>
                </a:solidFill>
                <a:latin typeface="Lucida Sans Unicode"/>
                <a:cs typeface="Lucida Sans Unicode"/>
              </a:rPr>
              <a:t>д</a:t>
            </a:r>
            <a:r>
              <a:rPr sz="1200" spc="-95" dirty="0">
                <a:solidFill>
                  <a:srgbClr val="A0ABE1"/>
                </a:solidFill>
                <a:latin typeface="Lucida Sans Unicode"/>
                <a:cs typeface="Lucida Sans Unicode"/>
              </a:rPr>
              <a:t>ат</a:t>
            </a:r>
            <a:r>
              <a:rPr sz="1200" spc="-45" dirty="0">
                <a:solidFill>
                  <a:srgbClr val="A0ABE1"/>
                </a:solidFill>
                <a:latin typeface="Lucida Sans Unicode"/>
                <a:cs typeface="Lucida Sans Unicode"/>
              </a:rPr>
              <a:t>е</a:t>
            </a:r>
            <a:r>
              <a:rPr sz="1200" spc="-85" dirty="0">
                <a:solidFill>
                  <a:srgbClr val="A0ABE1"/>
                </a:solidFill>
                <a:latin typeface="Lucida Sans Unicode"/>
                <a:cs typeface="Lucida Sans Unicode"/>
              </a:rPr>
              <a:t>л</a:t>
            </a:r>
            <a:r>
              <a:rPr sz="1200" spc="-70" dirty="0">
                <a:solidFill>
                  <a:srgbClr val="A0ABE1"/>
                </a:solidFill>
                <a:latin typeface="Lucida Sans Unicode"/>
                <a:cs typeface="Lucida Sans Unicode"/>
              </a:rPr>
              <a:t>ь</a:t>
            </a:r>
            <a:r>
              <a:rPr sz="1200" spc="-50" dirty="0">
                <a:solidFill>
                  <a:srgbClr val="A0ABE1"/>
                </a:solidFill>
                <a:latin typeface="Lucida Sans Unicode"/>
                <a:cs typeface="Lucida Sans Unicode"/>
              </a:rPr>
              <a:t>ст</a:t>
            </a:r>
            <a:r>
              <a:rPr sz="1200" spc="-55" dirty="0">
                <a:solidFill>
                  <a:srgbClr val="A0ABE1"/>
                </a:solidFill>
                <a:latin typeface="Lucida Sans Unicode"/>
                <a:cs typeface="Lucida Sans Unicode"/>
              </a:rPr>
              <a:t>во</a:t>
            </a:r>
            <a:r>
              <a:rPr sz="1200" spc="-114" dirty="0">
                <a:solidFill>
                  <a:srgbClr val="A0ABE1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A0ABE1"/>
                </a:solidFill>
                <a:latin typeface="Lucida Sans Unicode"/>
                <a:cs typeface="Lucida Sans Unicode"/>
              </a:rPr>
              <a:t>«</a:t>
            </a:r>
            <a:r>
              <a:rPr sz="1200" spc="35" dirty="0">
                <a:solidFill>
                  <a:srgbClr val="A0ABE1"/>
                </a:solidFill>
                <a:latin typeface="Lucida Sans Unicode"/>
                <a:cs typeface="Lucida Sans Unicode"/>
              </a:rPr>
              <a:t>П</a:t>
            </a:r>
            <a:r>
              <a:rPr sz="1200" spc="-100" dirty="0">
                <a:solidFill>
                  <a:srgbClr val="A0ABE1"/>
                </a:solidFill>
                <a:latin typeface="Lucida Sans Unicode"/>
                <a:cs typeface="Lucida Sans Unicode"/>
              </a:rPr>
              <a:t>р</a:t>
            </a:r>
            <a:r>
              <a:rPr sz="1200" spc="-60" dirty="0">
                <a:solidFill>
                  <a:srgbClr val="A0ABE1"/>
                </a:solidFill>
                <a:latin typeface="Lucida Sans Unicode"/>
                <a:cs typeface="Lucida Sans Unicode"/>
              </a:rPr>
              <a:t>о</a:t>
            </a:r>
            <a:r>
              <a:rPr sz="1200" spc="-40" dirty="0">
                <a:solidFill>
                  <a:srgbClr val="A0ABE1"/>
                </a:solidFill>
                <a:latin typeface="Lucida Sans Unicode"/>
                <a:cs typeface="Lucida Sans Unicode"/>
              </a:rPr>
              <a:t>св</a:t>
            </a:r>
            <a:r>
              <a:rPr sz="1200" spc="-55" dirty="0">
                <a:solidFill>
                  <a:srgbClr val="A0ABE1"/>
                </a:solidFill>
                <a:latin typeface="Lucida Sans Unicode"/>
                <a:cs typeface="Lucida Sans Unicode"/>
              </a:rPr>
              <a:t>е</a:t>
            </a:r>
            <a:r>
              <a:rPr sz="1200" spc="-114" dirty="0">
                <a:solidFill>
                  <a:srgbClr val="A0ABE1"/>
                </a:solidFill>
                <a:latin typeface="Lucida Sans Unicode"/>
                <a:cs typeface="Lucida Sans Unicode"/>
              </a:rPr>
              <a:t>ще</a:t>
            </a:r>
            <a:r>
              <a:rPr sz="1200" spc="-110" dirty="0">
                <a:solidFill>
                  <a:srgbClr val="A0ABE1"/>
                </a:solidFill>
                <a:latin typeface="Lucida Sans Unicode"/>
                <a:cs typeface="Lucida Sans Unicode"/>
              </a:rPr>
              <a:t>н</a:t>
            </a:r>
            <a:r>
              <a:rPr sz="1200" spc="-65" dirty="0">
                <a:solidFill>
                  <a:srgbClr val="A0ABE1"/>
                </a:solidFill>
                <a:latin typeface="Lucida Sans Unicode"/>
                <a:cs typeface="Lucida Sans Unicode"/>
              </a:rPr>
              <a:t>и</a:t>
            </a:r>
            <a:r>
              <a:rPr sz="1200" spc="-70" dirty="0">
                <a:solidFill>
                  <a:srgbClr val="A0ABE1"/>
                </a:solidFill>
                <a:latin typeface="Lucida Sans Unicode"/>
                <a:cs typeface="Lucida Sans Unicode"/>
              </a:rPr>
              <a:t>е</a:t>
            </a:r>
            <a:r>
              <a:rPr sz="1200" spc="-25" dirty="0">
                <a:solidFill>
                  <a:srgbClr val="A0ABE1"/>
                </a:solidFill>
                <a:latin typeface="Lucida Sans Unicode"/>
                <a:cs typeface="Lucida Sans Unicode"/>
              </a:rPr>
              <a:t>»</a:t>
            </a:r>
            <a:r>
              <a:rPr sz="1200" spc="-140" dirty="0">
                <a:solidFill>
                  <a:srgbClr val="A0ABE1"/>
                </a:solidFill>
                <a:latin typeface="Lucida Sans Unicode"/>
                <a:cs typeface="Lucida Sans Unicode"/>
              </a:rPr>
              <a:t>,</a:t>
            </a:r>
            <a:r>
              <a:rPr sz="1200" spc="-105" dirty="0">
                <a:solidFill>
                  <a:srgbClr val="A0ABE1"/>
                </a:solidFill>
                <a:latin typeface="Lucida Sans Unicode"/>
                <a:cs typeface="Lucida Sans Unicode"/>
              </a:rPr>
              <a:t> </a:t>
            </a:r>
            <a:r>
              <a:rPr sz="1200" spc="-114" dirty="0">
                <a:solidFill>
                  <a:srgbClr val="A0ABE1"/>
                </a:solidFill>
                <a:latin typeface="Lucida Sans Unicode"/>
                <a:cs typeface="Lucida Sans Unicode"/>
              </a:rPr>
              <a:t>2022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4094" y="1423542"/>
            <a:ext cx="793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8</a:t>
            </a:r>
            <a:r>
              <a:rPr b="1" spc="-7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класс:</a:t>
            </a:r>
            <a:endParaRPr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0750" y="483339"/>
            <a:ext cx="1056173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u="sng" spc="-10" dirty="0"/>
              <a:t>Определите</a:t>
            </a:r>
            <a:r>
              <a:rPr sz="2800" u="sng" spc="-15" dirty="0"/>
              <a:t> </a:t>
            </a:r>
            <a:r>
              <a:rPr sz="2800" u="sng" spc="-5" dirty="0"/>
              <a:t>(запишите),</a:t>
            </a:r>
            <a:r>
              <a:rPr sz="2800" u="sng" spc="45" dirty="0"/>
              <a:t> </a:t>
            </a:r>
            <a:r>
              <a:rPr sz="2800" u="sng" spc="-5" dirty="0"/>
              <a:t>какие,</a:t>
            </a:r>
            <a:r>
              <a:rPr sz="2800" u="sng" spc="15" dirty="0"/>
              <a:t> </a:t>
            </a:r>
            <a:r>
              <a:rPr sz="2800" u="sng" spc="-5" dirty="0"/>
              <a:t>на</a:t>
            </a:r>
            <a:r>
              <a:rPr sz="2800" u="sng" spc="5" dirty="0"/>
              <a:t> </a:t>
            </a:r>
            <a:r>
              <a:rPr sz="2800" u="sng" dirty="0"/>
              <a:t>ваш</a:t>
            </a:r>
            <a:r>
              <a:rPr sz="2800" u="sng" spc="10" dirty="0"/>
              <a:t> </a:t>
            </a:r>
            <a:r>
              <a:rPr sz="2800" u="sng" spc="-5" dirty="0"/>
              <a:t>взгляд,</a:t>
            </a:r>
            <a:r>
              <a:rPr sz="2800" u="sng" spc="5" dirty="0"/>
              <a:t> </a:t>
            </a:r>
            <a:r>
              <a:rPr sz="2800" u="sng" spc="-5" dirty="0"/>
              <a:t>задачи</a:t>
            </a:r>
            <a:r>
              <a:rPr sz="2800" u="sng" spc="15" dirty="0"/>
              <a:t> </a:t>
            </a:r>
            <a:r>
              <a:rPr sz="2800" u="sng" spc="-10" dirty="0"/>
              <a:t>придётся</a:t>
            </a:r>
            <a:r>
              <a:rPr sz="2800" u="sng" dirty="0"/>
              <a:t> </a:t>
            </a:r>
            <a:r>
              <a:rPr sz="2800" u="sng" spc="-5" dirty="0"/>
              <a:t>решать</a:t>
            </a:r>
            <a:r>
              <a:rPr sz="2800" u="sng" spc="15" dirty="0"/>
              <a:t> </a:t>
            </a:r>
            <a:r>
              <a:rPr sz="2800" u="sng" dirty="0"/>
              <a:t>для</a:t>
            </a:r>
            <a:r>
              <a:rPr sz="2800" u="sng" spc="-20" dirty="0"/>
              <a:t> </a:t>
            </a:r>
            <a:r>
              <a:rPr sz="2800" u="sng" dirty="0"/>
              <a:t>адаптации</a:t>
            </a:r>
            <a:r>
              <a:rPr sz="2800" u="sng" spc="15" dirty="0"/>
              <a:t> </a:t>
            </a:r>
            <a:r>
              <a:rPr sz="2800" u="sng" spc="-5" dirty="0"/>
              <a:t>на</a:t>
            </a:r>
            <a:r>
              <a:rPr sz="2800" u="sng" spc="5" dirty="0"/>
              <a:t> </a:t>
            </a:r>
            <a:r>
              <a:rPr sz="2800" u="sng" dirty="0"/>
              <a:t>новом</a:t>
            </a:r>
            <a:r>
              <a:rPr sz="2800" u="sng" spc="5" dirty="0"/>
              <a:t> </a:t>
            </a:r>
            <a:r>
              <a:rPr sz="2800" u="sng" spc="-5" dirty="0"/>
              <a:t>месте: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4093" y="1972184"/>
            <a:ext cx="10298430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190" indent="-238125">
              <a:spcBef>
                <a:spcPts val="100"/>
              </a:spcBef>
              <a:buAutoNum type="arabicParenR"/>
              <a:tabLst>
                <a:tab pos="250825" algn="l"/>
              </a:tabLst>
            </a:pPr>
            <a:r>
              <a:rPr spc="-10" dirty="0">
                <a:latin typeface="Calibri"/>
                <a:cs typeface="Calibri"/>
              </a:rPr>
              <a:t>жителю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Крайнего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Севера,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переехавшему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на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Северный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Кавказ;</a:t>
            </a:r>
            <a:endParaRPr dirty="0">
              <a:latin typeface="Calibri"/>
              <a:cs typeface="Calibri"/>
            </a:endParaRPr>
          </a:p>
          <a:p>
            <a:pPr marL="12700" marR="1324610">
              <a:buAutoNum type="arabicParenR"/>
              <a:tabLst>
                <a:tab pos="250825" algn="l"/>
              </a:tabLst>
            </a:pPr>
            <a:r>
              <a:rPr spc="-10" dirty="0">
                <a:latin typeface="Calibri"/>
                <a:cs typeface="Calibri"/>
              </a:rPr>
              <a:t>человеку,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переселившемуся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в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Россию</a:t>
            </a:r>
            <a:r>
              <a:rPr spc="3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из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соседних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стран,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ранее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входивших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в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состав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45" dirty="0">
                <a:latin typeface="Calibri"/>
                <a:cs typeface="Calibri"/>
              </a:rPr>
              <a:t>СССР. </a:t>
            </a:r>
            <a:r>
              <a:rPr spc="-39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Сделайте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вывод,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кому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труднее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адаптироваться.</a:t>
            </a:r>
            <a:endParaRPr dirty="0">
              <a:latin typeface="Calibri"/>
              <a:cs typeface="Calibri"/>
            </a:endParaRPr>
          </a:p>
          <a:p>
            <a:pPr marL="12700"/>
            <a:endParaRPr lang="ru-RU" b="1" dirty="0" smtClean="0">
              <a:latin typeface="Calibri"/>
              <a:cs typeface="Calibri"/>
            </a:endParaRPr>
          </a:p>
          <a:p>
            <a:pPr marL="12700"/>
            <a:r>
              <a:rPr b="1" dirty="0" smtClean="0">
                <a:latin typeface="Calibri"/>
                <a:cs typeface="Calibri"/>
              </a:rPr>
              <a:t>8</a:t>
            </a:r>
            <a:r>
              <a:rPr b="1" spc="-35" dirty="0" smtClean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класс:</a:t>
            </a:r>
            <a:endParaRPr dirty="0">
              <a:latin typeface="Calibri"/>
              <a:cs typeface="Calibri"/>
            </a:endParaRPr>
          </a:p>
          <a:p>
            <a:pPr marL="12700" marR="5080"/>
            <a:r>
              <a:rPr spc="-5" dirty="0">
                <a:latin typeface="Calibri"/>
                <a:cs typeface="Calibri"/>
              </a:rPr>
              <a:t>Известен</a:t>
            </a:r>
            <a:r>
              <a:rPr spc="19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такой</a:t>
            </a:r>
            <a:r>
              <a:rPr spc="17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логический</a:t>
            </a:r>
            <a:r>
              <a:rPr spc="20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приём:</a:t>
            </a:r>
            <a:r>
              <a:rPr spc="19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чтобы</a:t>
            </a:r>
            <a:r>
              <a:rPr spc="18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лучше</a:t>
            </a:r>
            <a:r>
              <a:rPr spc="18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понять</a:t>
            </a:r>
            <a:r>
              <a:rPr spc="19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значение</a:t>
            </a:r>
            <a:r>
              <a:rPr spc="18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какого-либо</a:t>
            </a:r>
            <a:r>
              <a:rPr spc="18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предмета,</a:t>
            </a:r>
            <a:r>
              <a:rPr spc="18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процесса</a:t>
            </a:r>
            <a:r>
              <a:rPr spc="20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или </a:t>
            </a:r>
            <a:r>
              <a:rPr spc="-39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явления, </a:t>
            </a:r>
            <a:r>
              <a:rPr spc="-15" dirty="0">
                <a:latin typeface="Calibri"/>
                <a:cs typeface="Calibri"/>
              </a:rPr>
              <a:t>следует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вообразить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его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отсутствие</a:t>
            </a:r>
            <a:r>
              <a:rPr spc="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и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представить,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как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изменилась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бы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наша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жизнь</a:t>
            </a:r>
            <a:r>
              <a:rPr spc="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без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него.</a:t>
            </a:r>
            <a:endParaRPr dirty="0">
              <a:latin typeface="Calibri"/>
              <a:cs typeface="Calibri"/>
            </a:endParaRPr>
          </a:p>
          <a:p>
            <a:pPr marL="12700"/>
            <a:r>
              <a:rPr spc="-5" dirty="0">
                <a:latin typeface="Calibri"/>
                <a:cs typeface="Calibri"/>
              </a:rPr>
              <a:t>Попробуйте</a:t>
            </a:r>
            <a:r>
              <a:rPr spc="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использовать</a:t>
            </a:r>
            <a:r>
              <a:rPr spc="4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этот</a:t>
            </a:r>
            <a:r>
              <a:rPr spc="3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приём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для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понимания</a:t>
            </a:r>
            <a:r>
              <a:rPr spc="3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значения</a:t>
            </a:r>
            <a:r>
              <a:rPr spc="3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миграций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населения.</a:t>
            </a:r>
            <a:endParaRPr dirty="0">
              <a:latin typeface="Calibri"/>
              <a:cs typeface="Calibri"/>
            </a:endParaRPr>
          </a:p>
          <a:p>
            <a:pPr marL="288290" indent="-276225">
              <a:buAutoNum type="arabicParenR"/>
              <a:tabLst>
                <a:tab pos="288925" algn="l"/>
              </a:tabLst>
            </a:pPr>
            <a:r>
              <a:rPr spc="-15" dirty="0">
                <a:latin typeface="Calibri"/>
                <a:cs typeface="Calibri"/>
              </a:rPr>
              <a:t>Представьте,</a:t>
            </a:r>
            <a:r>
              <a:rPr spc="33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что</a:t>
            </a:r>
            <a:r>
              <a:rPr spc="3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в</a:t>
            </a:r>
            <a:r>
              <a:rPr spc="3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Русском</a:t>
            </a:r>
            <a:r>
              <a:rPr spc="30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государстве</a:t>
            </a:r>
            <a:r>
              <a:rPr spc="3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с</a:t>
            </a:r>
            <a:r>
              <a:rPr spc="3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конца</a:t>
            </a:r>
            <a:r>
              <a:rPr spc="310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ХV</a:t>
            </a:r>
            <a:r>
              <a:rPr spc="30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в.</a:t>
            </a:r>
            <a:r>
              <a:rPr spc="3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не</a:t>
            </a:r>
            <a:r>
              <a:rPr spc="3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происходило</a:t>
            </a:r>
            <a:r>
              <a:rPr spc="3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переселения</a:t>
            </a:r>
            <a:r>
              <a:rPr spc="3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на</a:t>
            </a:r>
            <a:r>
              <a:rPr spc="30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свободные</a:t>
            </a:r>
            <a:endParaRPr dirty="0">
              <a:latin typeface="Calibri"/>
              <a:cs typeface="Calibri"/>
            </a:endParaRPr>
          </a:p>
          <a:p>
            <a:pPr marL="12700">
              <a:spcBef>
                <a:spcPts val="5"/>
              </a:spcBef>
            </a:pPr>
            <a:r>
              <a:rPr spc="-5" dirty="0">
                <a:latin typeface="Calibri"/>
                <a:cs typeface="Calibri"/>
              </a:rPr>
              <a:t>земли. </a:t>
            </a:r>
            <a:r>
              <a:rPr spc="-10" dirty="0">
                <a:latin typeface="Calibri"/>
                <a:cs typeface="Calibri"/>
              </a:rPr>
              <a:t>Какой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была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бы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Россия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к </a:t>
            </a:r>
            <a:r>
              <a:rPr spc="-15" dirty="0">
                <a:latin typeface="Calibri"/>
                <a:cs typeface="Calibri"/>
              </a:rPr>
              <a:t>концу</a:t>
            </a:r>
            <a:r>
              <a:rPr dirty="0">
                <a:latin typeface="Calibri"/>
                <a:cs typeface="Calibri"/>
              </a:rPr>
              <a:t> ХХ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в.?</a:t>
            </a:r>
          </a:p>
          <a:p>
            <a:pPr marL="12700" marR="6350">
              <a:buAutoNum type="arabicParenR" startAt="2"/>
              <a:tabLst>
                <a:tab pos="264160" algn="l"/>
              </a:tabLst>
            </a:pPr>
            <a:r>
              <a:rPr spc="-15" dirty="0">
                <a:latin typeface="Calibri"/>
                <a:cs typeface="Calibri"/>
              </a:rPr>
              <a:t>Представьте,</a:t>
            </a:r>
            <a:r>
              <a:rPr spc="1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что</a:t>
            </a:r>
            <a:r>
              <a:rPr spc="11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миграций</a:t>
            </a:r>
            <a:r>
              <a:rPr spc="13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не</a:t>
            </a:r>
            <a:r>
              <a:rPr spc="11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было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с</a:t>
            </a:r>
            <a:r>
              <a:rPr spc="11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начала</a:t>
            </a:r>
            <a:r>
              <a:rPr spc="114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ХVIII</a:t>
            </a:r>
            <a:r>
              <a:rPr spc="11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в.;</a:t>
            </a:r>
            <a:r>
              <a:rPr spc="10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с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начала</a:t>
            </a:r>
            <a:r>
              <a:rPr spc="1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ХХ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в.</a:t>
            </a:r>
            <a:r>
              <a:rPr spc="1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Как</a:t>
            </a:r>
            <a:r>
              <a:rPr spc="14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изменилась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бы</a:t>
            </a:r>
            <a:r>
              <a:rPr spc="1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современная </a:t>
            </a:r>
            <a:r>
              <a:rPr spc="-39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Россия?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490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482" y="2514600"/>
            <a:ext cx="10561734" cy="492443"/>
          </a:xfrm>
        </p:spPr>
        <p:txBody>
          <a:bodyPr/>
          <a:lstStyle/>
          <a:p>
            <a:r>
              <a:rPr lang="ru-RU" dirty="0" smtClean="0"/>
              <a:t>ПРЕДМЕТНЫЕ РЕЗУЛЬТАТЫ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969" y="1221740"/>
            <a:ext cx="11060760" cy="27699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608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6393" y="6791045"/>
            <a:ext cx="1754505" cy="67310"/>
          </a:xfrm>
          <a:custGeom>
            <a:avLst/>
            <a:gdLst/>
            <a:ahLst/>
            <a:cxnLst/>
            <a:rect l="l" t="t" r="r" b="b"/>
            <a:pathLst>
              <a:path w="1754504" h="67309">
                <a:moveTo>
                  <a:pt x="1754289" y="0"/>
                </a:moveTo>
                <a:lnTo>
                  <a:pt x="0" y="0"/>
                </a:lnTo>
                <a:lnTo>
                  <a:pt x="0" y="66954"/>
                </a:lnTo>
                <a:lnTo>
                  <a:pt x="1754289" y="66954"/>
                </a:lnTo>
                <a:lnTo>
                  <a:pt x="1754289" y="0"/>
                </a:lnTo>
                <a:close/>
              </a:path>
            </a:pathLst>
          </a:custGeom>
          <a:solidFill>
            <a:srgbClr val="42D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15683" y="6791045"/>
            <a:ext cx="1755139" cy="67310"/>
          </a:xfrm>
          <a:custGeom>
            <a:avLst/>
            <a:gdLst/>
            <a:ahLst/>
            <a:cxnLst/>
            <a:rect l="l" t="t" r="r" b="b"/>
            <a:pathLst>
              <a:path w="1755140" h="67309">
                <a:moveTo>
                  <a:pt x="1754631" y="0"/>
                </a:moveTo>
                <a:lnTo>
                  <a:pt x="0" y="0"/>
                </a:lnTo>
                <a:lnTo>
                  <a:pt x="0" y="66954"/>
                </a:lnTo>
                <a:lnTo>
                  <a:pt x="1754631" y="66954"/>
                </a:lnTo>
                <a:lnTo>
                  <a:pt x="1754631" y="0"/>
                </a:lnTo>
                <a:close/>
              </a:path>
            </a:pathLst>
          </a:custGeom>
          <a:solidFill>
            <a:srgbClr val="3FA6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1761" y="6791045"/>
            <a:ext cx="1755139" cy="67310"/>
          </a:xfrm>
          <a:custGeom>
            <a:avLst/>
            <a:gdLst/>
            <a:ahLst/>
            <a:cxnLst/>
            <a:rect l="l" t="t" r="r" b="b"/>
            <a:pathLst>
              <a:path w="1755139" h="67309">
                <a:moveTo>
                  <a:pt x="1754632" y="0"/>
                </a:moveTo>
                <a:lnTo>
                  <a:pt x="0" y="0"/>
                </a:lnTo>
                <a:lnTo>
                  <a:pt x="0" y="66954"/>
                </a:lnTo>
                <a:lnTo>
                  <a:pt x="1754632" y="66954"/>
                </a:lnTo>
                <a:lnTo>
                  <a:pt x="1754632" y="0"/>
                </a:lnTo>
                <a:close/>
              </a:path>
            </a:pathLst>
          </a:custGeom>
          <a:solidFill>
            <a:srgbClr val="9DD3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24959" y="6791045"/>
            <a:ext cx="1664335" cy="67310"/>
          </a:xfrm>
          <a:custGeom>
            <a:avLst/>
            <a:gdLst/>
            <a:ahLst/>
            <a:cxnLst/>
            <a:rect l="l" t="t" r="r" b="b"/>
            <a:pathLst>
              <a:path w="1664334" h="67309">
                <a:moveTo>
                  <a:pt x="1663928" y="0"/>
                </a:moveTo>
                <a:lnTo>
                  <a:pt x="0" y="0"/>
                </a:lnTo>
                <a:lnTo>
                  <a:pt x="0" y="66954"/>
                </a:lnTo>
                <a:lnTo>
                  <a:pt x="1663928" y="66954"/>
                </a:lnTo>
                <a:lnTo>
                  <a:pt x="1663928" y="0"/>
                </a:lnTo>
                <a:close/>
              </a:path>
            </a:pathLst>
          </a:custGeom>
          <a:solidFill>
            <a:srgbClr val="537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60682" y="6791045"/>
            <a:ext cx="1755139" cy="67310"/>
          </a:xfrm>
          <a:custGeom>
            <a:avLst/>
            <a:gdLst/>
            <a:ahLst/>
            <a:cxnLst/>
            <a:rect l="l" t="t" r="r" b="b"/>
            <a:pathLst>
              <a:path w="1755140" h="67309">
                <a:moveTo>
                  <a:pt x="0" y="0"/>
                </a:moveTo>
                <a:lnTo>
                  <a:pt x="0" y="66954"/>
                </a:lnTo>
                <a:lnTo>
                  <a:pt x="1755000" y="66954"/>
                </a:lnTo>
                <a:lnTo>
                  <a:pt x="1755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D3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70315" y="6791045"/>
            <a:ext cx="1755139" cy="67310"/>
          </a:xfrm>
          <a:custGeom>
            <a:avLst/>
            <a:gdLst/>
            <a:ahLst/>
            <a:cxnLst/>
            <a:rect l="l" t="t" r="r" b="b"/>
            <a:pathLst>
              <a:path w="1755140" h="67309">
                <a:moveTo>
                  <a:pt x="1754644" y="0"/>
                </a:moveTo>
                <a:lnTo>
                  <a:pt x="0" y="0"/>
                </a:lnTo>
                <a:lnTo>
                  <a:pt x="0" y="66954"/>
                </a:lnTo>
                <a:lnTo>
                  <a:pt x="1754644" y="66954"/>
                </a:lnTo>
                <a:lnTo>
                  <a:pt x="1754644" y="0"/>
                </a:lnTo>
                <a:close/>
              </a:path>
            </a:pathLst>
          </a:custGeom>
          <a:solidFill>
            <a:srgbClr val="428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791045"/>
            <a:ext cx="1751964" cy="67310"/>
          </a:xfrm>
          <a:custGeom>
            <a:avLst/>
            <a:gdLst/>
            <a:ahLst/>
            <a:cxnLst/>
            <a:rect l="l" t="t" r="r" b="b"/>
            <a:pathLst>
              <a:path w="1751964" h="67309">
                <a:moveTo>
                  <a:pt x="1751761" y="0"/>
                </a:moveTo>
                <a:lnTo>
                  <a:pt x="0" y="0"/>
                </a:lnTo>
                <a:lnTo>
                  <a:pt x="0" y="66954"/>
                </a:lnTo>
                <a:lnTo>
                  <a:pt x="1751761" y="66954"/>
                </a:lnTo>
                <a:lnTo>
                  <a:pt x="1751761" y="0"/>
                </a:lnTo>
                <a:close/>
              </a:path>
            </a:pathLst>
          </a:custGeom>
          <a:solidFill>
            <a:srgbClr val="F4B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561934" y="1399578"/>
            <a:ext cx="750887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u="none" spc="-15" dirty="0">
                <a:latin typeface="Calibri"/>
                <a:cs typeface="Calibri"/>
              </a:rPr>
              <a:t>Почему </a:t>
            </a:r>
            <a:r>
              <a:rPr sz="4000" u="none" spc="-5" dirty="0">
                <a:latin typeface="Calibri"/>
                <a:cs typeface="Calibri"/>
              </a:rPr>
              <a:t>нужно </a:t>
            </a:r>
            <a:r>
              <a:rPr sz="4000" u="none" spc="-10" dirty="0">
                <a:latin typeface="Calibri"/>
                <a:cs typeface="Calibri"/>
              </a:rPr>
              <a:t>актуализировать </a:t>
            </a:r>
            <a:r>
              <a:rPr sz="4000" u="none" dirty="0">
                <a:latin typeface="Calibri"/>
                <a:cs typeface="Calibri"/>
              </a:rPr>
              <a:t>и </a:t>
            </a:r>
            <a:r>
              <a:rPr sz="4000" u="none" spc="-890" dirty="0">
                <a:latin typeface="Calibri"/>
                <a:cs typeface="Calibri"/>
              </a:rPr>
              <a:t> </a:t>
            </a:r>
            <a:r>
              <a:rPr sz="4000" u="none" spc="-10" dirty="0">
                <a:latin typeface="Calibri"/>
                <a:cs typeface="Calibri"/>
              </a:rPr>
              <a:t>обновлять</a:t>
            </a:r>
            <a:r>
              <a:rPr sz="4000" u="none" spc="-15" dirty="0">
                <a:latin typeface="Calibri"/>
                <a:cs typeface="Calibri"/>
              </a:rPr>
              <a:t> методы?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40776" y="3126854"/>
            <a:ext cx="6214174" cy="20228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sz="1800" spc="-5" dirty="0">
                <a:latin typeface="Calibri"/>
                <a:cs typeface="Calibri"/>
              </a:rPr>
              <a:t>Обновление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стандартов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результатов </a:t>
            </a:r>
            <a:r>
              <a:rPr sz="1800" spc="-5" dirty="0">
                <a:latin typeface="Calibri"/>
                <a:cs typeface="Calibri"/>
              </a:rPr>
              <a:t>обучения</a:t>
            </a:r>
            <a:endParaRPr sz="1800" dirty="0"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15"/>
              </a:spcBef>
              <a:buFont typeface="Wingdings" panose="05000000000000000000" pitchFamily="2" charset="2"/>
              <a:buChar char="ü"/>
            </a:pPr>
            <a:endParaRPr sz="165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1800" spc="-5" dirty="0">
                <a:latin typeface="Calibri"/>
                <a:cs typeface="Calibri"/>
              </a:rPr>
              <a:t>Обновление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содержания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предмета</a:t>
            </a:r>
            <a:endParaRPr sz="1800" dirty="0">
              <a:latin typeface="Calibri"/>
              <a:cs typeface="Calibri"/>
            </a:endParaRPr>
          </a:p>
          <a:p>
            <a:pPr marL="298450" marR="5080" indent="-285750">
              <a:lnSpc>
                <a:spcPct val="216699"/>
              </a:lnSpc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sz="1800" spc="-5" dirty="0">
                <a:latin typeface="Calibri"/>
                <a:cs typeface="Calibri"/>
              </a:rPr>
              <a:t>Обновление информационной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ресурсной </a:t>
            </a:r>
            <a:r>
              <a:rPr sz="1800" spc="-5" dirty="0" err="1">
                <a:latin typeface="Calibri"/>
                <a:cs typeface="Calibri"/>
              </a:rPr>
              <a:t>базы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95" dirty="0">
                <a:latin typeface="Calibri"/>
                <a:cs typeface="Calibri"/>
              </a:rPr>
              <a:t> </a:t>
            </a:r>
            <a:endParaRPr lang="ru-RU" sz="1800" spc="-395" dirty="0" smtClean="0">
              <a:latin typeface="Calibri"/>
              <a:cs typeface="Calibri"/>
            </a:endParaRPr>
          </a:p>
          <a:p>
            <a:pPr marL="298450" marR="5080" indent="-285750">
              <a:lnSpc>
                <a:spcPct val="216699"/>
              </a:lnSpc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sz="1800" spc="-5" dirty="0" err="1" smtClean="0">
                <a:latin typeface="Calibri"/>
                <a:cs typeface="Calibri"/>
              </a:rPr>
              <a:t>Новое</a:t>
            </a:r>
            <a:r>
              <a:rPr sz="1800" dirty="0" smtClean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поколение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учеников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204700" cy="6870700"/>
            <a:chOff x="-6350" y="0"/>
            <a:chExt cx="12204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3952" y="361188"/>
              <a:ext cx="1427988" cy="51053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4566" y="205816"/>
            <a:ext cx="679958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45" dirty="0">
                <a:solidFill>
                  <a:schemeClr val="tx1"/>
                </a:solidFill>
                <a:latin typeface="Lucida Sans Unicode"/>
                <a:cs typeface="Lucida Sans Unicode"/>
              </a:rPr>
              <a:t>Предметные</a:t>
            </a:r>
            <a:r>
              <a:rPr sz="2400" spc="-22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2400" spc="-140" dirty="0">
                <a:solidFill>
                  <a:schemeClr val="tx1"/>
                </a:solidFill>
                <a:latin typeface="Lucida Sans Unicode"/>
                <a:cs typeface="Lucida Sans Unicode"/>
              </a:rPr>
              <a:t>результаты</a:t>
            </a:r>
            <a:r>
              <a:rPr sz="2400" spc="-21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2400" spc="-114" dirty="0">
                <a:solidFill>
                  <a:schemeClr val="tx1"/>
                </a:solidFill>
                <a:latin typeface="Lucida Sans Unicode"/>
                <a:cs typeface="Lucida Sans Unicode"/>
              </a:rPr>
              <a:t>обучения</a:t>
            </a:r>
            <a:r>
              <a:rPr sz="2400" spc="-22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2400" spc="-215" dirty="0">
                <a:solidFill>
                  <a:schemeClr val="tx1"/>
                </a:solidFill>
                <a:latin typeface="Lucida Sans Unicode"/>
                <a:cs typeface="Lucida Sans Unicode"/>
              </a:rPr>
              <a:t>географии.</a:t>
            </a:r>
            <a:r>
              <a:rPr sz="2400" spc="-204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lang="ru-RU" sz="2400" spc="-204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/>
            </a:r>
            <a:br>
              <a:rPr lang="ru-RU" sz="2400" spc="-204" dirty="0" smtClean="0">
                <a:solidFill>
                  <a:schemeClr val="tx1"/>
                </a:solidFill>
                <a:latin typeface="Lucida Sans Unicode"/>
                <a:cs typeface="Lucida Sans Unicode"/>
              </a:rPr>
            </a:br>
            <a:endParaRPr sz="2400" dirty="0">
              <a:solidFill>
                <a:schemeClr val="tx1"/>
              </a:solidFill>
              <a:latin typeface="Lucida Sans Unicode"/>
              <a:cs typeface="Lucida Sans Unicode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06222" y="1039367"/>
            <a:ext cx="11212830" cy="5102860"/>
            <a:chOff x="499872" y="1039367"/>
            <a:chExt cx="11212830" cy="5102860"/>
          </a:xfrm>
        </p:grpSpPr>
        <p:sp>
          <p:nvSpPr>
            <p:cNvPr id="8" name="object 8"/>
            <p:cNvSpPr/>
            <p:nvPr/>
          </p:nvSpPr>
          <p:spPr>
            <a:xfrm>
              <a:off x="499872" y="6135623"/>
              <a:ext cx="11212830" cy="0"/>
            </a:xfrm>
            <a:custGeom>
              <a:avLst/>
              <a:gdLst/>
              <a:ahLst/>
              <a:cxnLst/>
              <a:rect l="l" t="t" r="r" b="b"/>
              <a:pathLst>
                <a:path w="11212830">
                  <a:moveTo>
                    <a:pt x="0" y="0"/>
                  </a:moveTo>
                  <a:lnTo>
                    <a:pt x="11212830" y="0"/>
                  </a:lnTo>
                </a:path>
              </a:pathLst>
            </a:custGeom>
            <a:ln w="12192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9872" y="1039367"/>
              <a:ext cx="904240" cy="904240"/>
            </a:xfrm>
            <a:custGeom>
              <a:avLst/>
              <a:gdLst/>
              <a:ahLst/>
              <a:cxnLst/>
              <a:rect l="l" t="t" r="r" b="b"/>
              <a:pathLst>
                <a:path w="904240" h="904239">
                  <a:moveTo>
                    <a:pt x="451866" y="0"/>
                  </a:moveTo>
                  <a:lnTo>
                    <a:pt x="402630" y="2651"/>
                  </a:lnTo>
                  <a:lnTo>
                    <a:pt x="354931" y="10422"/>
                  </a:lnTo>
                  <a:lnTo>
                    <a:pt x="309042" y="23036"/>
                  </a:lnTo>
                  <a:lnTo>
                    <a:pt x="265241" y="40219"/>
                  </a:lnTo>
                  <a:lnTo>
                    <a:pt x="223802" y="61693"/>
                  </a:lnTo>
                  <a:lnTo>
                    <a:pt x="185001" y="87184"/>
                  </a:lnTo>
                  <a:lnTo>
                    <a:pt x="149114" y="116417"/>
                  </a:lnTo>
                  <a:lnTo>
                    <a:pt x="116417" y="149114"/>
                  </a:lnTo>
                  <a:lnTo>
                    <a:pt x="87184" y="185001"/>
                  </a:lnTo>
                  <a:lnTo>
                    <a:pt x="61693" y="223802"/>
                  </a:lnTo>
                  <a:lnTo>
                    <a:pt x="40219" y="265241"/>
                  </a:lnTo>
                  <a:lnTo>
                    <a:pt x="23036" y="309042"/>
                  </a:lnTo>
                  <a:lnTo>
                    <a:pt x="10422" y="354931"/>
                  </a:lnTo>
                  <a:lnTo>
                    <a:pt x="2651" y="402630"/>
                  </a:lnTo>
                  <a:lnTo>
                    <a:pt x="0" y="451866"/>
                  </a:lnTo>
                  <a:lnTo>
                    <a:pt x="2651" y="501101"/>
                  </a:lnTo>
                  <a:lnTo>
                    <a:pt x="10422" y="548800"/>
                  </a:lnTo>
                  <a:lnTo>
                    <a:pt x="23036" y="594689"/>
                  </a:lnTo>
                  <a:lnTo>
                    <a:pt x="40219" y="638490"/>
                  </a:lnTo>
                  <a:lnTo>
                    <a:pt x="61693" y="679929"/>
                  </a:lnTo>
                  <a:lnTo>
                    <a:pt x="87184" y="718730"/>
                  </a:lnTo>
                  <a:lnTo>
                    <a:pt x="116417" y="754617"/>
                  </a:lnTo>
                  <a:lnTo>
                    <a:pt x="149114" y="787314"/>
                  </a:lnTo>
                  <a:lnTo>
                    <a:pt x="185001" y="816547"/>
                  </a:lnTo>
                  <a:lnTo>
                    <a:pt x="223802" y="842038"/>
                  </a:lnTo>
                  <a:lnTo>
                    <a:pt x="265241" y="863512"/>
                  </a:lnTo>
                  <a:lnTo>
                    <a:pt x="309042" y="880695"/>
                  </a:lnTo>
                  <a:lnTo>
                    <a:pt x="354931" y="893309"/>
                  </a:lnTo>
                  <a:lnTo>
                    <a:pt x="402630" y="901080"/>
                  </a:lnTo>
                  <a:lnTo>
                    <a:pt x="451866" y="903732"/>
                  </a:lnTo>
                  <a:lnTo>
                    <a:pt x="501101" y="901080"/>
                  </a:lnTo>
                  <a:lnTo>
                    <a:pt x="548800" y="893309"/>
                  </a:lnTo>
                  <a:lnTo>
                    <a:pt x="594689" y="880695"/>
                  </a:lnTo>
                  <a:lnTo>
                    <a:pt x="638490" y="863512"/>
                  </a:lnTo>
                  <a:lnTo>
                    <a:pt x="679929" y="842038"/>
                  </a:lnTo>
                  <a:lnTo>
                    <a:pt x="718730" y="816547"/>
                  </a:lnTo>
                  <a:lnTo>
                    <a:pt x="754617" y="787314"/>
                  </a:lnTo>
                  <a:lnTo>
                    <a:pt x="787314" y="754617"/>
                  </a:lnTo>
                  <a:lnTo>
                    <a:pt x="816547" y="718730"/>
                  </a:lnTo>
                  <a:lnTo>
                    <a:pt x="842038" y="679929"/>
                  </a:lnTo>
                  <a:lnTo>
                    <a:pt x="863512" y="638490"/>
                  </a:lnTo>
                  <a:lnTo>
                    <a:pt x="880695" y="594689"/>
                  </a:lnTo>
                  <a:lnTo>
                    <a:pt x="893309" y="548800"/>
                  </a:lnTo>
                  <a:lnTo>
                    <a:pt x="901080" y="501101"/>
                  </a:lnTo>
                  <a:lnTo>
                    <a:pt x="903732" y="451866"/>
                  </a:lnTo>
                  <a:lnTo>
                    <a:pt x="901080" y="402630"/>
                  </a:lnTo>
                  <a:lnTo>
                    <a:pt x="893309" y="354931"/>
                  </a:lnTo>
                  <a:lnTo>
                    <a:pt x="880695" y="309042"/>
                  </a:lnTo>
                  <a:lnTo>
                    <a:pt x="863512" y="265241"/>
                  </a:lnTo>
                  <a:lnTo>
                    <a:pt x="842038" y="223802"/>
                  </a:lnTo>
                  <a:lnTo>
                    <a:pt x="816547" y="185001"/>
                  </a:lnTo>
                  <a:lnTo>
                    <a:pt x="787314" y="149114"/>
                  </a:lnTo>
                  <a:lnTo>
                    <a:pt x="754617" y="116417"/>
                  </a:lnTo>
                  <a:lnTo>
                    <a:pt x="718730" y="87184"/>
                  </a:lnTo>
                  <a:lnTo>
                    <a:pt x="679929" y="61693"/>
                  </a:lnTo>
                  <a:lnTo>
                    <a:pt x="638490" y="40219"/>
                  </a:lnTo>
                  <a:lnTo>
                    <a:pt x="594689" y="23036"/>
                  </a:lnTo>
                  <a:lnTo>
                    <a:pt x="548800" y="10422"/>
                  </a:lnTo>
                  <a:lnTo>
                    <a:pt x="501101" y="2651"/>
                  </a:lnTo>
                  <a:lnTo>
                    <a:pt x="451866" y="0"/>
                  </a:lnTo>
                  <a:close/>
                </a:path>
              </a:pathLst>
            </a:custGeom>
            <a:solidFill>
              <a:srgbClr val="EEF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652" y="1184147"/>
              <a:ext cx="612648" cy="61264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06222" y="2274571"/>
            <a:ext cx="11387328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4184" indent="-287020">
              <a:spcBef>
                <a:spcPts val="100"/>
              </a:spcBef>
              <a:buClr>
                <a:srgbClr val="F8D56C"/>
              </a:buClr>
              <a:buSzPct val="158333"/>
              <a:buFont typeface="Arial" panose="020B0604020202020204" pitchFamily="34" charset="0"/>
              <a:buChar char="•"/>
              <a:tabLst>
                <a:tab pos="464184" algn="l"/>
                <a:tab pos="464820" algn="l"/>
                <a:tab pos="1914525" algn="l"/>
                <a:tab pos="3210560" algn="l"/>
                <a:tab pos="4077970" algn="l"/>
                <a:tab pos="4345940" algn="l"/>
                <a:tab pos="6147435" algn="l"/>
                <a:tab pos="6972300" algn="l"/>
                <a:tab pos="7239000" algn="l"/>
                <a:tab pos="8503920" algn="l"/>
                <a:tab pos="9456420" algn="l"/>
                <a:tab pos="9843770" algn="l"/>
              </a:tabLst>
            </a:pPr>
            <a:r>
              <a:rPr spc="-110" dirty="0">
                <a:latin typeface="Lucida Sans Unicode"/>
                <a:cs typeface="Lucida Sans Unicode"/>
              </a:rPr>
              <a:t>Предметные	</a:t>
            </a:r>
            <a:r>
              <a:rPr spc="-100" dirty="0">
                <a:latin typeface="Lucida Sans Unicode"/>
                <a:cs typeface="Lucida Sans Unicode"/>
              </a:rPr>
              <a:t>результаты	</a:t>
            </a:r>
            <a:r>
              <a:rPr spc="-150" dirty="0">
                <a:latin typeface="Lucida Sans Unicode"/>
                <a:cs typeface="Lucida Sans Unicode"/>
              </a:rPr>
              <a:t>заданы	</a:t>
            </a:r>
            <a:r>
              <a:rPr spc="-60" dirty="0">
                <a:latin typeface="Lucida Sans Unicode"/>
                <a:cs typeface="Lucida Sans Unicode"/>
              </a:rPr>
              <a:t>в	</a:t>
            </a:r>
            <a:r>
              <a:rPr spc="-105" dirty="0">
                <a:latin typeface="Lucida Sans Unicode"/>
                <a:cs typeface="Lucida Sans Unicode"/>
              </a:rPr>
              <a:t>деятельностной	</a:t>
            </a:r>
            <a:r>
              <a:rPr spc="-150" dirty="0">
                <a:latin typeface="Lucida Sans Unicode"/>
                <a:cs typeface="Lucida Sans Unicode"/>
              </a:rPr>
              <a:t>форме	</a:t>
            </a:r>
            <a:r>
              <a:rPr spc="-45" dirty="0">
                <a:latin typeface="Lucida Sans Unicode"/>
                <a:cs typeface="Lucida Sans Unicode"/>
              </a:rPr>
              <a:t>с	</a:t>
            </a:r>
            <a:r>
              <a:rPr spc="-100" dirty="0">
                <a:latin typeface="Lucida Sans Unicode"/>
                <a:cs typeface="Lucida Sans Unicode"/>
              </a:rPr>
              <a:t>усилением	</a:t>
            </a:r>
            <a:r>
              <a:rPr spc="-130" dirty="0">
                <a:latin typeface="Lucida Sans Unicode"/>
                <a:cs typeface="Lucida Sans Unicode"/>
              </a:rPr>
              <a:t>акцента	</a:t>
            </a:r>
            <a:r>
              <a:rPr spc="-150" dirty="0">
                <a:latin typeface="Lucida Sans Unicode"/>
                <a:cs typeface="Lucida Sans Unicode"/>
              </a:rPr>
              <a:t>на	</a:t>
            </a:r>
            <a:r>
              <a:rPr spc="-114" dirty="0">
                <a:latin typeface="Lucida Sans Unicode"/>
                <a:cs typeface="Lucida Sans Unicode"/>
              </a:rPr>
              <a:t>применение</a:t>
            </a:r>
            <a:endParaRPr dirty="0">
              <a:latin typeface="Lucida Sans Unicode"/>
              <a:cs typeface="Lucida Sans Unicode"/>
            </a:endParaRPr>
          </a:p>
          <a:p>
            <a:pPr marL="177164">
              <a:buClr>
                <a:srgbClr val="F8D56C"/>
              </a:buClr>
              <a:buSzPct val="158333"/>
              <a:tabLst>
                <a:tab pos="464184" algn="l"/>
                <a:tab pos="464820" algn="l"/>
              </a:tabLst>
            </a:pPr>
            <a:r>
              <a:rPr lang="en-US" spc="-105" dirty="0" smtClean="0">
                <a:latin typeface="Lucida Sans Unicode"/>
                <a:cs typeface="Lucida Sans Unicode"/>
              </a:rPr>
              <a:t>     </a:t>
            </a:r>
            <a:r>
              <a:rPr spc="-105" dirty="0" err="1" smtClean="0">
                <a:latin typeface="Lucida Sans Unicode"/>
                <a:cs typeface="Lucida Sans Unicode"/>
              </a:rPr>
              <a:t>освоенного</a:t>
            </a:r>
            <a:r>
              <a:rPr spc="-190" dirty="0" smtClean="0">
                <a:latin typeface="Lucida Sans Unicode"/>
                <a:cs typeface="Lucida Sans Unicode"/>
              </a:rPr>
              <a:t> </a:t>
            </a:r>
            <a:r>
              <a:rPr spc="-114" dirty="0">
                <a:latin typeface="Lucida Sans Unicode"/>
                <a:cs typeface="Lucida Sans Unicode"/>
              </a:rPr>
              <a:t>содержания</a:t>
            </a:r>
            <a:endParaRPr dirty="0">
              <a:latin typeface="Lucida Sans Unicode"/>
              <a:cs typeface="Lucida Sans Unicode"/>
            </a:endParaRPr>
          </a:p>
          <a:p>
            <a:pPr marL="464184" indent="-287020">
              <a:buClr>
                <a:srgbClr val="F8D56C"/>
              </a:buClr>
              <a:buSzPct val="158333"/>
              <a:buFont typeface="Arial" panose="020B0604020202020204" pitchFamily="34" charset="0"/>
              <a:buChar char="•"/>
              <a:tabLst>
                <a:tab pos="464184" algn="l"/>
                <a:tab pos="464820" algn="l"/>
              </a:tabLst>
            </a:pPr>
            <a:r>
              <a:rPr spc="-110" dirty="0">
                <a:latin typeface="Lucida Sans Unicode"/>
                <a:cs typeface="Lucida Sans Unicode"/>
              </a:rPr>
              <a:t>Предметные</a:t>
            </a:r>
            <a:r>
              <a:rPr spc="-180" dirty="0">
                <a:latin typeface="Lucida Sans Unicode"/>
                <a:cs typeface="Lucida Sans Unicode"/>
              </a:rPr>
              <a:t> </a:t>
            </a:r>
            <a:r>
              <a:rPr spc="-105" dirty="0">
                <a:latin typeface="Lucida Sans Unicode"/>
                <a:cs typeface="Lucida Sans Unicode"/>
              </a:rPr>
              <a:t>результаты</a:t>
            </a:r>
            <a:r>
              <a:rPr spc="-165" dirty="0">
                <a:latin typeface="Lucida Sans Unicode"/>
                <a:cs typeface="Lucida Sans Unicode"/>
              </a:rPr>
              <a:t> </a:t>
            </a:r>
            <a:r>
              <a:rPr spc="-150" dirty="0">
                <a:latin typeface="Lucida Sans Unicode"/>
                <a:cs typeface="Lucida Sans Unicode"/>
              </a:rPr>
              <a:t>заданы</a:t>
            </a:r>
            <a:r>
              <a:rPr spc="-165" dirty="0">
                <a:latin typeface="Lucida Sans Unicode"/>
                <a:cs typeface="Lucida Sans Unicode"/>
              </a:rPr>
              <a:t> </a:t>
            </a:r>
            <a:r>
              <a:rPr spc="-45" dirty="0">
                <a:latin typeface="Lucida Sans Unicode"/>
                <a:cs typeface="Lucida Sans Unicode"/>
              </a:rPr>
              <a:t>с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-95" dirty="0">
                <a:latin typeface="Lucida Sans Unicode"/>
                <a:cs typeface="Lucida Sans Unicode"/>
              </a:rPr>
              <a:t>учетом</a:t>
            </a:r>
            <a:r>
              <a:rPr spc="235" dirty="0">
                <a:latin typeface="Lucida Sans Unicode"/>
                <a:cs typeface="Lucida Sans Unicode"/>
              </a:rPr>
              <a:t> </a:t>
            </a:r>
            <a:r>
              <a:rPr spc="-110" dirty="0">
                <a:latin typeface="Lucida Sans Unicode"/>
                <a:cs typeface="Lucida Sans Unicode"/>
              </a:rPr>
              <a:t>документов</a:t>
            </a:r>
            <a:r>
              <a:rPr spc="-195" dirty="0">
                <a:latin typeface="Lucida Sans Unicode"/>
                <a:cs typeface="Lucida Sans Unicode"/>
              </a:rPr>
              <a:t> </a:t>
            </a:r>
            <a:r>
              <a:rPr spc="-110" dirty="0" err="1">
                <a:latin typeface="Lucida Sans Unicode"/>
                <a:cs typeface="Lucida Sans Unicode"/>
              </a:rPr>
              <a:t>стратегического</a:t>
            </a:r>
            <a:r>
              <a:rPr spc="-195" dirty="0">
                <a:latin typeface="Lucida Sans Unicode"/>
                <a:cs typeface="Lucida Sans Unicode"/>
              </a:rPr>
              <a:t> </a:t>
            </a:r>
            <a:r>
              <a:rPr spc="-120" dirty="0" err="1" smtClean="0">
                <a:latin typeface="Lucida Sans Unicode"/>
                <a:cs typeface="Lucida Sans Unicode"/>
              </a:rPr>
              <a:t>планирования</a:t>
            </a:r>
            <a:endParaRPr lang="en-US" spc="-120" dirty="0" smtClean="0">
              <a:latin typeface="Lucida Sans Unicode"/>
              <a:cs typeface="Lucida Sans Unicode"/>
            </a:endParaRPr>
          </a:p>
          <a:p>
            <a:pPr marL="464184">
              <a:tabLst>
                <a:tab pos="1893570" algn="l"/>
                <a:tab pos="3166110" algn="l"/>
                <a:tab pos="4010660" algn="l"/>
                <a:tab pos="4254500" algn="l"/>
                <a:tab pos="5099050" algn="l"/>
                <a:tab pos="6510020" algn="l"/>
                <a:tab pos="6874509" algn="l"/>
                <a:tab pos="8378825" algn="l"/>
                <a:tab pos="9236710" algn="l"/>
                <a:tab pos="10360660" algn="l"/>
              </a:tabLst>
            </a:pPr>
            <a:r>
              <a:rPr spc="-110" dirty="0" err="1" smtClean="0">
                <a:latin typeface="Lucida Sans Unicode"/>
                <a:cs typeface="Lucida Sans Unicode"/>
              </a:rPr>
              <a:t>Предметные</a:t>
            </a:r>
            <a:r>
              <a:rPr spc="-110" dirty="0">
                <a:latin typeface="Lucida Sans Unicode"/>
                <a:cs typeface="Lucida Sans Unicode"/>
              </a:rPr>
              <a:t>	</a:t>
            </a:r>
            <a:r>
              <a:rPr spc="-105" dirty="0">
                <a:latin typeface="Lucida Sans Unicode"/>
                <a:cs typeface="Lucida Sans Unicode"/>
              </a:rPr>
              <a:t>результаты	</a:t>
            </a:r>
            <a:r>
              <a:rPr spc="-150" dirty="0">
                <a:latin typeface="Lucida Sans Unicode"/>
                <a:cs typeface="Lucida Sans Unicode"/>
              </a:rPr>
              <a:t>заданы	</a:t>
            </a:r>
            <a:r>
              <a:rPr spc="-45" dirty="0">
                <a:latin typeface="Lucida Sans Unicode"/>
                <a:cs typeface="Lucida Sans Unicode"/>
              </a:rPr>
              <a:t>с	</a:t>
            </a:r>
            <a:r>
              <a:rPr spc="-100" dirty="0">
                <a:latin typeface="Lucida Sans Unicode"/>
                <a:cs typeface="Lucida Sans Unicode"/>
              </a:rPr>
              <a:t>учетом	</a:t>
            </a:r>
            <a:r>
              <a:rPr spc="-140" dirty="0">
                <a:latin typeface="Lucida Sans Unicode"/>
                <a:cs typeface="Lucida Sans Unicode"/>
              </a:rPr>
              <a:t>проводимых	</a:t>
            </a:r>
            <a:r>
              <a:rPr spc="-150" dirty="0">
                <a:latin typeface="Lucida Sans Unicode"/>
                <a:cs typeface="Lucida Sans Unicode"/>
              </a:rPr>
              <a:t>на	</a:t>
            </a:r>
            <a:r>
              <a:rPr spc="-140" dirty="0">
                <a:latin typeface="Lucida Sans Unicode"/>
                <a:cs typeface="Lucida Sans Unicode"/>
              </a:rPr>
              <a:t>федеральном	</a:t>
            </a:r>
            <a:r>
              <a:rPr spc="-95" dirty="0">
                <a:latin typeface="Lucida Sans Unicode"/>
                <a:cs typeface="Lucida Sans Unicode"/>
              </a:rPr>
              <a:t>уровне	</a:t>
            </a:r>
            <a:r>
              <a:rPr spc="-135" dirty="0">
                <a:latin typeface="Lucida Sans Unicode"/>
                <a:cs typeface="Lucida Sans Unicode"/>
              </a:rPr>
              <a:t>процедур	</a:t>
            </a:r>
            <a:r>
              <a:rPr spc="-110" dirty="0">
                <a:latin typeface="Lucida Sans Unicode"/>
                <a:cs typeface="Lucida Sans Unicode"/>
              </a:rPr>
              <a:t>оценки</a:t>
            </a:r>
            <a:endParaRPr dirty="0">
              <a:latin typeface="Lucida Sans Unicode"/>
              <a:cs typeface="Lucida Sans Unicode"/>
            </a:endParaRPr>
          </a:p>
          <a:p>
            <a:pPr marL="177164">
              <a:buClr>
                <a:srgbClr val="F8D56C"/>
              </a:buClr>
              <a:buSzPct val="158333"/>
              <a:tabLst>
                <a:tab pos="464184" algn="l"/>
                <a:tab pos="464820" algn="l"/>
              </a:tabLst>
            </a:pPr>
            <a:r>
              <a:rPr lang="ru-RU" spc="-95" dirty="0" smtClean="0">
                <a:latin typeface="Lucida Sans Unicode"/>
                <a:cs typeface="Lucida Sans Unicode"/>
              </a:rPr>
              <a:t>     </a:t>
            </a:r>
            <a:r>
              <a:rPr spc="-95" dirty="0" err="1" smtClean="0">
                <a:latin typeface="Lucida Sans Unicode"/>
                <a:cs typeface="Lucida Sans Unicode"/>
              </a:rPr>
              <a:t>качества</a:t>
            </a:r>
            <a:r>
              <a:rPr spc="-190" dirty="0" smtClean="0">
                <a:latin typeface="Lucida Sans Unicode"/>
                <a:cs typeface="Lucida Sans Unicode"/>
              </a:rPr>
              <a:t> </a:t>
            </a:r>
            <a:r>
              <a:rPr spc="-85" dirty="0">
                <a:latin typeface="Lucida Sans Unicode"/>
                <a:cs typeface="Lucida Sans Unicode"/>
              </a:rPr>
              <a:t>об</a:t>
            </a:r>
            <a:r>
              <a:rPr spc="-120" dirty="0">
                <a:latin typeface="Lucida Sans Unicode"/>
                <a:cs typeface="Lucida Sans Unicode"/>
              </a:rPr>
              <a:t>ра</a:t>
            </a:r>
            <a:r>
              <a:rPr spc="-110" dirty="0">
                <a:latin typeface="Lucida Sans Unicode"/>
                <a:cs typeface="Lucida Sans Unicode"/>
              </a:rPr>
              <a:t>з</a:t>
            </a:r>
            <a:r>
              <a:rPr spc="-105" dirty="0">
                <a:latin typeface="Lucida Sans Unicode"/>
                <a:cs typeface="Lucida Sans Unicode"/>
              </a:rPr>
              <a:t>ования</a:t>
            </a:r>
            <a:endParaRPr dirty="0">
              <a:latin typeface="Lucida Sans Unicode"/>
              <a:cs typeface="Lucida Sans Unicode"/>
            </a:endParaRPr>
          </a:p>
          <a:p>
            <a:pPr marL="464184" marR="169545" indent="-287020">
              <a:buClr>
                <a:srgbClr val="F8D56C"/>
              </a:buClr>
              <a:buSzPct val="158333"/>
              <a:buFont typeface="Arial" panose="020B0604020202020204" pitchFamily="34" charset="0"/>
              <a:buChar char="•"/>
              <a:tabLst>
                <a:tab pos="464184" algn="l"/>
                <a:tab pos="464820" algn="l"/>
              </a:tabLst>
            </a:pPr>
            <a:r>
              <a:rPr spc="-110" dirty="0">
                <a:latin typeface="Lucida Sans Unicode"/>
                <a:cs typeface="Lucida Sans Unicode"/>
              </a:rPr>
              <a:t>Предметные </a:t>
            </a:r>
            <a:r>
              <a:rPr spc="-105" dirty="0">
                <a:latin typeface="Lucida Sans Unicode"/>
                <a:cs typeface="Lucida Sans Unicode"/>
              </a:rPr>
              <a:t>результаты </a:t>
            </a:r>
            <a:r>
              <a:rPr spc="-110" dirty="0">
                <a:latin typeface="Lucida Sans Unicode"/>
                <a:cs typeface="Lucida Sans Unicode"/>
              </a:rPr>
              <a:t>определяют </a:t>
            </a:r>
            <a:r>
              <a:rPr spc="-140" dirty="0">
                <a:latin typeface="Lucida Sans Unicode"/>
                <a:cs typeface="Lucida Sans Unicode"/>
              </a:rPr>
              <a:t>минимум </a:t>
            </a:r>
            <a:r>
              <a:rPr spc="-114" dirty="0">
                <a:latin typeface="Lucida Sans Unicode"/>
                <a:cs typeface="Lucida Sans Unicode"/>
              </a:rPr>
              <a:t>содержания </a:t>
            </a:r>
            <a:r>
              <a:rPr spc="-110" dirty="0">
                <a:latin typeface="Lucida Sans Unicode"/>
                <a:cs typeface="Lucida Sans Unicode"/>
              </a:rPr>
              <a:t>основного </a:t>
            </a:r>
            <a:r>
              <a:rPr spc="-140" dirty="0">
                <a:latin typeface="Lucida Sans Unicode"/>
                <a:cs typeface="Lucida Sans Unicode"/>
              </a:rPr>
              <a:t>общего </a:t>
            </a:r>
            <a:r>
              <a:rPr spc="-105" dirty="0" err="1">
                <a:latin typeface="Lucida Sans Unicode"/>
                <a:cs typeface="Lucida Sans Unicode"/>
              </a:rPr>
              <a:t>образования</a:t>
            </a:r>
            <a:r>
              <a:rPr spc="-105" dirty="0">
                <a:latin typeface="Lucida Sans Unicode"/>
                <a:cs typeface="Lucida Sans Unicode"/>
              </a:rPr>
              <a:t> </a:t>
            </a:r>
            <a:r>
              <a:rPr spc="-100" dirty="0">
                <a:latin typeface="Lucida Sans Unicode"/>
                <a:cs typeface="Lucida Sans Unicode"/>
              </a:rPr>
              <a:t> </a:t>
            </a:r>
            <a:endParaRPr lang="en-US" spc="-100" dirty="0" smtClean="0">
              <a:latin typeface="Lucida Sans Unicode"/>
              <a:cs typeface="Lucida Sans Unicode"/>
            </a:endParaRPr>
          </a:p>
          <a:p>
            <a:pPr marL="464184" marR="169545" indent="-287020">
              <a:buClr>
                <a:srgbClr val="F8D56C"/>
              </a:buClr>
              <a:buSzPct val="158333"/>
              <a:buFont typeface="Arial" panose="020B0604020202020204" pitchFamily="34" charset="0"/>
              <a:buChar char="•"/>
              <a:tabLst>
                <a:tab pos="464184" algn="l"/>
                <a:tab pos="464820" algn="l"/>
              </a:tabLst>
            </a:pPr>
            <a:r>
              <a:rPr spc="-110" dirty="0" err="1" smtClean="0">
                <a:latin typeface="Lucida Sans Unicode"/>
                <a:cs typeface="Lucida Sans Unicode"/>
              </a:rPr>
              <a:t>Углубленного</a:t>
            </a:r>
            <a:r>
              <a:rPr spc="-45" dirty="0" smtClean="0">
                <a:latin typeface="Lucida Sans Unicode"/>
                <a:cs typeface="Lucida Sans Unicode"/>
              </a:rPr>
              <a:t> </a:t>
            </a:r>
            <a:r>
              <a:rPr spc="-90" dirty="0">
                <a:latin typeface="Lucida Sans Unicode"/>
                <a:cs typeface="Lucida Sans Unicode"/>
              </a:rPr>
              <a:t>уровня</a:t>
            </a:r>
            <a:r>
              <a:rPr spc="-50" dirty="0">
                <a:latin typeface="Lucida Sans Unicode"/>
                <a:cs typeface="Lucida Sans Unicode"/>
              </a:rPr>
              <a:t> </a:t>
            </a:r>
            <a:r>
              <a:rPr spc="-80" dirty="0">
                <a:latin typeface="Lucida Sans Unicode"/>
                <a:cs typeface="Lucida Sans Unicode"/>
              </a:rPr>
              <a:t>изучения</a:t>
            </a:r>
            <a:r>
              <a:rPr spc="-45" dirty="0">
                <a:latin typeface="Lucida Sans Unicode"/>
                <a:cs typeface="Lucida Sans Unicode"/>
              </a:rPr>
              <a:t> </a:t>
            </a:r>
            <a:r>
              <a:rPr spc="-160" dirty="0">
                <a:latin typeface="Lucida Sans Unicode"/>
                <a:cs typeface="Lucida Sans Unicode"/>
              </a:rPr>
              <a:t>географии</a:t>
            </a:r>
            <a:r>
              <a:rPr spc="-35" dirty="0">
                <a:latin typeface="Lucida Sans Unicode"/>
                <a:cs typeface="Lucida Sans Unicode"/>
              </a:rPr>
              <a:t> </a:t>
            </a:r>
            <a:r>
              <a:rPr spc="-60" dirty="0">
                <a:latin typeface="Lucida Sans Unicode"/>
                <a:cs typeface="Lucida Sans Unicode"/>
              </a:rPr>
              <a:t>в</a:t>
            </a:r>
            <a:r>
              <a:rPr spc="-40" dirty="0">
                <a:latin typeface="Lucida Sans Unicode"/>
                <a:cs typeface="Lucida Sans Unicode"/>
              </a:rPr>
              <a:t> </a:t>
            </a:r>
            <a:r>
              <a:rPr spc="-100" dirty="0">
                <a:latin typeface="Lucida Sans Unicode"/>
                <a:cs typeface="Lucida Sans Unicode"/>
              </a:rPr>
              <a:t>основной</a:t>
            </a:r>
            <a:r>
              <a:rPr spc="-35" dirty="0">
                <a:latin typeface="Lucida Sans Unicode"/>
                <a:cs typeface="Lucida Sans Unicode"/>
              </a:rPr>
              <a:t> </a:t>
            </a:r>
            <a:r>
              <a:rPr spc="-114" dirty="0">
                <a:latin typeface="Lucida Sans Unicode"/>
                <a:cs typeface="Lucida Sans Unicode"/>
              </a:rPr>
              <a:t>школе</a:t>
            </a:r>
            <a:r>
              <a:rPr spc="-25" dirty="0">
                <a:latin typeface="Lucida Sans Unicode"/>
                <a:cs typeface="Lucida Sans Unicode"/>
              </a:rPr>
              <a:t> </a:t>
            </a:r>
            <a:r>
              <a:rPr spc="-125" dirty="0">
                <a:latin typeface="Lucida Sans Unicode"/>
                <a:cs typeface="Lucida Sans Unicode"/>
              </a:rPr>
              <a:t>нет.</a:t>
            </a:r>
            <a:r>
              <a:rPr spc="-35" dirty="0">
                <a:latin typeface="Lucida Sans Unicode"/>
                <a:cs typeface="Lucida Sans Unicode"/>
              </a:rPr>
              <a:t> </a:t>
            </a:r>
            <a:r>
              <a:rPr spc="-75" dirty="0">
                <a:latin typeface="Lucida Sans Unicode"/>
                <a:cs typeface="Lucida Sans Unicode"/>
              </a:rPr>
              <a:t>Уровневую</a:t>
            </a:r>
            <a:r>
              <a:rPr spc="-45" dirty="0">
                <a:latin typeface="Lucida Sans Unicode"/>
                <a:cs typeface="Lucida Sans Unicode"/>
              </a:rPr>
              <a:t> </a:t>
            </a:r>
            <a:r>
              <a:rPr spc="-155" dirty="0">
                <a:latin typeface="Lucida Sans Unicode"/>
                <a:cs typeface="Lucida Sans Unicode"/>
              </a:rPr>
              <a:t>дифференциацию</a:t>
            </a:r>
            <a:r>
              <a:rPr spc="-35" dirty="0">
                <a:latin typeface="Lucida Sans Unicode"/>
                <a:cs typeface="Lucida Sans Unicode"/>
              </a:rPr>
              <a:t> </a:t>
            </a:r>
            <a:r>
              <a:rPr spc="-120" dirty="0">
                <a:latin typeface="Lucida Sans Unicode"/>
                <a:cs typeface="Lucida Sans Unicode"/>
              </a:rPr>
              <a:t>можно</a:t>
            </a:r>
            <a:endParaRPr dirty="0">
              <a:latin typeface="Lucida Sans Unicode"/>
              <a:cs typeface="Lucida Sans Unicode"/>
            </a:endParaRPr>
          </a:p>
          <a:p>
            <a:pPr marL="177164">
              <a:buClr>
                <a:srgbClr val="F8D56C"/>
              </a:buClr>
              <a:buSzPct val="158333"/>
              <a:tabLst>
                <a:tab pos="464184" algn="l"/>
                <a:tab pos="464820" algn="l"/>
              </a:tabLst>
            </a:pPr>
            <a:r>
              <a:rPr lang="ru-RU" spc="-95" dirty="0" smtClean="0">
                <a:latin typeface="Lucida Sans Unicode"/>
                <a:cs typeface="Lucida Sans Unicode"/>
              </a:rPr>
              <a:t>     </a:t>
            </a:r>
            <a:r>
              <a:rPr spc="-95" dirty="0" err="1" smtClean="0">
                <a:latin typeface="Lucida Sans Unicode"/>
                <a:cs typeface="Lucida Sans Unicode"/>
              </a:rPr>
              <a:t>осуществлять</a:t>
            </a:r>
            <a:r>
              <a:rPr spc="-200" dirty="0" smtClean="0">
                <a:latin typeface="Lucida Sans Unicode"/>
                <a:cs typeface="Lucida Sans Unicode"/>
              </a:rPr>
              <a:t> </a:t>
            </a:r>
            <a:r>
              <a:rPr spc="-105" dirty="0">
                <a:latin typeface="Lucida Sans Unicode"/>
                <a:cs typeface="Lucida Sans Unicode"/>
              </a:rPr>
              <a:t>за</a:t>
            </a:r>
            <a:r>
              <a:rPr spc="-160" dirty="0">
                <a:latin typeface="Lucida Sans Unicode"/>
                <a:cs typeface="Lucida Sans Unicode"/>
              </a:rPr>
              <a:t> </a:t>
            </a:r>
            <a:r>
              <a:rPr spc="-75" dirty="0">
                <a:latin typeface="Lucida Sans Unicode"/>
                <a:cs typeface="Lucida Sans Unicode"/>
              </a:rPr>
              <a:t>счет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-114" dirty="0" err="1">
                <a:latin typeface="Lucida Sans Unicode"/>
                <a:cs typeface="Lucida Sans Unicode"/>
              </a:rPr>
              <a:t>методического</a:t>
            </a:r>
            <a:r>
              <a:rPr spc="-204" dirty="0">
                <a:latin typeface="Lucida Sans Unicode"/>
                <a:cs typeface="Lucida Sans Unicode"/>
              </a:rPr>
              <a:t> </a:t>
            </a:r>
            <a:r>
              <a:rPr spc="-150" dirty="0" err="1" smtClean="0">
                <a:latin typeface="Lucida Sans Unicode"/>
                <a:cs typeface="Lucida Sans Unicode"/>
              </a:rPr>
              <a:t>аппарата</a:t>
            </a:r>
            <a:r>
              <a:rPr lang="ru-RU" spc="-150" dirty="0">
                <a:latin typeface="Lucida Sans Unicode"/>
                <a:cs typeface="Lucida Sans Unicode"/>
              </a:rPr>
              <a:t>.</a:t>
            </a:r>
            <a:endParaRPr dirty="0">
              <a:latin typeface="Lucida Sans Unicode"/>
              <a:cs typeface="Lucida Sans Unicode"/>
            </a:endParaRPr>
          </a:p>
          <a:p>
            <a:pPr marL="749934" marR="666115" indent="-285750">
              <a:buFont typeface="Arial" panose="020B0604020202020204" pitchFamily="34" charset="0"/>
              <a:buChar char="•"/>
            </a:pPr>
            <a:endParaRPr lang="ru-RU" spc="75" dirty="0" smtClean="0">
              <a:latin typeface="Lucida Sans Unicode"/>
              <a:cs typeface="Lucida Sans Unicode"/>
            </a:endParaRPr>
          </a:p>
          <a:p>
            <a:pPr marL="749934" marR="666115" indent="-285750">
              <a:buFont typeface="Arial" panose="020B0604020202020204" pitchFamily="34" charset="0"/>
              <a:buChar char="•"/>
            </a:pPr>
            <a:r>
              <a:rPr spc="75" dirty="0" smtClean="0">
                <a:latin typeface="Lucida Sans Unicode"/>
                <a:cs typeface="Lucida Sans Unicode"/>
              </a:rPr>
              <a:t>В</a:t>
            </a:r>
            <a:r>
              <a:rPr spc="-120" dirty="0" smtClean="0">
                <a:latin typeface="Lucida Sans Unicode"/>
                <a:cs typeface="Lucida Sans Unicode"/>
              </a:rPr>
              <a:t> </a:t>
            </a:r>
            <a:r>
              <a:rPr spc="-114" dirty="0">
                <a:latin typeface="Lucida Sans Unicode"/>
                <a:cs typeface="Lucida Sans Unicode"/>
              </a:rPr>
              <a:t>универсальном</a:t>
            </a:r>
            <a:r>
              <a:rPr spc="-100" dirty="0">
                <a:latin typeface="Lucida Sans Unicode"/>
                <a:cs typeface="Lucida Sans Unicode"/>
              </a:rPr>
              <a:t> </a:t>
            </a:r>
            <a:r>
              <a:rPr spc="-135" dirty="0">
                <a:latin typeface="Lucida Sans Unicode"/>
                <a:cs typeface="Lucida Sans Unicode"/>
              </a:rPr>
              <a:t>кодификаторе</a:t>
            </a:r>
            <a:r>
              <a:rPr spc="-105" dirty="0">
                <a:latin typeface="Lucida Sans Unicode"/>
                <a:cs typeface="Lucida Sans Unicode"/>
              </a:rPr>
              <a:t> обозначены</a:t>
            </a:r>
            <a:r>
              <a:rPr spc="-114" dirty="0">
                <a:latin typeface="Lucida Sans Unicode"/>
                <a:cs typeface="Lucida Sans Unicode"/>
              </a:rPr>
              <a:t> </a:t>
            </a:r>
            <a:r>
              <a:rPr spc="-110" dirty="0">
                <a:latin typeface="Lucida Sans Unicode"/>
                <a:cs typeface="Lucida Sans Unicode"/>
              </a:rPr>
              <a:t>проверяемые</a:t>
            </a:r>
            <a:r>
              <a:rPr spc="-135" dirty="0">
                <a:latin typeface="Lucida Sans Unicode"/>
                <a:cs typeface="Lucida Sans Unicode"/>
              </a:rPr>
              <a:t> </a:t>
            </a:r>
            <a:r>
              <a:rPr spc="-114" dirty="0">
                <a:latin typeface="Lucida Sans Unicode"/>
                <a:cs typeface="Lucida Sans Unicode"/>
              </a:rPr>
              <a:t>результаты</a:t>
            </a:r>
            <a:r>
              <a:rPr spc="-110" dirty="0">
                <a:latin typeface="Lucida Sans Unicode"/>
                <a:cs typeface="Lucida Sans Unicode"/>
              </a:rPr>
              <a:t> </a:t>
            </a:r>
            <a:r>
              <a:rPr spc="-145" dirty="0">
                <a:latin typeface="Lucida Sans Unicode"/>
                <a:cs typeface="Lucida Sans Unicode"/>
                <a:hlinkClick r:id="rId4"/>
              </a:rPr>
              <a:t>http://</a:t>
            </a:r>
            <a:r>
              <a:rPr spc="-145" dirty="0" smtClean="0">
                <a:latin typeface="Lucida Sans Unicode"/>
                <a:cs typeface="Lucida Sans Unicode"/>
                <a:hlinkClick r:id="rId4"/>
              </a:rPr>
              <a:t>fipi.ru/metodicheskay</a:t>
            </a:r>
            <a:r>
              <a:rPr lang="en-US" spc="-145" dirty="0" smtClean="0">
                <a:latin typeface="Lucida Sans Unicode"/>
                <a:cs typeface="Lucida Sans Unicode"/>
                <a:hlinkClick r:id="rId4"/>
              </a:rPr>
              <a:t>a</a:t>
            </a:r>
            <a:endParaRPr lang="en-US" spc="-145" dirty="0" smtClean="0">
              <a:latin typeface="Lucida Sans Unicode"/>
              <a:cs typeface="Lucida Sans Unicode"/>
            </a:endParaRPr>
          </a:p>
          <a:p>
            <a:pPr marL="464184" marR="666115"/>
            <a:endParaRPr dirty="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30425" y="1193420"/>
            <a:ext cx="64516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114" dirty="0">
                <a:latin typeface="Arial"/>
                <a:cs typeface="Arial"/>
              </a:rPr>
              <a:t>Основа</a:t>
            </a:r>
            <a:r>
              <a:rPr sz="2000" b="1" spc="-125" dirty="0">
                <a:latin typeface="Arial"/>
                <a:cs typeface="Arial"/>
              </a:rPr>
              <a:t> </a:t>
            </a:r>
            <a:r>
              <a:rPr sz="2000" b="1" spc="-50" dirty="0">
                <a:latin typeface="Arial"/>
                <a:cs typeface="Arial"/>
              </a:rPr>
              <a:t>ФГОС</a:t>
            </a:r>
            <a:r>
              <a:rPr sz="2000" b="1" spc="-140" dirty="0">
                <a:latin typeface="Arial"/>
                <a:cs typeface="Arial"/>
              </a:rPr>
              <a:t> </a:t>
            </a:r>
            <a:r>
              <a:rPr sz="2000" b="1" spc="-35" dirty="0">
                <a:latin typeface="Arial"/>
                <a:cs typeface="Arial"/>
              </a:rPr>
              <a:t>2022</a:t>
            </a:r>
            <a:r>
              <a:rPr sz="2000" b="1" spc="-125" dirty="0">
                <a:latin typeface="Arial"/>
                <a:cs typeface="Arial"/>
              </a:rPr>
              <a:t> </a:t>
            </a:r>
            <a:r>
              <a:rPr sz="2000" b="1" spc="75" dirty="0">
                <a:latin typeface="Arial"/>
                <a:cs typeface="Arial"/>
              </a:rPr>
              <a:t>–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135" dirty="0">
                <a:latin typeface="Arial"/>
                <a:cs typeface="Arial"/>
              </a:rPr>
              <a:t>системно-деятельностный</a:t>
            </a:r>
            <a:r>
              <a:rPr sz="2000" b="1" spc="-120" dirty="0">
                <a:latin typeface="Arial"/>
                <a:cs typeface="Arial"/>
              </a:rPr>
              <a:t> </a:t>
            </a:r>
            <a:r>
              <a:rPr sz="2000" b="1" spc="-125" dirty="0">
                <a:latin typeface="Arial"/>
                <a:cs typeface="Arial"/>
              </a:rPr>
              <a:t>подход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5553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686" y="2427478"/>
            <a:ext cx="345821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spcBef>
                <a:spcPts val="105"/>
              </a:spcBef>
              <a:buClr>
                <a:srgbClr val="F8D56C"/>
              </a:buClr>
              <a:buSzPct val="160714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45" dirty="0">
                <a:latin typeface="Lucida Sans Unicode"/>
                <a:cs typeface="Lucida Sans Unicode"/>
              </a:rPr>
              <a:t>Лит</a:t>
            </a:r>
            <a:r>
              <a:rPr sz="1400" spc="-95" dirty="0">
                <a:latin typeface="Lucida Sans Unicode"/>
                <a:cs typeface="Lucida Sans Unicode"/>
              </a:rPr>
              <a:t>осфера</a:t>
            </a:r>
            <a:r>
              <a:rPr sz="1400" spc="-155" dirty="0">
                <a:latin typeface="Lucida Sans Unicode"/>
                <a:cs typeface="Lucida Sans Unicode"/>
              </a:rPr>
              <a:t> </a:t>
            </a:r>
            <a:r>
              <a:rPr sz="1400" spc="130" dirty="0">
                <a:latin typeface="Lucida Sans Unicode"/>
                <a:cs typeface="Lucida Sans Unicode"/>
              </a:rPr>
              <a:t>–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каменная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оболоч</a:t>
            </a:r>
            <a:r>
              <a:rPr sz="1400" spc="-90" dirty="0">
                <a:latin typeface="Lucida Sans Unicode"/>
                <a:cs typeface="Lucida Sans Unicode"/>
              </a:rPr>
              <a:t>ка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50" dirty="0">
                <a:latin typeface="Lucida Sans Unicode"/>
                <a:cs typeface="Lucida Sans Unicode"/>
              </a:rPr>
              <a:t>З</a:t>
            </a:r>
            <a:r>
              <a:rPr sz="1400" spc="-90" dirty="0">
                <a:latin typeface="Lucida Sans Unicode"/>
                <a:cs typeface="Lucida Sans Unicode"/>
              </a:rPr>
              <a:t>емли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687" y="2854199"/>
            <a:ext cx="132651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6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к</a:t>
            </a:r>
            <a:r>
              <a:rPr sz="1400" b="1" spc="-140" dirty="0">
                <a:latin typeface="Arial"/>
                <a:cs typeface="Arial"/>
              </a:rPr>
              <a:t>л</a:t>
            </a:r>
            <a:r>
              <a:rPr sz="1400" b="1" spc="-125" dirty="0">
                <a:latin typeface="Arial"/>
                <a:cs typeface="Arial"/>
              </a:rPr>
              <a:t>а</a:t>
            </a:r>
            <a:r>
              <a:rPr sz="1400" b="1" spc="-90" dirty="0">
                <a:latin typeface="Arial"/>
                <a:cs typeface="Arial"/>
              </a:rPr>
              <a:t>с</a:t>
            </a:r>
            <a:r>
              <a:rPr sz="1400" b="1" spc="-95" dirty="0">
                <a:latin typeface="Arial"/>
                <a:cs typeface="Arial"/>
              </a:rPr>
              <a:t>с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spc="-200" dirty="0">
                <a:latin typeface="Lucida Sans Unicode"/>
                <a:cs typeface="Lucida Sans Unicode"/>
              </a:rPr>
              <a:t>(1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ч</a:t>
            </a:r>
            <a:r>
              <a:rPr sz="1400" spc="-270" dirty="0">
                <a:latin typeface="Lucida Sans Unicode"/>
                <a:cs typeface="Lucida Sans Unicode"/>
              </a:rPr>
              <a:t>/</a:t>
            </a:r>
            <a:r>
              <a:rPr sz="1400" spc="-114" dirty="0">
                <a:latin typeface="Lucida Sans Unicode"/>
                <a:cs typeface="Lucida Sans Unicode"/>
              </a:rPr>
              <a:t>нед</a:t>
            </a:r>
            <a:r>
              <a:rPr sz="1400" spc="-95" dirty="0">
                <a:latin typeface="Lucida Sans Unicode"/>
                <a:cs typeface="Lucida Sans Unicode"/>
              </a:rPr>
              <a:t>.)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82650" y="6219443"/>
            <a:ext cx="11212830" cy="0"/>
          </a:xfrm>
          <a:custGeom>
            <a:avLst/>
            <a:gdLst/>
            <a:ahLst/>
            <a:cxnLst/>
            <a:rect l="l" t="t" r="r" b="b"/>
            <a:pathLst>
              <a:path w="11212830">
                <a:moveTo>
                  <a:pt x="0" y="0"/>
                </a:moveTo>
                <a:lnTo>
                  <a:pt x="11212830" y="0"/>
                </a:lnTo>
              </a:path>
            </a:pathLst>
          </a:custGeom>
          <a:ln w="12192">
            <a:solidFill>
              <a:srgbClr val="1C6E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1687" y="2574735"/>
            <a:ext cx="5332095" cy="75374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99085" indent="-287020">
              <a:spcBef>
                <a:spcPts val="625"/>
              </a:spcBef>
              <a:buClr>
                <a:srgbClr val="F8D56C"/>
              </a:buClr>
              <a:buSzPct val="160714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70" dirty="0">
                <a:latin typeface="Lucida Sans Unicode"/>
                <a:cs typeface="Lucida Sans Unicode"/>
              </a:rPr>
              <a:t>Прак</a:t>
            </a:r>
            <a:r>
              <a:rPr sz="1400" spc="-65" dirty="0">
                <a:latin typeface="Lucida Sans Unicode"/>
                <a:cs typeface="Lucida Sans Unicode"/>
              </a:rPr>
              <a:t>т</a:t>
            </a:r>
            <a:r>
              <a:rPr sz="1400" spc="-75" dirty="0">
                <a:latin typeface="Lucida Sans Unicode"/>
                <a:cs typeface="Lucida Sans Unicode"/>
              </a:rPr>
              <a:t>и</a:t>
            </a:r>
            <a:r>
              <a:rPr sz="1400" spc="-70" dirty="0">
                <a:latin typeface="Lucida Sans Unicode"/>
                <a:cs typeface="Lucida Sans Unicode"/>
              </a:rPr>
              <a:t>к</a:t>
            </a:r>
            <a:r>
              <a:rPr sz="1400" spc="-60" dirty="0">
                <a:latin typeface="Lucida Sans Unicode"/>
                <a:cs typeface="Lucida Sans Unicode"/>
              </a:rPr>
              <a:t>у</a:t>
            </a:r>
            <a:r>
              <a:rPr sz="1400" spc="-140" dirty="0">
                <a:latin typeface="Lucida Sans Unicode"/>
                <a:cs typeface="Lucida Sans Unicode"/>
              </a:rPr>
              <a:t>м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«Се</a:t>
            </a:r>
            <a:r>
              <a:rPr sz="1400" spc="-75" dirty="0">
                <a:latin typeface="Lucida Sans Unicode"/>
                <a:cs typeface="Lucida Sans Unicode"/>
              </a:rPr>
              <a:t>зонные</a:t>
            </a:r>
            <a:r>
              <a:rPr sz="1400" spc="-18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из</a:t>
            </a:r>
            <a:r>
              <a:rPr sz="1400" spc="-105" dirty="0">
                <a:latin typeface="Lucida Sans Unicode"/>
                <a:cs typeface="Lucida Sans Unicode"/>
              </a:rPr>
              <a:t>м</a:t>
            </a:r>
            <a:r>
              <a:rPr sz="1400" spc="-70" dirty="0">
                <a:latin typeface="Lucida Sans Unicode"/>
                <a:cs typeface="Lucida Sans Unicode"/>
              </a:rPr>
              <a:t>ене</a:t>
            </a:r>
            <a:r>
              <a:rPr sz="1400" spc="-75" dirty="0">
                <a:latin typeface="Lucida Sans Unicode"/>
                <a:cs typeface="Lucida Sans Unicode"/>
              </a:rPr>
              <a:t>ния</a:t>
            </a:r>
            <a:r>
              <a:rPr sz="1400" spc="-165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в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п</a:t>
            </a:r>
            <a:r>
              <a:rPr sz="1400" spc="-110" dirty="0">
                <a:latin typeface="Lucida Sans Unicode"/>
                <a:cs typeface="Lucida Sans Unicode"/>
              </a:rPr>
              <a:t>р</a:t>
            </a:r>
            <a:r>
              <a:rPr sz="1400" spc="-100" dirty="0">
                <a:latin typeface="Lucida Sans Unicode"/>
                <a:cs typeface="Lucida Sans Unicode"/>
              </a:rPr>
              <a:t>ироде</a:t>
            </a:r>
            <a:r>
              <a:rPr sz="1400" spc="-160" dirty="0">
                <a:latin typeface="Lucida Sans Unicode"/>
                <a:cs typeface="Lucida Sans Unicode"/>
              </a:rPr>
              <a:t> </a:t>
            </a:r>
            <a:r>
              <a:rPr sz="1400" spc="-55" dirty="0">
                <a:latin typeface="Lucida Sans Unicode"/>
                <a:cs typeface="Lucida Sans Unicode"/>
              </a:rPr>
              <a:t>своей</a:t>
            </a:r>
            <a:r>
              <a:rPr sz="1400" spc="-15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мес</a:t>
            </a:r>
            <a:r>
              <a:rPr sz="1400" spc="-75" dirty="0">
                <a:latin typeface="Lucida Sans Unicode"/>
                <a:cs typeface="Lucida Sans Unicode"/>
              </a:rPr>
              <a:t>тнос</a:t>
            </a:r>
            <a:r>
              <a:rPr sz="1400" spc="-70" dirty="0">
                <a:latin typeface="Lucida Sans Unicode"/>
                <a:cs typeface="Lucida Sans Unicode"/>
              </a:rPr>
              <a:t>т</a:t>
            </a:r>
            <a:r>
              <a:rPr sz="1400" spc="-40" dirty="0">
                <a:latin typeface="Lucida Sans Unicode"/>
                <a:cs typeface="Lucida Sans Unicode"/>
              </a:rPr>
              <a:t>и»</a:t>
            </a:r>
            <a:endParaRPr sz="1400">
              <a:latin typeface="Lucida Sans Unicode"/>
              <a:cs typeface="Lucida Sans Unicode"/>
            </a:endParaRPr>
          </a:p>
          <a:p>
            <a:pPr marL="299085" indent="-287020">
              <a:spcBef>
                <a:spcPts val="1680"/>
              </a:spcBef>
              <a:buClr>
                <a:srgbClr val="F8D56C"/>
              </a:buClr>
              <a:buSzPct val="160714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100" dirty="0">
                <a:latin typeface="Lucida Sans Unicode"/>
                <a:cs typeface="Lucida Sans Unicode"/>
              </a:rPr>
              <a:t>Гидросфер</a:t>
            </a:r>
            <a:r>
              <a:rPr sz="1400" spc="-85" dirty="0">
                <a:latin typeface="Lucida Sans Unicode"/>
                <a:cs typeface="Lucida Sans Unicode"/>
              </a:rPr>
              <a:t>а</a:t>
            </a:r>
            <a:r>
              <a:rPr sz="1400" spc="-155" dirty="0">
                <a:latin typeface="Lucida Sans Unicode"/>
                <a:cs typeface="Lucida Sans Unicode"/>
              </a:rPr>
              <a:t> </a:t>
            </a:r>
            <a:r>
              <a:rPr sz="1400" spc="135" dirty="0">
                <a:latin typeface="Lucida Sans Unicode"/>
                <a:cs typeface="Lucida Sans Unicode"/>
              </a:rPr>
              <a:t>–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водная</a:t>
            </a:r>
            <a:r>
              <a:rPr sz="1400" spc="-15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обо</a:t>
            </a:r>
            <a:r>
              <a:rPr sz="1400" spc="-75" dirty="0">
                <a:latin typeface="Lucida Sans Unicode"/>
                <a:cs typeface="Lucida Sans Unicode"/>
              </a:rPr>
              <a:t>л</a:t>
            </a:r>
            <a:r>
              <a:rPr sz="1400" spc="-70" dirty="0">
                <a:latin typeface="Lucida Sans Unicode"/>
                <a:cs typeface="Lucida Sans Unicode"/>
              </a:rPr>
              <a:t>оч</a:t>
            </a:r>
            <a:r>
              <a:rPr sz="1400" spc="-60" dirty="0">
                <a:latin typeface="Lucida Sans Unicode"/>
                <a:cs typeface="Lucida Sans Unicode"/>
              </a:rPr>
              <a:t>к</a:t>
            </a:r>
            <a:r>
              <a:rPr sz="1400" spc="-130" dirty="0">
                <a:latin typeface="Lucida Sans Unicode"/>
                <a:cs typeface="Lucida Sans Unicode"/>
              </a:rPr>
              <a:t>а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55" dirty="0">
                <a:latin typeface="Lucida Sans Unicode"/>
                <a:cs typeface="Lucida Sans Unicode"/>
              </a:rPr>
              <a:t>Земл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1686" y="3281299"/>
            <a:ext cx="3949700" cy="2821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spcBef>
                <a:spcPts val="105"/>
              </a:spcBef>
              <a:buClr>
                <a:srgbClr val="F8D56C"/>
              </a:buClr>
              <a:buSzPct val="160714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90" dirty="0">
                <a:latin typeface="Lucida Sans Unicode"/>
                <a:cs typeface="Lucida Sans Unicode"/>
              </a:rPr>
              <a:t>Атмосфера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130" dirty="0">
                <a:latin typeface="Lucida Sans Unicode"/>
                <a:cs typeface="Lucida Sans Unicode"/>
              </a:rPr>
              <a:t>–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воздушная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оболочка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Земли</a:t>
            </a:r>
            <a:endParaRPr sz="1400" dirty="0">
              <a:latin typeface="Lucida Sans Unicode"/>
              <a:cs typeface="Lucida Sans Unicode"/>
            </a:endParaRPr>
          </a:p>
          <a:p>
            <a:pPr marL="299085" indent="-287020">
              <a:buClr>
                <a:srgbClr val="F8D56C"/>
              </a:buClr>
              <a:buSzPct val="160714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45" dirty="0">
                <a:latin typeface="Lucida Sans Unicode"/>
                <a:cs typeface="Lucida Sans Unicode"/>
              </a:rPr>
              <a:t>Б</a:t>
            </a:r>
            <a:r>
              <a:rPr sz="1400" spc="-95" dirty="0">
                <a:latin typeface="Lucida Sans Unicode"/>
                <a:cs typeface="Lucida Sans Unicode"/>
              </a:rPr>
              <a:t>иосфера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130" dirty="0">
                <a:latin typeface="Lucida Sans Unicode"/>
                <a:cs typeface="Lucida Sans Unicode"/>
              </a:rPr>
              <a:t>–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оболоч</a:t>
            </a:r>
            <a:r>
              <a:rPr sz="1400" spc="-90" dirty="0">
                <a:latin typeface="Lucida Sans Unicode"/>
                <a:cs typeface="Lucida Sans Unicode"/>
              </a:rPr>
              <a:t>ка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ж</a:t>
            </a:r>
            <a:r>
              <a:rPr sz="1400" spc="-75" dirty="0">
                <a:latin typeface="Lucida Sans Unicode"/>
                <a:cs typeface="Lucida Sans Unicode"/>
              </a:rPr>
              <a:t>изни</a:t>
            </a:r>
            <a:endParaRPr sz="1400" dirty="0">
              <a:latin typeface="Lucida Sans Unicode"/>
              <a:cs typeface="Lucida Sans Unicode"/>
            </a:endParaRPr>
          </a:p>
          <a:p>
            <a:pPr marL="12700" marR="427990">
              <a:buClr>
                <a:srgbClr val="F8D56C"/>
              </a:buClr>
              <a:buSzPct val="160714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85" dirty="0">
                <a:latin typeface="Lucida Sans Unicode"/>
                <a:cs typeface="Lucida Sans Unicode"/>
              </a:rPr>
              <a:t>Природно</a:t>
            </a:r>
            <a:r>
              <a:rPr sz="1400" spc="-275" dirty="0">
                <a:latin typeface="Lucida Sans Unicode"/>
                <a:cs typeface="Lucida Sans Unicode"/>
              </a:rPr>
              <a:t>-</a:t>
            </a:r>
            <a:r>
              <a:rPr sz="1400" spc="-85" dirty="0">
                <a:latin typeface="Lucida Sans Unicode"/>
                <a:cs typeface="Lucida Sans Unicode"/>
              </a:rPr>
              <a:t>тер</a:t>
            </a:r>
            <a:r>
              <a:rPr sz="1400" spc="-105" dirty="0">
                <a:latin typeface="Lucida Sans Unicode"/>
                <a:cs typeface="Lucida Sans Unicode"/>
              </a:rPr>
              <a:t>р</a:t>
            </a:r>
            <a:r>
              <a:rPr sz="1400" spc="-90" dirty="0">
                <a:latin typeface="Lucida Sans Unicode"/>
                <a:cs typeface="Lucida Sans Unicode"/>
              </a:rPr>
              <a:t>и</a:t>
            </a:r>
            <a:r>
              <a:rPr sz="1400" spc="-80" dirty="0">
                <a:latin typeface="Lucida Sans Unicode"/>
                <a:cs typeface="Lucida Sans Unicode"/>
              </a:rPr>
              <a:t>т</a:t>
            </a:r>
            <a:r>
              <a:rPr sz="1400" spc="-85" dirty="0">
                <a:latin typeface="Lucida Sans Unicode"/>
                <a:cs typeface="Lucida Sans Unicode"/>
              </a:rPr>
              <a:t>о</a:t>
            </a:r>
            <a:r>
              <a:rPr sz="1400" spc="-100" dirty="0">
                <a:latin typeface="Lucida Sans Unicode"/>
                <a:cs typeface="Lucida Sans Unicode"/>
              </a:rPr>
              <a:t>риал</a:t>
            </a:r>
            <a:r>
              <a:rPr sz="1400" spc="-95" dirty="0">
                <a:latin typeface="Lucida Sans Unicode"/>
                <a:cs typeface="Lucida Sans Unicode"/>
              </a:rPr>
              <a:t>ь</a:t>
            </a:r>
            <a:r>
              <a:rPr sz="1400" spc="-90" dirty="0">
                <a:latin typeface="Lucida Sans Unicode"/>
                <a:cs typeface="Lucida Sans Unicode"/>
              </a:rPr>
              <a:t>ные</a:t>
            </a:r>
            <a:r>
              <a:rPr sz="1400" spc="-180" dirty="0">
                <a:latin typeface="Lucida Sans Unicode"/>
                <a:cs typeface="Lucida Sans Unicode"/>
              </a:rPr>
              <a:t> </a:t>
            </a:r>
            <a:r>
              <a:rPr sz="1400" spc="-60" dirty="0" err="1">
                <a:latin typeface="Lucida Sans Unicode"/>
                <a:cs typeface="Lucida Sans Unicode"/>
              </a:rPr>
              <a:t>к</a:t>
            </a:r>
            <a:r>
              <a:rPr sz="1400" spc="-70" dirty="0" err="1">
                <a:latin typeface="Lucida Sans Unicode"/>
                <a:cs typeface="Lucida Sans Unicode"/>
              </a:rPr>
              <a:t>о</a:t>
            </a:r>
            <a:r>
              <a:rPr sz="1400" spc="-135" dirty="0" err="1">
                <a:latin typeface="Lucida Sans Unicode"/>
                <a:cs typeface="Lucida Sans Unicode"/>
              </a:rPr>
              <a:t>м</a:t>
            </a:r>
            <a:r>
              <a:rPr sz="1400" spc="-125" dirty="0" err="1">
                <a:latin typeface="Lucida Sans Unicode"/>
                <a:cs typeface="Lucida Sans Unicode"/>
              </a:rPr>
              <a:t>п</a:t>
            </a:r>
            <a:r>
              <a:rPr sz="1400" spc="-55" dirty="0" err="1">
                <a:latin typeface="Lucida Sans Unicode"/>
                <a:cs typeface="Lucida Sans Unicode"/>
              </a:rPr>
              <a:t>лек</a:t>
            </a:r>
            <a:r>
              <a:rPr sz="1400" spc="-60" dirty="0" err="1">
                <a:latin typeface="Lucida Sans Unicode"/>
                <a:cs typeface="Lucida Sans Unicode"/>
              </a:rPr>
              <a:t>с</a:t>
            </a:r>
            <a:r>
              <a:rPr sz="1400" spc="-70" dirty="0" err="1">
                <a:latin typeface="Lucida Sans Unicode"/>
                <a:cs typeface="Lucida Sans Unicode"/>
              </a:rPr>
              <a:t>ы</a:t>
            </a:r>
            <a:r>
              <a:rPr sz="1400" spc="-70" dirty="0">
                <a:latin typeface="Lucida Sans Unicode"/>
                <a:cs typeface="Lucida Sans Unicode"/>
              </a:rPr>
              <a:t>  </a:t>
            </a:r>
            <a:endParaRPr lang="ru-RU" sz="1400" spc="-70" dirty="0" smtClean="0">
              <a:latin typeface="Lucida Sans Unicode"/>
              <a:cs typeface="Lucida Sans Unicode"/>
            </a:endParaRPr>
          </a:p>
          <a:p>
            <a:pPr marL="12700" marR="427990">
              <a:buClr>
                <a:srgbClr val="F8D56C"/>
              </a:buClr>
              <a:buSzPct val="160714"/>
              <a:tabLst>
                <a:tab pos="299085" algn="l"/>
                <a:tab pos="299720" algn="l"/>
              </a:tabLst>
            </a:pPr>
            <a:r>
              <a:rPr sz="1400" b="1" spc="-100" dirty="0" smtClean="0">
                <a:latin typeface="Arial"/>
                <a:cs typeface="Arial"/>
              </a:rPr>
              <a:t>7</a:t>
            </a:r>
            <a:r>
              <a:rPr sz="1400" b="1" spc="-90" dirty="0" smtClean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к</a:t>
            </a:r>
            <a:r>
              <a:rPr sz="1400" b="1" spc="-140" dirty="0">
                <a:latin typeface="Arial"/>
                <a:cs typeface="Arial"/>
              </a:rPr>
              <a:t>л</a:t>
            </a:r>
            <a:r>
              <a:rPr sz="1400" b="1" spc="-125" dirty="0">
                <a:latin typeface="Arial"/>
                <a:cs typeface="Arial"/>
              </a:rPr>
              <a:t>а</a:t>
            </a:r>
            <a:r>
              <a:rPr sz="1400" b="1" spc="-90" dirty="0">
                <a:latin typeface="Arial"/>
                <a:cs typeface="Arial"/>
              </a:rPr>
              <a:t>с</a:t>
            </a:r>
            <a:r>
              <a:rPr sz="1400" b="1" spc="-95" dirty="0">
                <a:latin typeface="Arial"/>
                <a:cs typeface="Arial"/>
              </a:rPr>
              <a:t>с </a:t>
            </a:r>
            <a:r>
              <a:rPr sz="1400" spc="-95" dirty="0">
                <a:latin typeface="Lucida Sans Unicode"/>
                <a:cs typeface="Lucida Sans Unicode"/>
              </a:rPr>
              <a:t>(2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ч</a:t>
            </a:r>
            <a:r>
              <a:rPr sz="1400" spc="-270" dirty="0">
                <a:latin typeface="Lucida Sans Unicode"/>
                <a:cs typeface="Lucida Sans Unicode"/>
              </a:rPr>
              <a:t>/</a:t>
            </a:r>
            <a:r>
              <a:rPr sz="1400" spc="-114" dirty="0">
                <a:latin typeface="Lucida Sans Unicode"/>
                <a:cs typeface="Lucida Sans Unicode"/>
              </a:rPr>
              <a:t>нед</a:t>
            </a:r>
            <a:r>
              <a:rPr sz="1400" spc="-95" dirty="0">
                <a:latin typeface="Lucida Sans Unicode"/>
                <a:cs typeface="Lucida Sans Unicode"/>
              </a:rPr>
              <a:t>.)</a:t>
            </a:r>
            <a:endParaRPr sz="1400" dirty="0">
              <a:latin typeface="Lucida Sans Unicode"/>
              <a:cs typeface="Lucida Sans Unicode"/>
            </a:endParaRPr>
          </a:p>
          <a:p>
            <a:pPr marL="299085" indent="-287020">
              <a:buClr>
                <a:srgbClr val="F8D56C"/>
              </a:buClr>
              <a:buSzPct val="160714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80" dirty="0">
                <a:latin typeface="Lucida Sans Unicode"/>
                <a:cs typeface="Lucida Sans Unicode"/>
              </a:rPr>
              <a:t>Гео</a:t>
            </a:r>
            <a:r>
              <a:rPr sz="1400" spc="-75" dirty="0">
                <a:latin typeface="Lucida Sans Unicode"/>
                <a:cs typeface="Lucida Sans Unicode"/>
              </a:rPr>
              <a:t>г</a:t>
            </a:r>
            <a:r>
              <a:rPr sz="1400" spc="-90" dirty="0">
                <a:latin typeface="Lucida Sans Unicode"/>
                <a:cs typeface="Lucida Sans Unicode"/>
              </a:rPr>
              <a:t>рафическ</a:t>
            </a:r>
            <a:r>
              <a:rPr sz="1400" spc="-85" dirty="0">
                <a:latin typeface="Lucida Sans Unicode"/>
                <a:cs typeface="Lucida Sans Unicode"/>
              </a:rPr>
              <a:t>ая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оболоч</a:t>
            </a:r>
            <a:r>
              <a:rPr sz="1400" spc="-90" dirty="0">
                <a:latin typeface="Lucida Sans Unicode"/>
                <a:cs typeface="Lucida Sans Unicode"/>
              </a:rPr>
              <a:t>ка</a:t>
            </a:r>
            <a:endParaRPr sz="1400" dirty="0">
              <a:latin typeface="Lucida Sans Unicode"/>
              <a:cs typeface="Lucida Sans Unicode"/>
            </a:endParaRPr>
          </a:p>
          <a:p>
            <a:pPr marL="299085" indent="-287020">
              <a:buClr>
                <a:srgbClr val="F8D56C"/>
              </a:buClr>
              <a:buSzPct val="160714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45" dirty="0">
                <a:latin typeface="Lucida Sans Unicode"/>
                <a:cs typeface="Lucida Sans Unicode"/>
              </a:rPr>
              <a:t>Лит</a:t>
            </a:r>
            <a:r>
              <a:rPr sz="1400" spc="-95" dirty="0">
                <a:latin typeface="Lucida Sans Unicode"/>
                <a:cs typeface="Lucida Sans Unicode"/>
              </a:rPr>
              <a:t>осфера</a:t>
            </a:r>
            <a:r>
              <a:rPr sz="1400" spc="-15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рель</a:t>
            </a:r>
            <a:r>
              <a:rPr sz="1400" spc="-120" dirty="0">
                <a:latin typeface="Lucida Sans Unicode"/>
                <a:cs typeface="Lucida Sans Unicode"/>
              </a:rPr>
              <a:t>еф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50" dirty="0">
                <a:latin typeface="Lucida Sans Unicode"/>
                <a:cs typeface="Lucida Sans Unicode"/>
              </a:rPr>
              <a:t>З</a:t>
            </a:r>
            <a:r>
              <a:rPr sz="1400" spc="-90" dirty="0">
                <a:latin typeface="Lucida Sans Unicode"/>
                <a:cs typeface="Lucida Sans Unicode"/>
              </a:rPr>
              <a:t>емли</a:t>
            </a:r>
            <a:endParaRPr sz="1400" dirty="0">
              <a:latin typeface="Lucida Sans Unicode"/>
              <a:cs typeface="Lucida Sans Unicode"/>
            </a:endParaRPr>
          </a:p>
          <a:p>
            <a:pPr marL="299085" indent="-287020">
              <a:buClr>
                <a:srgbClr val="F8D56C"/>
              </a:buClr>
              <a:buSzPct val="160714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15" dirty="0">
                <a:latin typeface="Lucida Sans Unicode"/>
                <a:cs typeface="Lucida Sans Unicode"/>
              </a:rPr>
              <a:t>А</a:t>
            </a:r>
            <a:r>
              <a:rPr sz="1400" spc="-85" dirty="0">
                <a:latin typeface="Lucida Sans Unicode"/>
                <a:cs typeface="Lucida Sans Unicode"/>
              </a:rPr>
              <a:t>т</a:t>
            </a:r>
            <a:r>
              <a:rPr sz="1400" spc="-145" dirty="0">
                <a:latin typeface="Lucida Sans Unicode"/>
                <a:cs typeface="Lucida Sans Unicode"/>
              </a:rPr>
              <a:t>м</a:t>
            </a:r>
            <a:r>
              <a:rPr sz="1400" spc="-55" dirty="0">
                <a:latin typeface="Lucida Sans Unicode"/>
                <a:cs typeface="Lucida Sans Unicode"/>
              </a:rPr>
              <a:t>ос</a:t>
            </a:r>
            <a:r>
              <a:rPr sz="1400" spc="-114" dirty="0">
                <a:latin typeface="Lucida Sans Unicode"/>
                <a:cs typeface="Lucida Sans Unicode"/>
              </a:rPr>
              <a:t>фера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к</a:t>
            </a:r>
            <a:r>
              <a:rPr sz="1400" spc="-80" dirty="0">
                <a:latin typeface="Lucida Sans Unicode"/>
                <a:cs typeface="Lucida Sans Unicode"/>
              </a:rPr>
              <a:t>л</a:t>
            </a:r>
            <a:r>
              <a:rPr sz="1400" spc="-95" dirty="0">
                <a:latin typeface="Lucida Sans Unicode"/>
                <a:cs typeface="Lucida Sans Unicode"/>
              </a:rPr>
              <a:t>и</a:t>
            </a:r>
            <a:r>
              <a:rPr sz="1400" spc="-145" dirty="0">
                <a:latin typeface="Lucida Sans Unicode"/>
                <a:cs typeface="Lucida Sans Unicode"/>
              </a:rPr>
              <a:t>м</a:t>
            </a:r>
            <a:r>
              <a:rPr sz="1400" spc="-110" dirty="0">
                <a:latin typeface="Lucida Sans Unicode"/>
                <a:cs typeface="Lucida Sans Unicode"/>
              </a:rPr>
              <a:t>а</a:t>
            </a:r>
            <a:r>
              <a:rPr sz="1400" spc="-105" dirty="0">
                <a:latin typeface="Lucida Sans Unicode"/>
                <a:cs typeface="Lucida Sans Unicode"/>
              </a:rPr>
              <a:t>т</a:t>
            </a:r>
            <a:r>
              <a:rPr sz="1400" spc="-110" dirty="0">
                <a:latin typeface="Lucida Sans Unicode"/>
                <a:cs typeface="Lucida Sans Unicode"/>
              </a:rPr>
              <a:t>ы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55" dirty="0">
                <a:latin typeface="Lucida Sans Unicode"/>
                <a:cs typeface="Lucida Sans Unicode"/>
              </a:rPr>
              <a:t>Земл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endParaRPr sz="1400" dirty="0">
              <a:latin typeface="Lucida Sans Unicode"/>
              <a:cs typeface="Lucida Sans Unicode"/>
            </a:endParaRPr>
          </a:p>
          <a:p>
            <a:pPr marL="299085" indent="-287020">
              <a:buClr>
                <a:srgbClr val="F8D56C"/>
              </a:buClr>
              <a:buSzPct val="160714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60" dirty="0">
                <a:latin typeface="Lucida Sans Unicode"/>
                <a:cs typeface="Lucida Sans Unicode"/>
              </a:rPr>
              <a:t>Мировой</a:t>
            </a:r>
            <a:r>
              <a:rPr sz="1400" spc="-16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океан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130" dirty="0">
                <a:latin typeface="Lucida Sans Unicode"/>
                <a:cs typeface="Lucida Sans Unicode"/>
              </a:rPr>
              <a:t>–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основная</a:t>
            </a:r>
            <a:r>
              <a:rPr sz="1400" spc="-15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часть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114" dirty="0">
                <a:latin typeface="Lucida Sans Unicode"/>
                <a:cs typeface="Lucida Sans Unicode"/>
              </a:rPr>
              <a:t>гидросферы</a:t>
            </a:r>
            <a:endParaRPr sz="1400" dirty="0">
              <a:latin typeface="Lucida Sans Unicode"/>
              <a:cs typeface="Lucida Sans Unicode"/>
            </a:endParaRPr>
          </a:p>
          <a:p>
            <a:pPr marL="299085" indent="-287020">
              <a:buClr>
                <a:srgbClr val="F8D56C"/>
              </a:buClr>
              <a:buSzPct val="160714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40" dirty="0">
                <a:latin typeface="Lucida Sans Unicode"/>
                <a:cs typeface="Lucida Sans Unicode"/>
              </a:rPr>
              <a:t>Чис</a:t>
            </a:r>
            <a:r>
              <a:rPr sz="1400" spc="-50" dirty="0">
                <a:latin typeface="Lucida Sans Unicode"/>
                <a:cs typeface="Lucida Sans Unicode"/>
              </a:rPr>
              <a:t>л</a:t>
            </a:r>
            <a:r>
              <a:rPr sz="1400" spc="-75" dirty="0">
                <a:latin typeface="Lucida Sans Unicode"/>
                <a:cs typeface="Lucida Sans Unicode"/>
              </a:rPr>
              <a:t>еннос</a:t>
            </a:r>
            <a:r>
              <a:rPr sz="1400" spc="-70" dirty="0">
                <a:latin typeface="Lucida Sans Unicode"/>
                <a:cs typeface="Lucida Sans Unicode"/>
              </a:rPr>
              <a:t>т</a:t>
            </a:r>
            <a:r>
              <a:rPr sz="1400" spc="-85" dirty="0">
                <a:latin typeface="Lucida Sans Unicode"/>
                <a:cs typeface="Lucida Sans Unicode"/>
              </a:rPr>
              <a:t>ь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населения</a:t>
            </a:r>
            <a:endParaRPr sz="1400" dirty="0">
              <a:latin typeface="Lucida Sans Unicode"/>
              <a:cs typeface="Lucida Sans Unicode"/>
            </a:endParaRPr>
          </a:p>
          <a:p>
            <a:pPr marL="299085" indent="-287020">
              <a:buClr>
                <a:srgbClr val="F8D56C"/>
              </a:buClr>
              <a:buSzPct val="160714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95" dirty="0">
                <a:latin typeface="Lucida Sans Unicode"/>
                <a:cs typeface="Lucida Sans Unicode"/>
              </a:rPr>
              <a:t>Страны</a:t>
            </a:r>
            <a:r>
              <a:rPr sz="1400" spc="-16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114" dirty="0">
                <a:latin typeface="Lucida Sans Unicode"/>
                <a:cs typeface="Lucida Sans Unicode"/>
              </a:rPr>
              <a:t>народы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мир</a:t>
            </a:r>
            <a:r>
              <a:rPr sz="1400" spc="-130" dirty="0">
                <a:latin typeface="Lucida Sans Unicode"/>
                <a:cs typeface="Lucida Sans Unicode"/>
              </a:rPr>
              <a:t>а</a:t>
            </a:r>
            <a:endParaRPr sz="1400" dirty="0">
              <a:latin typeface="Lucida Sans Unicode"/>
              <a:cs typeface="Lucida Sans Unicode"/>
            </a:endParaRPr>
          </a:p>
          <a:p>
            <a:pPr marL="299085" indent="-287020">
              <a:buClr>
                <a:srgbClr val="F8D56C"/>
              </a:buClr>
              <a:buSzPct val="160714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55" dirty="0">
                <a:latin typeface="Lucida Sans Unicode"/>
                <a:cs typeface="Lucida Sans Unicode"/>
              </a:rPr>
              <a:t>Ю</a:t>
            </a:r>
            <a:r>
              <a:rPr sz="1400" spc="30" dirty="0">
                <a:latin typeface="Lucida Sans Unicode"/>
                <a:cs typeface="Lucida Sans Unicode"/>
              </a:rPr>
              <a:t>ж</a:t>
            </a:r>
            <a:r>
              <a:rPr sz="1400" spc="-90" dirty="0">
                <a:latin typeface="Lucida Sans Unicode"/>
                <a:cs typeface="Lucida Sans Unicode"/>
              </a:rPr>
              <a:t>ные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125" dirty="0">
                <a:latin typeface="Lucida Sans Unicode"/>
                <a:cs typeface="Lucida Sans Unicode"/>
              </a:rPr>
              <a:t>ма</a:t>
            </a:r>
            <a:r>
              <a:rPr sz="1400" spc="-105" dirty="0">
                <a:latin typeface="Lucida Sans Unicode"/>
                <a:cs typeface="Lucida Sans Unicode"/>
              </a:rPr>
              <a:t>т</a:t>
            </a:r>
            <a:r>
              <a:rPr sz="1400" spc="-75" dirty="0">
                <a:latin typeface="Lucida Sans Unicode"/>
                <a:cs typeface="Lucida Sans Unicode"/>
              </a:rPr>
              <a:t>ерики</a:t>
            </a:r>
            <a:endParaRPr sz="1400" dirty="0">
              <a:latin typeface="Lucida Sans Unicode"/>
              <a:cs typeface="Lucida Sans Unicode"/>
            </a:endParaRPr>
          </a:p>
          <a:p>
            <a:pPr marL="299085" indent="-287020">
              <a:buClr>
                <a:srgbClr val="F8D56C"/>
              </a:buClr>
              <a:buSzPct val="160714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50" dirty="0">
                <a:latin typeface="Lucida Sans Unicode"/>
                <a:cs typeface="Lucida Sans Unicode"/>
              </a:rPr>
              <a:t>Севе</a:t>
            </a:r>
            <a:r>
              <a:rPr sz="1400" spc="-100" dirty="0">
                <a:latin typeface="Lucida Sans Unicode"/>
                <a:cs typeface="Lucida Sans Unicode"/>
              </a:rPr>
              <a:t>р</a:t>
            </a:r>
            <a:r>
              <a:rPr sz="1400" spc="-114" dirty="0">
                <a:latin typeface="Lucida Sans Unicode"/>
                <a:cs typeface="Lucida Sans Unicode"/>
              </a:rPr>
              <a:t>н</a:t>
            </a:r>
            <a:r>
              <a:rPr sz="1400" spc="-85" dirty="0">
                <a:latin typeface="Lucida Sans Unicode"/>
                <a:cs typeface="Lucida Sans Unicode"/>
              </a:rPr>
              <a:t>ые</a:t>
            </a:r>
            <a:r>
              <a:rPr sz="1400" spc="-170" dirty="0">
                <a:latin typeface="Lucida Sans Unicode"/>
                <a:cs typeface="Lucida Sans Unicode"/>
              </a:rPr>
              <a:t> </a:t>
            </a:r>
            <a:r>
              <a:rPr sz="1400" spc="-125" dirty="0">
                <a:latin typeface="Lucida Sans Unicode"/>
                <a:cs typeface="Lucida Sans Unicode"/>
              </a:rPr>
              <a:t>ма</a:t>
            </a:r>
            <a:r>
              <a:rPr sz="1400" spc="-105" dirty="0">
                <a:latin typeface="Lucida Sans Unicode"/>
                <a:cs typeface="Lucida Sans Unicode"/>
              </a:rPr>
              <a:t>т</a:t>
            </a:r>
            <a:r>
              <a:rPr sz="1400" spc="-75" dirty="0">
                <a:latin typeface="Lucida Sans Unicode"/>
                <a:cs typeface="Lucida Sans Unicode"/>
              </a:rPr>
              <a:t>ерики</a:t>
            </a:r>
            <a:endParaRPr sz="1400" dirty="0">
              <a:latin typeface="Lucida Sans Unicode"/>
              <a:cs typeface="Lucida Sans Unicode"/>
            </a:endParaRPr>
          </a:p>
          <a:p>
            <a:pPr marL="299085" indent="-287020">
              <a:buClr>
                <a:srgbClr val="F8D56C"/>
              </a:buClr>
              <a:buSzPct val="160714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60" dirty="0">
                <a:latin typeface="Lucida Sans Unicode"/>
                <a:cs typeface="Lucida Sans Unicode"/>
              </a:rPr>
              <a:t>Взаи</a:t>
            </a:r>
            <a:r>
              <a:rPr sz="1400" spc="-90" dirty="0">
                <a:latin typeface="Lucida Sans Unicode"/>
                <a:cs typeface="Lucida Sans Unicode"/>
              </a:rPr>
              <a:t>м</a:t>
            </a:r>
            <a:r>
              <a:rPr sz="1400" spc="-85" dirty="0">
                <a:latin typeface="Lucida Sans Unicode"/>
                <a:cs typeface="Lucida Sans Unicode"/>
              </a:rPr>
              <a:t>одейс</a:t>
            </a:r>
            <a:r>
              <a:rPr sz="1400" spc="-80" dirty="0">
                <a:latin typeface="Lucida Sans Unicode"/>
                <a:cs typeface="Lucida Sans Unicode"/>
              </a:rPr>
              <a:t>т</a:t>
            </a:r>
            <a:r>
              <a:rPr sz="1400" spc="-60" dirty="0">
                <a:latin typeface="Lucida Sans Unicode"/>
                <a:cs typeface="Lucida Sans Unicode"/>
              </a:rPr>
              <a:t>вие</a:t>
            </a:r>
            <a:r>
              <a:rPr sz="1400" spc="-165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п</a:t>
            </a:r>
            <a:r>
              <a:rPr sz="1400" spc="-110" dirty="0">
                <a:latin typeface="Lucida Sans Unicode"/>
                <a:cs typeface="Lucida Sans Unicode"/>
              </a:rPr>
              <a:t>рироды</a:t>
            </a:r>
            <a:r>
              <a:rPr sz="1400" spc="-16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об</a:t>
            </a:r>
            <a:r>
              <a:rPr sz="1400" spc="-140" dirty="0">
                <a:latin typeface="Lucida Sans Unicode"/>
                <a:cs typeface="Lucida Sans Unicode"/>
              </a:rPr>
              <a:t>щ</a:t>
            </a:r>
            <a:r>
              <a:rPr sz="1400" spc="-55" dirty="0">
                <a:latin typeface="Lucida Sans Unicode"/>
                <a:cs typeface="Lucida Sans Unicode"/>
              </a:rPr>
              <a:t>ес</a:t>
            </a:r>
            <a:r>
              <a:rPr sz="1400" spc="-60" dirty="0">
                <a:latin typeface="Lucida Sans Unicode"/>
                <a:cs typeface="Lucida Sans Unicode"/>
              </a:rPr>
              <a:t>т</a:t>
            </a:r>
            <a:r>
              <a:rPr sz="1400" spc="-85" dirty="0">
                <a:latin typeface="Lucida Sans Unicode"/>
                <a:cs typeface="Lucida Sans Unicode"/>
              </a:rPr>
              <a:t>ва</a:t>
            </a:r>
            <a:endParaRPr sz="1400" dirty="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54986" y="51913"/>
            <a:ext cx="3352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u="sng" spc="100" dirty="0">
                <a:solidFill>
                  <a:srgbClr val="252930"/>
                </a:solidFill>
                <a:latin typeface="Arial"/>
                <a:cs typeface="Arial"/>
              </a:rPr>
              <a:t>П</a:t>
            </a:r>
            <a:r>
              <a:rPr sz="2400" u="sng" spc="-130" dirty="0">
                <a:solidFill>
                  <a:srgbClr val="252930"/>
                </a:solidFill>
                <a:latin typeface="Arial"/>
                <a:cs typeface="Arial"/>
              </a:rPr>
              <a:t>р</a:t>
            </a:r>
            <a:r>
              <a:rPr sz="2400" u="sng" spc="-85" dirty="0">
                <a:solidFill>
                  <a:srgbClr val="252930"/>
                </a:solidFill>
                <a:latin typeface="Arial"/>
                <a:cs typeface="Arial"/>
              </a:rPr>
              <a:t>е</a:t>
            </a:r>
            <a:r>
              <a:rPr sz="2400" u="sng" spc="-220" dirty="0">
                <a:solidFill>
                  <a:srgbClr val="252930"/>
                </a:solidFill>
                <a:latin typeface="Arial"/>
                <a:cs typeface="Arial"/>
              </a:rPr>
              <a:t>д</a:t>
            </a:r>
            <a:r>
              <a:rPr sz="2400" u="sng" spc="-175" dirty="0">
                <a:solidFill>
                  <a:srgbClr val="252930"/>
                </a:solidFill>
                <a:latin typeface="Arial"/>
                <a:cs typeface="Arial"/>
              </a:rPr>
              <a:t>ме</a:t>
            </a:r>
            <a:r>
              <a:rPr sz="2400" u="sng" spc="-130" dirty="0">
                <a:solidFill>
                  <a:srgbClr val="252930"/>
                </a:solidFill>
                <a:latin typeface="Arial"/>
                <a:cs typeface="Arial"/>
              </a:rPr>
              <a:t>т</a:t>
            </a:r>
            <a:r>
              <a:rPr sz="2400" u="sng" spc="-240" dirty="0">
                <a:solidFill>
                  <a:srgbClr val="252930"/>
                </a:solidFill>
                <a:latin typeface="Arial"/>
                <a:cs typeface="Arial"/>
              </a:rPr>
              <a:t>ные</a:t>
            </a:r>
            <a:r>
              <a:rPr sz="2400" u="sng" spc="-170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400" u="sng" spc="-130" dirty="0">
                <a:solidFill>
                  <a:srgbClr val="252930"/>
                </a:solidFill>
                <a:latin typeface="Arial"/>
                <a:cs typeface="Arial"/>
              </a:rPr>
              <a:t>р</a:t>
            </a:r>
            <a:r>
              <a:rPr sz="2400" u="sng" spc="-85" dirty="0">
                <a:solidFill>
                  <a:srgbClr val="252930"/>
                </a:solidFill>
                <a:latin typeface="Arial"/>
                <a:cs typeface="Arial"/>
              </a:rPr>
              <a:t>е</a:t>
            </a:r>
            <a:r>
              <a:rPr sz="2400" u="sng" spc="-114" dirty="0">
                <a:solidFill>
                  <a:srgbClr val="252930"/>
                </a:solidFill>
                <a:latin typeface="Arial"/>
                <a:cs typeface="Arial"/>
              </a:rPr>
              <a:t>з</a:t>
            </a:r>
            <a:r>
              <a:rPr sz="2400" u="sng" spc="-120" dirty="0">
                <a:solidFill>
                  <a:srgbClr val="252930"/>
                </a:solidFill>
                <a:latin typeface="Arial"/>
                <a:cs typeface="Arial"/>
              </a:rPr>
              <a:t>у</a:t>
            </a:r>
            <a:r>
              <a:rPr sz="2400" u="sng" spc="-280" dirty="0">
                <a:solidFill>
                  <a:srgbClr val="252930"/>
                </a:solidFill>
                <a:latin typeface="Arial"/>
                <a:cs typeface="Arial"/>
              </a:rPr>
              <a:t>ль</a:t>
            </a:r>
            <a:r>
              <a:rPr sz="2400" u="sng" spc="-210" dirty="0">
                <a:solidFill>
                  <a:srgbClr val="252930"/>
                </a:solidFill>
                <a:latin typeface="Arial"/>
                <a:cs typeface="Arial"/>
              </a:rPr>
              <a:t>т</a:t>
            </a:r>
            <a:r>
              <a:rPr sz="2400" u="sng" spc="-229" dirty="0">
                <a:solidFill>
                  <a:srgbClr val="252930"/>
                </a:solidFill>
                <a:latin typeface="Arial"/>
                <a:cs typeface="Arial"/>
              </a:rPr>
              <a:t>а</a:t>
            </a:r>
            <a:r>
              <a:rPr sz="2400" u="sng" spc="-315" dirty="0">
                <a:solidFill>
                  <a:srgbClr val="252930"/>
                </a:solidFill>
                <a:latin typeface="Arial"/>
                <a:cs typeface="Arial"/>
              </a:rPr>
              <a:t>ты</a:t>
            </a:r>
            <a:endParaRPr sz="2400" u="sng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2730" y="493015"/>
            <a:ext cx="9017635" cy="198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10" dirty="0">
                <a:solidFill>
                  <a:srgbClr val="508DD5"/>
                </a:solidFill>
                <a:latin typeface="Arial"/>
                <a:cs typeface="Arial"/>
              </a:rPr>
              <a:t>Формируются</a:t>
            </a:r>
            <a:r>
              <a:rPr b="1" spc="-135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204" dirty="0">
                <a:solidFill>
                  <a:srgbClr val="508DD5"/>
                </a:solidFill>
                <a:latin typeface="Arial"/>
                <a:cs typeface="Arial"/>
              </a:rPr>
              <a:t>в</a:t>
            </a:r>
            <a:r>
              <a:rPr b="1" spc="-114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95" dirty="0">
                <a:solidFill>
                  <a:srgbClr val="508DD5"/>
                </a:solidFill>
                <a:latin typeface="Arial"/>
                <a:cs typeface="Arial"/>
              </a:rPr>
              <a:t>ходе</a:t>
            </a:r>
            <a:r>
              <a:rPr b="1" spc="-11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45" dirty="0">
                <a:solidFill>
                  <a:srgbClr val="508DD5"/>
                </a:solidFill>
                <a:latin typeface="Arial"/>
                <a:cs typeface="Arial"/>
              </a:rPr>
              <a:t>выполнения</a:t>
            </a:r>
            <a:r>
              <a:rPr b="1" spc="-85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10" dirty="0">
                <a:solidFill>
                  <a:srgbClr val="508DD5"/>
                </a:solidFill>
                <a:latin typeface="Arial"/>
                <a:cs typeface="Arial"/>
              </a:rPr>
              <a:t>заданий,</a:t>
            </a:r>
            <a:r>
              <a:rPr b="1" spc="-9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85" dirty="0">
                <a:solidFill>
                  <a:srgbClr val="508DD5"/>
                </a:solidFill>
                <a:latin typeface="Arial"/>
                <a:cs typeface="Arial"/>
              </a:rPr>
              <a:t>практических</a:t>
            </a:r>
            <a:r>
              <a:rPr b="1" spc="-95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14" dirty="0">
                <a:solidFill>
                  <a:srgbClr val="508DD5"/>
                </a:solidFill>
                <a:latin typeface="Arial"/>
                <a:cs typeface="Arial"/>
              </a:rPr>
              <a:t>работ</a:t>
            </a:r>
            <a:r>
              <a:rPr b="1" spc="28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85" dirty="0">
                <a:solidFill>
                  <a:srgbClr val="508DD5"/>
                </a:solidFill>
                <a:latin typeface="Arial"/>
                <a:cs typeface="Arial"/>
              </a:rPr>
              <a:t>и</a:t>
            </a:r>
            <a:r>
              <a:rPr b="1" spc="-105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20" dirty="0">
                <a:solidFill>
                  <a:srgbClr val="508DD5"/>
                </a:solidFill>
                <a:latin typeface="Arial"/>
                <a:cs typeface="Arial"/>
              </a:rPr>
              <a:t>ответов</a:t>
            </a:r>
            <a:r>
              <a:rPr b="1" spc="-114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30" dirty="0">
                <a:solidFill>
                  <a:srgbClr val="508DD5"/>
                </a:solidFill>
                <a:latin typeface="Arial"/>
                <a:cs typeface="Arial"/>
              </a:rPr>
              <a:t>на</a:t>
            </a:r>
            <a:r>
              <a:rPr b="1" spc="-114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50" dirty="0">
                <a:solidFill>
                  <a:srgbClr val="508DD5"/>
                </a:solidFill>
                <a:latin typeface="Arial"/>
                <a:cs typeface="Arial"/>
              </a:rPr>
              <a:t>вопросы</a:t>
            </a:r>
            <a:r>
              <a:rPr b="1" spc="-114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204" dirty="0">
                <a:solidFill>
                  <a:srgbClr val="508DD5"/>
                </a:solidFill>
                <a:latin typeface="Arial"/>
                <a:cs typeface="Arial"/>
              </a:rPr>
              <a:t>в</a:t>
            </a:r>
            <a:endParaRPr dirty="0">
              <a:latin typeface="Arial"/>
              <a:cs typeface="Arial"/>
            </a:endParaRPr>
          </a:p>
          <a:p>
            <a:pPr marL="12700"/>
            <a:r>
              <a:rPr b="1" spc="-155" dirty="0">
                <a:solidFill>
                  <a:srgbClr val="508DD5"/>
                </a:solidFill>
                <a:latin typeface="Arial"/>
                <a:cs typeface="Arial"/>
              </a:rPr>
              <a:t>д</a:t>
            </a:r>
            <a:r>
              <a:rPr b="1" spc="-85" dirty="0">
                <a:solidFill>
                  <a:srgbClr val="508DD5"/>
                </a:solidFill>
                <a:latin typeface="Arial"/>
                <a:cs typeface="Arial"/>
              </a:rPr>
              <a:t>е</a:t>
            </a:r>
            <a:r>
              <a:rPr b="1" spc="-105" dirty="0">
                <a:solidFill>
                  <a:srgbClr val="508DD5"/>
                </a:solidFill>
                <a:latin typeface="Arial"/>
                <a:cs typeface="Arial"/>
              </a:rPr>
              <a:t>ят</a:t>
            </a:r>
            <a:r>
              <a:rPr b="1" spc="-120" dirty="0">
                <a:solidFill>
                  <a:srgbClr val="508DD5"/>
                </a:solidFill>
                <a:latin typeface="Arial"/>
                <a:cs typeface="Arial"/>
              </a:rPr>
              <a:t>е</a:t>
            </a:r>
            <a:r>
              <a:rPr b="1" spc="-180" dirty="0">
                <a:solidFill>
                  <a:srgbClr val="508DD5"/>
                </a:solidFill>
                <a:latin typeface="Arial"/>
                <a:cs typeface="Arial"/>
              </a:rPr>
              <a:t>ль</a:t>
            </a:r>
            <a:r>
              <a:rPr b="1" spc="-185" dirty="0">
                <a:solidFill>
                  <a:srgbClr val="508DD5"/>
                </a:solidFill>
                <a:latin typeface="Arial"/>
                <a:cs typeface="Arial"/>
              </a:rPr>
              <a:t>н</a:t>
            </a:r>
            <a:r>
              <a:rPr b="1" spc="-110" dirty="0">
                <a:solidFill>
                  <a:srgbClr val="508DD5"/>
                </a:solidFill>
                <a:latin typeface="Arial"/>
                <a:cs typeface="Arial"/>
              </a:rPr>
              <a:t>ос</a:t>
            </a:r>
            <a:r>
              <a:rPr b="1" spc="-85" dirty="0">
                <a:solidFill>
                  <a:srgbClr val="508DD5"/>
                </a:solidFill>
                <a:latin typeface="Arial"/>
                <a:cs typeface="Arial"/>
              </a:rPr>
              <a:t>тн</a:t>
            </a:r>
            <a:r>
              <a:rPr b="1" spc="-105" dirty="0">
                <a:solidFill>
                  <a:srgbClr val="508DD5"/>
                </a:solidFill>
                <a:latin typeface="Arial"/>
                <a:cs typeface="Arial"/>
              </a:rPr>
              <a:t>о</a:t>
            </a:r>
            <a:r>
              <a:rPr b="1" spc="-85" dirty="0">
                <a:solidFill>
                  <a:srgbClr val="508DD5"/>
                </a:solidFill>
                <a:latin typeface="Arial"/>
                <a:cs typeface="Arial"/>
              </a:rPr>
              <a:t>й</a:t>
            </a:r>
            <a:r>
              <a:rPr b="1" spc="-10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250" dirty="0">
                <a:solidFill>
                  <a:srgbClr val="508DD5"/>
                </a:solidFill>
                <a:latin typeface="Arial"/>
                <a:cs typeface="Arial"/>
              </a:rPr>
              <a:t>ф</a:t>
            </a:r>
            <a:r>
              <a:rPr b="1" spc="-185" dirty="0">
                <a:solidFill>
                  <a:srgbClr val="508DD5"/>
                </a:solidFill>
                <a:latin typeface="Arial"/>
                <a:cs typeface="Arial"/>
              </a:rPr>
              <a:t>о</a:t>
            </a:r>
            <a:r>
              <a:rPr b="1" spc="-120" dirty="0">
                <a:solidFill>
                  <a:srgbClr val="508DD5"/>
                </a:solidFill>
                <a:latin typeface="Arial"/>
                <a:cs typeface="Arial"/>
              </a:rPr>
              <a:t>рме</a:t>
            </a:r>
            <a:endParaRPr dirty="0">
              <a:latin typeface="Arial"/>
              <a:cs typeface="Arial"/>
            </a:endParaRPr>
          </a:p>
          <a:p>
            <a:pPr marL="41275">
              <a:spcBef>
                <a:spcPts val="830"/>
              </a:spcBef>
            </a:pPr>
            <a:r>
              <a:rPr sz="1400" b="1" spc="-55" dirty="0">
                <a:latin typeface="Arial"/>
                <a:cs typeface="Arial"/>
              </a:rPr>
              <a:t>5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к</a:t>
            </a:r>
            <a:r>
              <a:rPr sz="1400" b="1" spc="-140" dirty="0">
                <a:latin typeface="Arial"/>
                <a:cs typeface="Arial"/>
              </a:rPr>
              <a:t>л</a:t>
            </a:r>
            <a:r>
              <a:rPr sz="1400" b="1" spc="-125" dirty="0">
                <a:latin typeface="Arial"/>
                <a:cs typeface="Arial"/>
              </a:rPr>
              <a:t>а</a:t>
            </a:r>
            <a:r>
              <a:rPr sz="1400" b="1" spc="-90" dirty="0">
                <a:latin typeface="Arial"/>
                <a:cs typeface="Arial"/>
              </a:rPr>
              <a:t>с</a:t>
            </a:r>
            <a:r>
              <a:rPr sz="1400" b="1" spc="-95" dirty="0">
                <a:latin typeface="Arial"/>
                <a:cs typeface="Arial"/>
              </a:rPr>
              <a:t>с </a:t>
            </a:r>
            <a:r>
              <a:rPr sz="1400" spc="-200" dirty="0">
                <a:latin typeface="Lucida Sans Unicode"/>
                <a:cs typeface="Lucida Sans Unicode"/>
              </a:rPr>
              <a:t>(1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ч</a:t>
            </a:r>
            <a:r>
              <a:rPr sz="1400" spc="-270" dirty="0">
                <a:latin typeface="Lucida Sans Unicode"/>
                <a:cs typeface="Lucida Sans Unicode"/>
              </a:rPr>
              <a:t>/</a:t>
            </a:r>
            <a:r>
              <a:rPr sz="1400" spc="-114" dirty="0">
                <a:latin typeface="Lucida Sans Unicode"/>
                <a:cs typeface="Lucida Sans Unicode"/>
              </a:rPr>
              <a:t>нед</a:t>
            </a:r>
            <a:r>
              <a:rPr sz="1400" spc="-95" dirty="0">
                <a:latin typeface="Lucida Sans Unicode"/>
                <a:cs typeface="Lucida Sans Unicode"/>
              </a:rPr>
              <a:t>.)</a:t>
            </a:r>
            <a:endParaRPr sz="1400" dirty="0">
              <a:latin typeface="Lucida Sans Unicode"/>
              <a:cs typeface="Lucida Sans Unicode"/>
            </a:endParaRPr>
          </a:p>
          <a:p>
            <a:pPr marL="327660" indent="-287020">
              <a:buClr>
                <a:srgbClr val="F8D56C"/>
              </a:buClr>
              <a:buSzPct val="160714"/>
              <a:buFont typeface="Arial MT"/>
              <a:buChar char="•"/>
              <a:tabLst>
                <a:tab pos="327660" algn="l"/>
                <a:tab pos="328295" algn="l"/>
              </a:tabLst>
            </a:pPr>
            <a:r>
              <a:rPr sz="1400" spc="-80" dirty="0">
                <a:latin typeface="Lucida Sans Unicode"/>
                <a:cs typeface="Lucida Sans Unicode"/>
              </a:rPr>
              <a:t>Гео</a:t>
            </a:r>
            <a:r>
              <a:rPr sz="1400" spc="-75" dirty="0">
                <a:latin typeface="Lucida Sans Unicode"/>
                <a:cs typeface="Lucida Sans Unicode"/>
              </a:rPr>
              <a:t>г</a:t>
            </a:r>
            <a:r>
              <a:rPr sz="1400" spc="-110" dirty="0">
                <a:latin typeface="Lucida Sans Unicode"/>
                <a:cs typeface="Lucida Sans Unicode"/>
              </a:rPr>
              <a:t>рафия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130" dirty="0">
                <a:latin typeface="Lucida Sans Unicode"/>
                <a:cs typeface="Lucida Sans Unicode"/>
              </a:rPr>
              <a:t>–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нау</a:t>
            </a:r>
            <a:r>
              <a:rPr sz="1400" spc="-90" dirty="0">
                <a:latin typeface="Lucida Sans Unicode"/>
                <a:cs typeface="Lucida Sans Unicode"/>
              </a:rPr>
              <a:t>к</a:t>
            </a:r>
            <a:r>
              <a:rPr sz="1400" spc="-130" dirty="0">
                <a:latin typeface="Lucida Sans Unicode"/>
                <a:cs typeface="Lucida Sans Unicode"/>
              </a:rPr>
              <a:t>а </a:t>
            </a:r>
            <a:r>
              <a:rPr sz="1400" spc="-70" dirty="0">
                <a:latin typeface="Lucida Sans Unicode"/>
                <a:cs typeface="Lucida Sans Unicode"/>
              </a:rPr>
              <a:t>о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п</a:t>
            </a:r>
            <a:r>
              <a:rPr sz="1400" spc="-100" dirty="0">
                <a:latin typeface="Lucida Sans Unicode"/>
                <a:cs typeface="Lucida Sans Unicode"/>
              </a:rPr>
              <a:t>л</a:t>
            </a:r>
            <a:r>
              <a:rPr sz="1400" spc="-95" dirty="0">
                <a:latin typeface="Lucida Sans Unicode"/>
                <a:cs typeface="Lucida Sans Unicode"/>
              </a:rPr>
              <a:t>ане</a:t>
            </a:r>
            <a:r>
              <a:rPr sz="1400" spc="-85" dirty="0">
                <a:latin typeface="Lucida Sans Unicode"/>
                <a:cs typeface="Lucida Sans Unicode"/>
              </a:rPr>
              <a:t>т</a:t>
            </a:r>
            <a:r>
              <a:rPr sz="1400" spc="-50" dirty="0">
                <a:latin typeface="Lucida Sans Unicode"/>
                <a:cs typeface="Lucida Sans Unicode"/>
              </a:rPr>
              <a:t>е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Зе</a:t>
            </a:r>
            <a:r>
              <a:rPr sz="1400" spc="-120" dirty="0">
                <a:latin typeface="Lucida Sans Unicode"/>
                <a:cs typeface="Lucida Sans Unicode"/>
              </a:rPr>
              <a:t>м</a:t>
            </a:r>
            <a:r>
              <a:rPr sz="1400" spc="-110" dirty="0">
                <a:latin typeface="Lucida Sans Unicode"/>
                <a:cs typeface="Lucida Sans Unicode"/>
              </a:rPr>
              <a:t>л</a:t>
            </a:r>
            <a:r>
              <a:rPr sz="1400" spc="-40" dirty="0">
                <a:latin typeface="Lucida Sans Unicode"/>
                <a:cs typeface="Lucida Sans Unicode"/>
              </a:rPr>
              <a:t>я</a:t>
            </a:r>
            <a:endParaRPr sz="1400" dirty="0">
              <a:latin typeface="Lucida Sans Unicode"/>
              <a:cs typeface="Lucida Sans Unicode"/>
            </a:endParaRPr>
          </a:p>
          <a:p>
            <a:pPr marL="327660" indent="-287020">
              <a:buClr>
                <a:srgbClr val="F8D56C"/>
              </a:buClr>
              <a:buSzPct val="160714"/>
              <a:buFont typeface="Arial MT"/>
              <a:buChar char="•"/>
              <a:tabLst>
                <a:tab pos="327660" algn="l"/>
                <a:tab pos="328295" algn="l"/>
              </a:tabLst>
            </a:pPr>
            <a:r>
              <a:rPr sz="1400" spc="25" dirty="0">
                <a:latin typeface="Lucida Sans Unicode"/>
                <a:cs typeface="Lucida Sans Unicode"/>
              </a:rPr>
              <a:t>И</a:t>
            </a:r>
            <a:r>
              <a:rPr sz="1400" spc="15" dirty="0">
                <a:latin typeface="Lucida Sans Unicode"/>
                <a:cs typeface="Lucida Sans Unicode"/>
              </a:rPr>
              <a:t>с</a:t>
            </a:r>
            <a:r>
              <a:rPr sz="1400" spc="-85" dirty="0">
                <a:latin typeface="Lucida Sans Unicode"/>
                <a:cs typeface="Lucida Sans Unicode"/>
              </a:rPr>
              <a:t>то</a:t>
            </a:r>
            <a:r>
              <a:rPr sz="1400" spc="-90" dirty="0">
                <a:latin typeface="Lucida Sans Unicode"/>
                <a:cs typeface="Lucida Sans Unicode"/>
              </a:rPr>
              <a:t>р</a:t>
            </a:r>
            <a:r>
              <a:rPr sz="1400" spc="-60" dirty="0">
                <a:latin typeface="Lucida Sans Unicode"/>
                <a:cs typeface="Lucida Sans Unicode"/>
              </a:rPr>
              <a:t>ия</a:t>
            </a:r>
            <a:r>
              <a:rPr sz="1400" spc="-155" dirty="0">
                <a:latin typeface="Lucida Sans Unicode"/>
                <a:cs typeface="Lucida Sans Unicode"/>
              </a:rPr>
              <a:t> </a:t>
            </a:r>
            <a:r>
              <a:rPr sz="1400" spc="-195" dirty="0">
                <a:latin typeface="Lucida Sans Unicode"/>
                <a:cs typeface="Lucida Sans Unicode"/>
              </a:rPr>
              <a:t>г</a:t>
            </a:r>
            <a:r>
              <a:rPr sz="1400" spc="-105" dirty="0">
                <a:latin typeface="Lucida Sans Unicode"/>
                <a:cs typeface="Lucida Sans Unicode"/>
              </a:rPr>
              <a:t>ео</a:t>
            </a:r>
            <a:r>
              <a:rPr sz="1400" spc="-100" dirty="0">
                <a:latin typeface="Lucida Sans Unicode"/>
                <a:cs typeface="Lucida Sans Unicode"/>
              </a:rPr>
              <a:t>г</a:t>
            </a:r>
            <a:r>
              <a:rPr sz="1400" spc="-125" dirty="0">
                <a:latin typeface="Lucida Sans Unicode"/>
                <a:cs typeface="Lucida Sans Unicode"/>
              </a:rPr>
              <a:t>рафи</a:t>
            </a:r>
            <a:r>
              <a:rPr sz="1400" spc="-70" dirty="0">
                <a:latin typeface="Lucida Sans Unicode"/>
                <a:cs typeface="Lucida Sans Unicode"/>
              </a:rPr>
              <a:t>ч</a:t>
            </a:r>
            <a:r>
              <a:rPr sz="1400" spc="-45" dirty="0">
                <a:latin typeface="Lucida Sans Unicode"/>
                <a:cs typeface="Lucida Sans Unicode"/>
              </a:rPr>
              <a:t>ес</a:t>
            </a:r>
            <a:r>
              <a:rPr sz="1400" spc="-55" dirty="0">
                <a:latin typeface="Lucida Sans Unicode"/>
                <a:cs typeface="Lucida Sans Unicode"/>
              </a:rPr>
              <a:t>к</a:t>
            </a:r>
            <a:r>
              <a:rPr sz="1400" spc="-114" dirty="0">
                <a:latin typeface="Lucida Sans Unicode"/>
                <a:cs typeface="Lucida Sans Unicode"/>
              </a:rPr>
              <a:t>их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о</a:t>
            </a:r>
            <a:r>
              <a:rPr sz="1400" spc="-75" dirty="0">
                <a:latin typeface="Lucida Sans Unicode"/>
                <a:cs typeface="Lucida Sans Unicode"/>
              </a:rPr>
              <a:t>т</a:t>
            </a:r>
            <a:r>
              <a:rPr sz="1400" spc="-60" dirty="0">
                <a:latin typeface="Lucida Sans Unicode"/>
                <a:cs typeface="Lucida Sans Unicode"/>
              </a:rPr>
              <a:t>к</a:t>
            </a:r>
            <a:r>
              <a:rPr sz="1400" spc="-100" dirty="0">
                <a:latin typeface="Lucida Sans Unicode"/>
                <a:cs typeface="Lucida Sans Unicode"/>
              </a:rPr>
              <a:t>р</a:t>
            </a:r>
            <a:r>
              <a:rPr sz="1400" spc="-120" dirty="0">
                <a:latin typeface="Lucida Sans Unicode"/>
                <a:cs typeface="Lucida Sans Unicode"/>
              </a:rPr>
              <a:t>ы</a:t>
            </a:r>
            <a:r>
              <a:rPr sz="1400" spc="-85" dirty="0">
                <a:latin typeface="Lucida Sans Unicode"/>
                <a:cs typeface="Lucida Sans Unicode"/>
              </a:rPr>
              <a:t>тий</a:t>
            </a:r>
            <a:endParaRPr sz="1400" dirty="0">
              <a:latin typeface="Lucida Sans Unicode"/>
              <a:cs typeface="Lucida Sans Unicode"/>
            </a:endParaRPr>
          </a:p>
          <a:p>
            <a:pPr marL="327660" indent="-287020">
              <a:spcBef>
                <a:spcPts val="5"/>
              </a:spcBef>
              <a:buClr>
                <a:srgbClr val="F8D56C"/>
              </a:buClr>
              <a:buSzPct val="160714"/>
              <a:buFont typeface="Arial MT"/>
              <a:buChar char="•"/>
              <a:tabLst>
                <a:tab pos="327660" algn="l"/>
                <a:tab pos="328295" algn="l"/>
              </a:tabLst>
            </a:pPr>
            <a:r>
              <a:rPr sz="1400" spc="-75" dirty="0">
                <a:latin typeface="Lucida Sans Unicode"/>
                <a:cs typeface="Lucida Sans Unicode"/>
              </a:rPr>
              <a:t>Планы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мес</a:t>
            </a:r>
            <a:r>
              <a:rPr sz="1400" spc="-75" dirty="0">
                <a:latin typeface="Lucida Sans Unicode"/>
                <a:cs typeface="Lucida Sans Unicode"/>
              </a:rPr>
              <a:t>тнос</a:t>
            </a:r>
            <a:r>
              <a:rPr sz="1400" spc="-70" dirty="0">
                <a:latin typeface="Lucida Sans Unicode"/>
                <a:cs typeface="Lucida Sans Unicode"/>
              </a:rPr>
              <a:t>т</a:t>
            </a:r>
            <a:r>
              <a:rPr sz="1400" spc="-85" dirty="0">
                <a:latin typeface="Lucida Sans Unicode"/>
                <a:cs typeface="Lucida Sans Unicode"/>
              </a:rPr>
              <a:t>и</a:t>
            </a:r>
            <a:endParaRPr sz="1400" dirty="0">
              <a:latin typeface="Lucida Sans Unicode"/>
              <a:cs typeface="Lucida Sans Unicode"/>
            </a:endParaRPr>
          </a:p>
          <a:p>
            <a:pPr marL="327660" indent="-287020">
              <a:buClr>
                <a:srgbClr val="F8D56C"/>
              </a:buClr>
              <a:buSzPct val="160714"/>
              <a:buFont typeface="Arial MT"/>
              <a:buChar char="•"/>
              <a:tabLst>
                <a:tab pos="327660" algn="l"/>
                <a:tab pos="328295" algn="l"/>
              </a:tabLst>
            </a:pPr>
            <a:r>
              <a:rPr sz="1400" spc="-80" dirty="0">
                <a:latin typeface="Lucida Sans Unicode"/>
                <a:cs typeface="Lucida Sans Unicode"/>
              </a:rPr>
              <a:t>Гео</a:t>
            </a:r>
            <a:r>
              <a:rPr sz="1400" spc="-75" dirty="0">
                <a:latin typeface="Lucida Sans Unicode"/>
                <a:cs typeface="Lucida Sans Unicode"/>
              </a:rPr>
              <a:t>г</a:t>
            </a:r>
            <a:r>
              <a:rPr sz="1400" spc="-90" dirty="0">
                <a:latin typeface="Lucida Sans Unicode"/>
                <a:cs typeface="Lucida Sans Unicode"/>
              </a:rPr>
              <a:t>рафическ</a:t>
            </a:r>
            <a:r>
              <a:rPr sz="1400" spc="-70" dirty="0">
                <a:latin typeface="Lucida Sans Unicode"/>
                <a:cs typeface="Lucida Sans Unicode"/>
              </a:rPr>
              <a:t>ие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кар</a:t>
            </a:r>
            <a:r>
              <a:rPr sz="1400" spc="-90" dirty="0">
                <a:latin typeface="Lucida Sans Unicode"/>
                <a:cs typeface="Lucida Sans Unicode"/>
              </a:rPr>
              <a:t>т</a:t>
            </a:r>
            <a:r>
              <a:rPr sz="1400" spc="-114" dirty="0">
                <a:latin typeface="Lucida Sans Unicode"/>
                <a:cs typeface="Lucida Sans Unicode"/>
              </a:rPr>
              <a:t>ы</a:t>
            </a:r>
            <a:endParaRPr sz="1400" dirty="0">
              <a:latin typeface="Lucida Sans Unicode"/>
              <a:cs typeface="Lucida Sans Unicode"/>
            </a:endParaRPr>
          </a:p>
          <a:p>
            <a:pPr marL="327660" indent="-287020">
              <a:buClr>
                <a:srgbClr val="F8D56C"/>
              </a:buClr>
              <a:buSzPct val="160714"/>
              <a:buFont typeface="Arial MT"/>
              <a:buChar char="•"/>
              <a:tabLst>
                <a:tab pos="327660" algn="l"/>
                <a:tab pos="328295" algn="l"/>
              </a:tabLst>
            </a:pPr>
            <a:r>
              <a:rPr sz="1400" spc="50" dirty="0">
                <a:latin typeface="Lucida Sans Unicode"/>
                <a:cs typeface="Lucida Sans Unicode"/>
              </a:rPr>
              <a:t>З</a:t>
            </a:r>
            <a:r>
              <a:rPr sz="1400" spc="-80" dirty="0">
                <a:latin typeface="Lucida Sans Unicode"/>
                <a:cs typeface="Lucida Sans Unicode"/>
              </a:rPr>
              <a:t>емля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130" dirty="0">
                <a:latin typeface="Lucida Sans Unicode"/>
                <a:cs typeface="Lucida Sans Unicode"/>
              </a:rPr>
              <a:t>–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п</a:t>
            </a:r>
            <a:r>
              <a:rPr sz="1400" spc="-100" dirty="0">
                <a:latin typeface="Lucida Sans Unicode"/>
                <a:cs typeface="Lucida Sans Unicode"/>
              </a:rPr>
              <a:t>л</a:t>
            </a:r>
            <a:r>
              <a:rPr sz="1400" spc="-95" dirty="0">
                <a:latin typeface="Lucida Sans Unicode"/>
                <a:cs typeface="Lucida Sans Unicode"/>
              </a:rPr>
              <a:t>ане</a:t>
            </a:r>
            <a:r>
              <a:rPr sz="1400" spc="-85" dirty="0">
                <a:latin typeface="Lucida Sans Unicode"/>
                <a:cs typeface="Lucida Sans Unicode"/>
              </a:rPr>
              <a:t>т</a:t>
            </a:r>
            <a:r>
              <a:rPr sz="1400" spc="-130" dirty="0">
                <a:latin typeface="Lucida Sans Unicode"/>
                <a:cs typeface="Lucida Sans Unicode"/>
              </a:rPr>
              <a:t>а </a:t>
            </a:r>
            <a:r>
              <a:rPr sz="1400" spc="-70" dirty="0">
                <a:latin typeface="Lucida Sans Unicode"/>
                <a:cs typeface="Lucida Sans Unicode"/>
              </a:rPr>
              <a:t>Солнеч</a:t>
            </a:r>
            <a:r>
              <a:rPr sz="1400" spc="-85" dirty="0">
                <a:latin typeface="Lucida Sans Unicode"/>
                <a:cs typeface="Lucida Sans Unicode"/>
              </a:rPr>
              <a:t>ной</a:t>
            </a:r>
            <a:r>
              <a:rPr sz="1400" spc="-170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сис</a:t>
            </a:r>
            <a:r>
              <a:rPr sz="1400" spc="-65" dirty="0">
                <a:latin typeface="Lucida Sans Unicode"/>
                <a:cs typeface="Lucida Sans Unicode"/>
              </a:rPr>
              <a:t>т</a:t>
            </a:r>
            <a:r>
              <a:rPr sz="1400" spc="-100" dirty="0">
                <a:latin typeface="Lucida Sans Unicode"/>
                <a:cs typeface="Lucida Sans Unicode"/>
              </a:rPr>
              <a:t>емы</a:t>
            </a:r>
            <a:endParaRPr sz="1400" dirty="0">
              <a:latin typeface="Lucida Sans Unicode"/>
              <a:cs typeface="Lucida Sans Unicode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727190" y="1103375"/>
            <a:ext cx="4572000" cy="5151120"/>
            <a:chOff x="6720840" y="1103375"/>
            <a:chExt cx="4572000" cy="515112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20840" y="1103375"/>
              <a:ext cx="4572000" cy="51511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46748" y="1129283"/>
              <a:ext cx="4469892" cy="5049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5705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4566" y="205816"/>
            <a:ext cx="1081938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45" dirty="0">
                <a:solidFill>
                  <a:schemeClr val="tx1"/>
                </a:solidFill>
                <a:latin typeface="Lucida Sans Unicode"/>
                <a:cs typeface="Lucida Sans Unicode"/>
              </a:rPr>
              <a:t>Курс</a:t>
            </a:r>
            <a:r>
              <a:rPr sz="2400" spc="-23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2400" spc="-165" dirty="0">
                <a:solidFill>
                  <a:schemeClr val="tx1"/>
                </a:solidFill>
                <a:latin typeface="Lucida Sans Unicode"/>
                <a:cs typeface="Lucida Sans Unicode"/>
              </a:rPr>
              <a:t>ге</a:t>
            </a:r>
            <a:r>
              <a:rPr sz="2400" spc="-204" dirty="0">
                <a:solidFill>
                  <a:schemeClr val="tx1"/>
                </a:solidFill>
                <a:latin typeface="Lucida Sans Unicode"/>
                <a:cs typeface="Lucida Sans Unicode"/>
              </a:rPr>
              <a:t>о</a:t>
            </a:r>
            <a:r>
              <a:rPr sz="2400" spc="-220" dirty="0">
                <a:solidFill>
                  <a:schemeClr val="tx1"/>
                </a:solidFill>
                <a:latin typeface="Lucida Sans Unicode"/>
                <a:cs typeface="Lucida Sans Unicode"/>
              </a:rPr>
              <a:t>г</a:t>
            </a:r>
            <a:r>
              <a:rPr sz="2400" spc="-290" dirty="0">
                <a:solidFill>
                  <a:schemeClr val="tx1"/>
                </a:solidFill>
                <a:latin typeface="Lucida Sans Unicode"/>
                <a:cs typeface="Lucida Sans Unicode"/>
              </a:rPr>
              <a:t>р</a:t>
            </a:r>
            <a:r>
              <a:rPr sz="2400" spc="-210" dirty="0">
                <a:solidFill>
                  <a:schemeClr val="tx1"/>
                </a:solidFill>
                <a:latin typeface="Lucida Sans Unicode"/>
                <a:cs typeface="Lucida Sans Unicode"/>
              </a:rPr>
              <a:t>афии</a:t>
            </a:r>
            <a:r>
              <a:rPr sz="2400" spc="-21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2400" spc="-280" dirty="0">
                <a:solidFill>
                  <a:schemeClr val="tx1"/>
                </a:solidFill>
                <a:latin typeface="Lucida Sans Unicode"/>
                <a:cs typeface="Lucida Sans Unicode"/>
              </a:rPr>
              <a:t>5</a:t>
            </a:r>
            <a:r>
              <a:rPr sz="2400" spc="-22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2400" spc="-150" dirty="0">
                <a:solidFill>
                  <a:schemeClr val="tx1"/>
                </a:solidFill>
                <a:latin typeface="Lucida Sans Unicode"/>
                <a:cs typeface="Lucida Sans Unicode"/>
              </a:rPr>
              <a:t>кл</a:t>
            </a:r>
            <a:r>
              <a:rPr sz="2400" spc="-160" dirty="0">
                <a:solidFill>
                  <a:schemeClr val="tx1"/>
                </a:solidFill>
                <a:latin typeface="Lucida Sans Unicode"/>
                <a:cs typeface="Lucida Sans Unicode"/>
              </a:rPr>
              <a:t>а</a:t>
            </a:r>
            <a:r>
              <a:rPr sz="2400" spc="-60" dirty="0">
                <a:solidFill>
                  <a:schemeClr val="tx1"/>
                </a:solidFill>
                <a:latin typeface="Lucida Sans Unicode"/>
                <a:cs typeface="Lucida Sans Unicode"/>
              </a:rPr>
              <a:t>сс</a:t>
            </a:r>
            <a:r>
              <a:rPr sz="2400" spc="-240" dirty="0">
                <a:solidFill>
                  <a:schemeClr val="tx1"/>
                </a:solidFill>
                <a:latin typeface="Lucida Sans Unicode"/>
                <a:cs typeface="Lucida Sans Unicode"/>
              </a:rPr>
              <a:t>а.</a:t>
            </a:r>
            <a:r>
              <a:rPr sz="2400" spc="-23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lang="ru-RU" sz="2400" spc="-235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/>
            </a:r>
            <a:br>
              <a:rPr lang="ru-RU" sz="2400" spc="-235" dirty="0" smtClean="0">
                <a:solidFill>
                  <a:schemeClr val="tx1"/>
                </a:solidFill>
                <a:latin typeface="Lucida Sans Unicode"/>
                <a:cs typeface="Lucida Sans Unicode"/>
              </a:rPr>
            </a:br>
            <a:r>
              <a:rPr sz="2400" spc="-6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Как</a:t>
            </a:r>
            <a:r>
              <a:rPr sz="2400" spc="-22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2400" spc="-130" dirty="0" err="1">
                <a:solidFill>
                  <a:schemeClr val="tx1"/>
                </a:solidFill>
                <a:latin typeface="Lucida Sans Unicode"/>
                <a:cs typeface="Lucida Sans Unicode"/>
              </a:rPr>
              <a:t>о</a:t>
            </a:r>
            <a:r>
              <a:rPr sz="2400" spc="-280" dirty="0" err="1">
                <a:solidFill>
                  <a:schemeClr val="tx1"/>
                </a:solidFill>
                <a:latin typeface="Lucida Sans Unicode"/>
                <a:cs typeface="Lucida Sans Unicode"/>
              </a:rPr>
              <a:t>р</a:t>
            </a:r>
            <a:r>
              <a:rPr sz="2400" spc="-229" dirty="0" err="1">
                <a:solidFill>
                  <a:schemeClr val="tx1"/>
                </a:solidFill>
                <a:latin typeface="Lucida Sans Unicode"/>
                <a:cs typeface="Lucida Sans Unicode"/>
              </a:rPr>
              <a:t>г</a:t>
            </a:r>
            <a:r>
              <a:rPr sz="2400" spc="-155" dirty="0" err="1">
                <a:solidFill>
                  <a:schemeClr val="tx1"/>
                </a:solidFill>
                <a:latin typeface="Lucida Sans Unicode"/>
                <a:cs typeface="Lucida Sans Unicode"/>
              </a:rPr>
              <a:t>ани</a:t>
            </a:r>
            <a:r>
              <a:rPr sz="2400" spc="-135" dirty="0" err="1">
                <a:solidFill>
                  <a:schemeClr val="tx1"/>
                </a:solidFill>
                <a:latin typeface="Lucida Sans Unicode"/>
                <a:cs typeface="Lucida Sans Unicode"/>
              </a:rPr>
              <a:t>з</a:t>
            </a:r>
            <a:r>
              <a:rPr sz="2400" spc="-140" dirty="0" err="1">
                <a:solidFill>
                  <a:schemeClr val="tx1"/>
                </a:solidFill>
                <a:latin typeface="Lucida Sans Unicode"/>
                <a:cs typeface="Lucida Sans Unicode"/>
              </a:rPr>
              <a:t>овать</a:t>
            </a:r>
            <a:r>
              <a:rPr sz="2400" spc="-229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2400" spc="-145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эффективную</a:t>
            </a:r>
            <a:r>
              <a:rPr lang="ru-RU" sz="2400" spc="-145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  </a:t>
            </a:r>
            <a:r>
              <a:rPr sz="2400" spc="-95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у</a:t>
            </a:r>
            <a:r>
              <a:rPr sz="2400" spc="-105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ч</a:t>
            </a:r>
            <a:r>
              <a:rPr sz="2400" spc="-12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ебн</a:t>
            </a:r>
            <a:r>
              <a:rPr sz="2400" spc="-114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у</a:t>
            </a:r>
            <a:r>
              <a:rPr sz="2400" spc="-13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ю</a:t>
            </a:r>
            <a:r>
              <a:rPr sz="2400" spc="-2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2400" spc="-140" dirty="0">
                <a:solidFill>
                  <a:schemeClr val="tx1"/>
                </a:solidFill>
                <a:latin typeface="Lucida Sans Unicode"/>
                <a:cs typeface="Lucida Sans Unicode"/>
              </a:rPr>
              <a:t>деяте</a:t>
            </a:r>
            <a:r>
              <a:rPr sz="2400" spc="-155" dirty="0">
                <a:solidFill>
                  <a:schemeClr val="tx1"/>
                </a:solidFill>
                <a:latin typeface="Lucida Sans Unicode"/>
                <a:cs typeface="Lucida Sans Unicode"/>
              </a:rPr>
              <a:t>л</a:t>
            </a:r>
            <a:r>
              <a:rPr sz="2400" spc="-130" dirty="0">
                <a:solidFill>
                  <a:schemeClr val="tx1"/>
                </a:solidFill>
                <a:latin typeface="Lucida Sans Unicode"/>
                <a:cs typeface="Lucida Sans Unicode"/>
              </a:rPr>
              <a:t>ьность</a:t>
            </a:r>
            <a:r>
              <a:rPr sz="2400" spc="-22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2400" spc="-75" dirty="0">
                <a:solidFill>
                  <a:schemeClr val="tx1"/>
                </a:solidFill>
                <a:latin typeface="Lucida Sans Unicode"/>
                <a:cs typeface="Lucida Sans Unicode"/>
              </a:rPr>
              <a:t>в</a:t>
            </a:r>
            <a:r>
              <a:rPr sz="2400" spc="-22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2400" spc="-145" dirty="0">
                <a:solidFill>
                  <a:schemeClr val="tx1"/>
                </a:solidFill>
                <a:latin typeface="Lucida Sans Unicode"/>
                <a:cs typeface="Lucida Sans Unicode"/>
              </a:rPr>
              <a:t>новом</a:t>
            </a:r>
            <a:r>
              <a:rPr sz="2400" spc="-23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2400" spc="-95" dirty="0">
                <a:solidFill>
                  <a:schemeClr val="tx1"/>
                </a:solidFill>
                <a:latin typeface="Lucida Sans Unicode"/>
                <a:cs typeface="Lucida Sans Unicode"/>
              </a:rPr>
              <a:t>у</a:t>
            </a:r>
            <a:r>
              <a:rPr sz="2400" spc="-105" dirty="0">
                <a:solidFill>
                  <a:schemeClr val="tx1"/>
                </a:solidFill>
                <a:latin typeface="Lucida Sans Unicode"/>
                <a:cs typeface="Lucida Sans Unicode"/>
              </a:rPr>
              <a:t>ч</a:t>
            </a:r>
            <a:r>
              <a:rPr sz="2400" spc="-145" dirty="0">
                <a:solidFill>
                  <a:schemeClr val="tx1"/>
                </a:solidFill>
                <a:latin typeface="Lucida Sans Unicode"/>
                <a:cs typeface="Lucida Sans Unicode"/>
              </a:rPr>
              <a:t>ебном</a:t>
            </a:r>
            <a:r>
              <a:rPr sz="2400" spc="-22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2400" spc="-150" dirty="0">
                <a:solidFill>
                  <a:schemeClr val="tx1"/>
                </a:solidFill>
                <a:latin typeface="Lucida Sans Unicode"/>
                <a:cs typeface="Lucida Sans Unicode"/>
              </a:rPr>
              <a:t>году?</a:t>
            </a:r>
            <a:endParaRPr sz="2400" dirty="0">
              <a:solidFill>
                <a:schemeClr val="tx1"/>
              </a:solidFill>
              <a:latin typeface="Lucida Sans Unicode"/>
              <a:cs typeface="Lucida Sans Unicode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06222" y="1568197"/>
            <a:ext cx="11212830" cy="4573905"/>
            <a:chOff x="499872" y="1568196"/>
            <a:chExt cx="11212830" cy="4573905"/>
          </a:xfrm>
        </p:grpSpPr>
        <p:sp>
          <p:nvSpPr>
            <p:cNvPr id="8" name="object 8"/>
            <p:cNvSpPr/>
            <p:nvPr/>
          </p:nvSpPr>
          <p:spPr>
            <a:xfrm>
              <a:off x="499872" y="6135624"/>
              <a:ext cx="11212830" cy="0"/>
            </a:xfrm>
            <a:custGeom>
              <a:avLst/>
              <a:gdLst/>
              <a:ahLst/>
              <a:cxnLst/>
              <a:rect l="l" t="t" r="r" b="b"/>
              <a:pathLst>
                <a:path w="11212830">
                  <a:moveTo>
                    <a:pt x="0" y="0"/>
                  </a:moveTo>
                  <a:lnTo>
                    <a:pt x="11212830" y="0"/>
                  </a:lnTo>
                </a:path>
              </a:pathLst>
            </a:custGeom>
            <a:ln w="12192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9872" y="1568196"/>
              <a:ext cx="904240" cy="904240"/>
            </a:xfrm>
            <a:custGeom>
              <a:avLst/>
              <a:gdLst/>
              <a:ahLst/>
              <a:cxnLst/>
              <a:rect l="l" t="t" r="r" b="b"/>
              <a:pathLst>
                <a:path w="904240" h="904239">
                  <a:moveTo>
                    <a:pt x="451866" y="0"/>
                  </a:moveTo>
                  <a:lnTo>
                    <a:pt x="402630" y="2651"/>
                  </a:lnTo>
                  <a:lnTo>
                    <a:pt x="354931" y="10422"/>
                  </a:lnTo>
                  <a:lnTo>
                    <a:pt x="309042" y="23036"/>
                  </a:lnTo>
                  <a:lnTo>
                    <a:pt x="265241" y="40219"/>
                  </a:lnTo>
                  <a:lnTo>
                    <a:pt x="223802" y="61693"/>
                  </a:lnTo>
                  <a:lnTo>
                    <a:pt x="185001" y="87184"/>
                  </a:lnTo>
                  <a:lnTo>
                    <a:pt x="149114" y="116417"/>
                  </a:lnTo>
                  <a:lnTo>
                    <a:pt x="116417" y="149114"/>
                  </a:lnTo>
                  <a:lnTo>
                    <a:pt x="87184" y="185001"/>
                  </a:lnTo>
                  <a:lnTo>
                    <a:pt x="61693" y="223802"/>
                  </a:lnTo>
                  <a:lnTo>
                    <a:pt x="40219" y="265241"/>
                  </a:lnTo>
                  <a:lnTo>
                    <a:pt x="23036" y="309042"/>
                  </a:lnTo>
                  <a:lnTo>
                    <a:pt x="10422" y="354931"/>
                  </a:lnTo>
                  <a:lnTo>
                    <a:pt x="2651" y="402630"/>
                  </a:lnTo>
                  <a:lnTo>
                    <a:pt x="0" y="451865"/>
                  </a:lnTo>
                  <a:lnTo>
                    <a:pt x="2651" y="501101"/>
                  </a:lnTo>
                  <a:lnTo>
                    <a:pt x="10422" y="548800"/>
                  </a:lnTo>
                  <a:lnTo>
                    <a:pt x="23036" y="594689"/>
                  </a:lnTo>
                  <a:lnTo>
                    <a:pt x="40219" y="638490"/>
                  </a:lnTo>
                  <a:lnTo>
                    <a:pt x="61693" y="679929"/>
                  </a:lnTo>
                  <a:lnTo>
                    <a:pt x="87184" y="718730"/>
                  </a:lnTo>
                  <a:lnTo>
                    <a:pt x="116417" y="754617"/>
                  </a:lnTo>
                  <a:lnTo>
                    <a:pt x="149114" y="787314"/>
                  </a:lnTo>
                  <a:lnTo>
                    <a:pt x="185001" y="816547"/>
                  </a:lnTo>
                  <a:lnTo>
                    <a:pt x="223802" y="842038"/>
                  </a:lnTo>
                  <a:lnTo>
                    <a:pt x="265241" y="863512"/>
                  </a:lnTo>
                  <a:lnTo>
                    <a:pt x="309042" y="880695"/>
                  </a:lnTo>
                  <a:lnTo>
                    <a:pt x="354931" y="893309"/>
                  </a:lnTo>
                  <a:lnTo>
                    <a:pt x="402630" y="901080"/>
                  </a:lnTo>
                  <a:lnTo>
                    <a:pt x="451866" y="903731"/>
                  </a:lnTo>
                  <a:lnTo>
                    <a:pt x="501101" y="901080"/>
                  </a:lnTo>
                  <a:lnTo>
                    <a:pt x="548800" y="893309"/>
                  </a:lnTo>
                  <a:lnTo>
                    <a:pt x="594689" y="880695"/>
                  </a:lnTo>
                  <a:lnTo>
                    <a:pt x="638490" y="863512"/>
                  </a:lnTo>
                  <a:lnTo>
                    <a:pt x="679929" y="842038"/>
                  </a:lnTo>
                  <a:lnTo>
                    <a:pt x="718730" y="816547"/>
                  </a:lnTo>
                  <a:lnTo>
                    <a:pt x="754617" y="787314"/>
                  </a:lnTo>
                  <a:lnTo>
                    <a:pt x="787314" y="754617"/>
                  </a:lnTo>
                  <a:lnTo>
                    <a:pt x="816547" y="718730"/>
                  </a:lnTo>
                  <a:lnTo>
                    <a:pt x="842038" y="679929"/>
                  </a:lnTo>
                  <a:lnTo>
                    <a:pt x="863512" y="638490"/>
                  </a:lnTo>
                  <a:lnTo>
                    <a:pt x="880695" y="594689"/>
                  </a:lnTo>
                  <a:lnTo>
                    <a:pt x="893309" y="548800"/>
                  </a:lnTo>
                  <a:lnTo>
                    <a:pt x="901080" y="501101"/>
                  </a:lnTo>
                  <a:lnTo>
                    <a:pt x="903732" y="451865"/>
                  </a:lnTo>
                  <a:lnTo>
                    <a:pt x="901080" y="402630"/>
                  </a:lnTo>
                  <a:lnTo>
                    <a:pt x="893309" y="354931"/>
                  </a:lnTo>
                  <a:lnTo>
                    <a:pt x="880695" y="309042"/>
                  </a:lnTo>
                  <a:lnTo>
                    <a:pt x="863512" y="265241"/>
                  </a:lnTo>
                  <a:lnTo>
                    <a:pt x="842038" y="223802"/>
                  </a:lnTo>
                  <a:lnTo>
                    <a:pt x="816547" y="185001"/>
                  </a:lnTo>
                  <a:lnTo>
                    <a:pt x="787314" y="149114"/>
                  </a:lnTo>
                  <a:lnTo>
                    <a:pt x="754617" y="116417"/>
                  </a:lnTo>
                  <a:lnTo>
                    <a:pt x="718730" y="87184"/>
                  </a:lnTo>
                  <a:lnTo>
                    <a:pt x="679929" y="61693"/>
                  </a:lnTo>
                  <a:lnTo>
                    <a:pt x="638490" y="40219"/>
                  </a:lnTo>
                  <a:lnTo>
                    <a:pt x="594689" y="23036"/>
                  </a:lnTo>
                  <a:lnTo>
                    <a:pt x="548800" y="10422"/>
                  </a:lnTo>
                  <a:lnTo>
                    <a:pt x="501101" y="2651"/>
                  </a:lnTo>
                  <a:lnTo>
                    <a:pt x="451866" y="0"/>
                  </a:lnTo>
                  <a:close/>
                </a:path>
              </a:pathLst>
            </a:custGeom>
            <a:solidFill>
              <a:srgbClr val="EEF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4652" y="1716024"/>
              <a:ext cx="612648" cy="61264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64566" y="1831085"/>
            <a:ext cx="11176000" cy="41113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6970">
              <a:spcBef>
                <a:spcPts val="100"/>
              </a:spcBef>
            </a:pPr>
            <a:r>
              <a:rPr b="1" spc="-105" dirty="0">
                <a:latin typeface="Arial"/>
                <a:cs typeface="Arial"/>
              </a:rPr>
              <a:t>Основа </a:t>
            </a:r>
            <a:r>
              <a:rPr b="1" spc="-50" dirty="0">
                <a:latin typeface="Arial"/>
                <a:cs typeface="Arial"/>
              </a:rPr>
              <a:t>ФГОС</a:t>
            </a:r>
            <a:r>
              <a:rPr b="1" spc="-114" dirty="0">
                <a:latin typeface="Arial"/>
                <a:cs typeface="Arial"/>
              </a:rPr>
              <a:t> </a:t>
            </a:r>
            <a:r>
              <a:rPr b="1" spc="-35" dirty="0">
                <a:latin typeface="Arial"/>
                <a:cs typeface="Arial"/>
              </a:rPr>
              <a:t>2022</a:t>
            </a:r>
            <a:r>
              <a:rPr b="1" spc="-100" dirty="0">
                <a:latin typeface="Arial"/>
                <a:cs typeface="Arial"/>
              </a:rPr>
              <a:t> </a:t>
            </a:r>
            <a:r>
              <a:rPr b="1" spc="65" dirty="0">
                <a:latin typeface="Arial"/>
                <a:cs typeface="Arial"/>
              </a:rPr>
              <a:t>–</a:t>
            </a:r>
            <a:r>
              <a:rPr b="1" spc="-70" dirty="0">
                <a:latin typeface="Arial"/>
                <a:cs typeface="Arial"/>
              </a:rPr>
              <a:t> </a:t>
            </a:r>
            <a:r>
              <a:rPr b="1" spc="-120" dirty="0">
                <a:latin typeface="Arial"/>
                <a:cs typeface="Arial"/>
              </a:rPr>
              <a:t>системно-деятельностный </a:t>
            </a:r>
            <a:r>
              <a:rPr b="1" spc="-114" dirty="0">
                <a:latin typeface="Arial"/>
                <a:cs typeface="Arial"/>
              </a:rPr>
              <a:t>подход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00" dirty="0">
              <a:latin typeface="Arial"/>
              <a:cs typeface="Arial"/>
            </a:endParaRPr>
          </a:p>
          <a:p>
            <a:pPr marL="299085" indent="-287020">
              <a:spcBef>
                <a:spcPts val="1710"/>
              </a:spcBef>
              <a:buClr>
                <a:srgbClr val="F8D56C"/>
              </a:buClr>
              <a:buSzPct val="15833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b="1" spc="-65" dirty="0">
                <a:latin typeface="Arial"/>
                <a:cs typeface="Arial"/>
              </a:rPr>
              <a:t>Особое</a:t>
            </a:r>
            <a:r>
              <a:rPr b="1" spc="-130" dirty="0">
                <a:latin typeface="Arial"/>
                <a:cs typeface="Arial"/>
              </a:rPr>
              <a:t> </a:t>
            </a:r>
            <a:r>
              <a:rPr b="1" spc="-125" dirty="0">
                <a:latin typeface="Arial"/>
                <a:cs typeface="Arial"/>
              </a:rPr>
              <a:t>внимание</a:t>
            </a:r>
            <a:r>
              <a:rPr b="1" spc="-95" dirty="0">
                <a:latin typeface="Arial"/>
                <a:cs typeface="Arial"/>
              </a:rPr>
              <a:t> </a:t>
            </a:r>
            <a:r>
              <a:rPr b="1" spc="65" dirty="0">
                <a:latin typeface="Arial"/>
                <a:cs typeface="Arial"/>
              </a:rPr>
              <a:t>–</a:t>
            </a:r>
            <a:r>
              <a:rPr b="1" spc="-80" dirty="0">
                <a:latin typeface="Arial"/>
                <a:cs typeface="Arial"/>
              </a:rPr>
              <a:t> </a:t>
            </a:r>
            <a:r>
              <a:rPr b="1" spc="-180" dirty="0">
                <a:latin typeface="Arial"/>
                <a:cs typeface="Arial"/>
              </a:rPr>
              <a:t>темы</a:t>
            </a:r>
            <a:r>
              <a:rPr b="1" spc="-105" dirty="0">
                <a:latin typeface="Arial"/>
                <a:cs typeface="Arial"/>
              </a:rPr>
              <a:t> </a:t>
            </a:r>
            <a:r>
              <a:rPr b="1" spc="-130" dirty="0">
                <a:latin typeface="Arial"/>
                <a:cs typeface="Arial"/>
              </a:rPr>
              <a:t>«Планы</a:t>
            </a:r>
            <a:r>
              <a:rPr b="1" spc="-120" dirty="0">
                <a:latin typeface="Arial"/>
                <a:cs typeface="Arial"/>
              </a:rPr>
              <a:t> </a:t>
            </a:r>
            <a:r>
              <a:rPr b="1" spc="-100" dirty="0">
                <a:latin typeface="Arial"/>
                <a:cs typeface="Arial"/>
              </a:rPr>
              <a:t>местности»</a:t>
            </a:r>
            <a:r>
              <a:rPr b="1" spc="-120" dirty="0">
                <a:latin typeface="Arial"/>
                <a:cs typeface="Arial"/>
              </a:rPr>
              <a:t> </a:t>
            </a:r>
            <a:r>
              <a:rPr b="1" spc="-90" dirty="0">
                <a:latin typeface="Arial"/>
                <a:cs typeface="Arial"/>
              </a:rPr>
              <a:t>и</a:t>
            </a:r>
            <a:r>
              <a:rPr b="1" spc="-80" dirty="0">
                <a:latin typeface="Arial"/>
                <a:cs typeface="Arial"/>
              </a:rPr>
              <a:t> </a:t>
            </a:r>
            <a:r>
              <a:rPr b="1" spc="-110" dirty="0">
                <a:latin typeface="Arial"/>
                <a:cs typeface="Arial"/>
              </a:rPr>
              <a:t>«Географические </a:t>
            </a:r>
            <a:r>
              <a:rPr b="1" spc="-130" dirty="0">
                <a:latin typeface="Arial"/>
                <a:cs typeface="Arial"/>
              </a:rPr>
              <a:t>карты»</a:t>
            </a:r>
            <a:endParaRPr dirty="0">
              <a:latin typeface="Arial"/>
              <a:cs typeface="Arial"/>
            </a:endParaRPr>
          </a:p>
          <a:p>
            <a:pPr marL="299085" marR="5080" indent="-287020">
              <a:lnSpc>
                <a:spcPct val="150000"/>
              </a:lnSpc>
              <a:spcBef>
                <a:spcPts val="5"/>
              </a:spcBef>
              <a:buClr>
                <a:srgbClr val="F8D56C"/>
              </a:buClr>
              <a:buSzPct val="15833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pc="-90" dirty="0">
                <a:latin typeface="Lucida Sans Unicode"/>
                <a:cs typeface="Lucida Sans Unicode"/>
              </a:rPr>
              <a:t>Обязательные </a:t>
            </a:r>
            <a:r>
              <a:rPr spc="-105" dirty="0">
                <a:latin typeface="Lucida Sans Unicode"/>
                <a:cs typeface="Lucida Sans Unicode"/>
              </a:rPr>
              <a:t>практические </a:t>
            </a:r>
            <a:r>
              <a:rPr spc="-130" dirty="0">
                <a:latin typeface="Lucida Sans Unicode"/>
                <a:cs typeface="Lucida Sans Unicode"/>
              </a:rPr>
              <a:t>работы </a:t>
            </a:r>
            <a:r>
              <a:rPr spc="-125" dirty="0">
                <a:latin typeface="Lucida Sans Unicode"/>
                <a:cs typeface="Lucida Sans Unicode"/>
              </a:rPr>
              <a:t> </a:t>
            </a:r>
            <a:r>
              <a:rPr spc="-155" dirty="0">
                <a:latin typeface="Lucida Sans Unicode"/>
                <a:cs typeface="Lucida Sans Unicode"/>
              </a:rPr>
              <a:t>https://edsoo.ru/Primernaya_rabochaya_programma_osnovnogo_obschego_obrazovaniya_predmeta_Geografiya_pr </a:t>
            </a:r>
            <a:r>
              <a:rPr spc="-555" dirty="0">
                <a:latin typeface="Lucida Sans Unicode"/>
                <a:cs typeface="Lucida Sans Unicode"/>
              </a:rPr>
              <a:t> </a:t>
            </a:r>
            <a:r>
              <a:rPr spc="-160" dirty="0">
                <a:latin typeface="Lucida Sans Unicode"/>
                <a:cs typeface="Lucida Sans Unicode"/>
              </a:rPr>
              <a:t>oekt_.</a:t>
            </a:r>
            <a:r>
              <a:rPr spc="-160" dirty="0" smtClean="0">
                <a:latin typeface="Lucida Sans Unicode"/>
                <a:cs typeface="Lucida Sans Unicode"/>
              </a:rPr>
              <a:t>htm</a:t>
            </a:r>
            <a:endParaRPr lang="ru-RU" spc="-160" dirty="0" smtClean="0">
              <a:latin typeface="Lucida Sans Unicode"/>
              <a:cs typeface="Lucida Sans Unicode"/>
            </a:endParaRPr>
          </a:p>
          <a:p>
            <a:pPr marL="299085" marR="1298575" indent="-287020">
              <a:lnSpc>
                <a:spcPts val="3240"/>
              </a:lnSpc>
              <a:spcBef>
                <a:spcPts val="285"/>
              </a:spcBef>
              <a:buClr>
                <a:srgbClr val="F8D56C"/>
              </a:buClr>
              <a:buSzPct val="158333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pc="-95" dirty="0" err="1" smtClean="0">
                <a:latin typeface="Lucida Sans Unicode"/>
                <a:cs typeface="Lucida Sans Unicode"/>
              </a:rPr>
              <a:t>Формирование</a:t>
            </a:r>
            <a:r>
              <a:rPr spc="-95" dirty="0" smtClean="0">
                <a:latin typeface="Lucida Sans Unicode"/>
                <a:cs typeface="Lucida Sans Unicode"/>
              </a:rPr>
              <a:t> </a:t>
            </a:r>
            <a:r>
              <a:rPr spc="-145" dirty="0">
                <a:latin typeface="Lucida Sans Unicode"/>
                <a:cs typeface="Lucida Sans Unicode"/>
              </a:rPr>
              <a:t>метапредметных </a:t>
            </a:r>
            <a:r>
              <a:rPr spc="-110" dirty="0">
                <a:latin typeface="Lucida Sans Unicode"/>
                <a:cs typeface="Lucida Sans Unicode"/>
              </a:rPr>
              <a:t>результатов, </a:t>
            </a:r>
            <a:r>
              <a:rPr spc="-130" dirty="0">
                <a:latin typeface="Lucida Sans Unicode"/>
                <a:cs typeface="Lucida Sans Unicode"/>
              </a:rPr>
              <a:t>эмоционального </a:t>
            </a:r>
            <a:r>
              <a:rPr spc="-105" dirty="0">
                <a:latin typeface="Lucida Sans Unicode"/>
                <a:cs typeface="Lucida Sans Unicode"/>
              </a:rPr>
              <a:t>интеллекта </a:t>
            </a:r>
            <a:r>
              <a:rPr spc="-120" dirty="0">
                <a:latin typeface="Lucida Sans Unicode"/>
                <a:cs typeface="Lucida Sans Unicode"/>
              </a:rPr>
              <a:t>и </a:t>
            </a:r>
            <a:r>
              <a:rPr spc="-130" dirty="0">
                <a:latin typeface="Lucida Sans Unicode"/>
                <a:cs typeface="Lucida Sans Unicode"/>
              </a:rPr>
              <a:t>функциональной </a:t>
            </a:r>
            <a:r>
              <a:rPr spc="-555" dirty="0">
                <a:latin typeface="Lucida Sans Unicode"/>
                <a:cs typeface="Lucida Sans Unicode"/>
              </a:rPr>
              <a:t> </a:t>
            </a:r>
            <a:r>
              <a:rPr spc="-135" dirty="0">
                <a:latin typeface="Lucida Sans Unicode"/>
                <a:cs typeface="Lucida Sans Unicode"/>
              </a:rPr>
              <a:t>грамотности</a:t>
            </a:r>
            <a:endParaRPr dirty="0">
              <a:latin typeface="Lucida Sans Unicode"/>
              <a:cs typeface="Lucida Sans Unicode"/>
            </a:endParaRPr>
          </a:p>
          <a:p>
            <a:pPr marL="1645920" marR="1370330" indent="600710">
              <a:lnSpc>
                <a:spcPts val="3240"/>
              </a:lnSpc>
            </a:pPr>
            <a:r>
              <a:rPr spc="-85" dirty="0">
                <a:latin typeface="Lucida Sans Unicode"/>
                <a:cs typeface="Lucida Sans Unicode"/>
              </a:rPr>
              <a:t>Проверяемое </a:t>
            </a:r>
            <a:r>
              <a:rPr spc="-125" dirty="0">
                <a:latin typeface="Lucida Sans Unicode"/>
                <a:cs typeface="Lucida Sans Unicode"/>
              </a:rPr>
              <a:t>содержание </a:t>
            </a:r>
            <a:r>
              <a:rPr spc="160" dirty="0">
                <a:latin typeface="Lucida Sans Unicode"/>
                <a:cs typeface="Lucida Sans Unicode"/>
              </a:rPr>
              <a:t>– </a:t>
            </a:r>
            <a:r>
              <a:rPr spc="-114" dirty="0">
                <a:latin typeface="Lucida Sans Unicode"/>
                <a:cs typeface="Lucida Sans Unicode"/>
              </a:rPr>
              <a:t>универсальный </a:t>
            </a:r>
            <a:r>
              <a:rPr spc="-140" dirty="0">
                <a:latin typeface="Lucida Sans Unicode"/>
                <a:cs typeface="Lucida Sans Unicode"/>
              </a:rPr>
              <a:t>кодификатор </a:t>
            </a:r>
            <a:r>
              <a:rPr spc="120" dirty="0">
                <a:latin typeface="Lucida Sans Unicode"/>
                <a:cs typeface="Lucida Sans Unicode"/>
              </a:rPr>
              <a:t>ФИПИ </a:t>
            </a:r>
            <a:r>
              <a:rPr spc="125" dirty="0">
                <a:latin typeface="Lucida Sans Unicode"/>
                <a:cs typeface="Lucida Sans Unicode"/>
              </a:rPr>
              <a:t> </a:t>
            </a:r>
            <a:r>
              <a:rPr spc="-75" dirty="0">
                <a:latin typeface="Lucida Sans Unicode"/>
                <a:cs typeface="Lucida Sans Unicode"/>
                <a:hlinkClick r:id="rId3"/>
              </a:rPr>
              <a:t>http</a:t>
            </a:r>
            <a:r>
              <a:rPr spc="-60" dirty="0">
                <a:latin typeface="Lucida Sans Unicode"/>
                <a:cs typeface="Lucida Sans Unicode"/>
                <a:hlinkClick r:id="rId3"/>
              </a:rPr>
              <a:t>:</a:t>
            </a:r>
            <a:r>
              <a:rPr spc="-375" dirty="0">
                <a:latin typeface="Lucida Sans Unicode"/>
                <a:cs typeface="Lucida Sans Unicode"/>
                <a:hlinkClick r:id="rId3"/>
              </a:rPr>
              <a:t>/</a:t>
            </a:r>
            <a:r>
              <a:rPr spc="-370" dirty="0">
                <a:latin typeface="Lucida Sans Unicode"/>
                <a:cs typeface="Lucida Sans Unicode"/>
                <a:hlinkClick r:id="rId3"/>
              </a:rPr>
              <a:t>/</a:t>
            </a:r>
            <a:r>
              <a:rPr spc="-65" dirty="0">
                <a:latin typeface="Lucida Sans Unicode"/>
                <a:cs typeface="Lucida Sans Unicode"/>
                <a:hlinkClick r:id="rId3"/>
              </a:rPr>
              <a:t>fi</a:t>
            </a:r>
            <a:r>
              <a:rPr spc="-130" dirty="0">
                <a:latin typeface="Lucida Sans Unicode"/>
                <a:cs typeface="Lucida Sans Unicode"/>
                <a:hlinkClick r:id="rId3"/>
              </a:rPr>
              <a:t>p</a:t>
            </a:r>
            <a:r>
              <a:rPr spc="-180" dirty="0">
                <a:latin typeface="Lucida Sans Unicode"/>
                <a:cs typeface="Lucida Sans Unicode"/>
                <a:hlinkClick r:id="rId3"/>
              </a:rPr>
              <a:t>i.ru</a:t>
            </a:r>
            <a:r>
              <a:rPr spc="-225" dirty="0">
                <a:latin typeface="Lucida Sans Unicode"/>
                <a:cs typeface="Lucida Sans Unicode"/>
                <a:hlinkClick r:id="rId3"/>
              </a:rPr>
              <a:t>/</a:t>
            </a:r>
            <a:r>
              <a:rPr spc="-185" dirty="0">
                <a:latin typeface="Lucida Sans Unicode"/>
                <a:cs typeface="Lucida Sans Unicode"/>
                <a:hlinkClick r:id="rId3"/>
              </a:rPr>
              <a:t>m</a:t>
            </a:r>
            <a:r>
              <a:rPr spc="-105" dirty="0">
                <a:latin typeface="Lucida Sans Unicode"/>
                <a:cs typeface="Lucida Sans Unicode"/>
                <a:hlinkClick r:id="rId3"/>
              </a:rPr>
              <a:t>e</a:t>
            </a:r>
            <a:r>
              <a:rPr spc="-75" dirty="0">
                <a:latin typeface="Lucida Sans Unicode"/>
                <a:cs typeface="Lucida Sans Unicode"/>
                <a:hlinkClick r:id="rId3"/>
              </a:rPr>
              <a:t>todi</a:t>
            </a:r>
            <a:r>
              <a:rPr spc="-95" dirty="0">
                <a:latin typeface="Lucida Sans Unicode"/>
                <a:cs typeface="Lucida Sans Unicode"/>
                <a:hlinkClick r:id="rId3"/>
              </a:rPr>
              <a:t>c</a:t>
            </a:r>
            <a:r>
              <a:rPr spc="-100" dirty="0">
                <a:latin typeface="Lucida Sans Unicode"/>
                <a:cs typeface="Lucida Sans Unicode"/>
                <a:hlinkClick r:id="rId3"/>
              </a:rPr>
              <a:t>h</a:t>
            </a:r>
            <a:r>
              <a:rPr spc="-85" dirty="0">
                <a:latin typeface="Lucida Sans Unicode"/>
                <a:cs typeface="Lucida Sans Unicode"/>
                <a:hlinkClick r:id="rId3"/>
              </a:rPr>
              <a:t>e</a:t>
            </a:r>
            <a:r>
              <a:rPr spc="-180" dirty="0">
                <a:latin typeface="Lucida Sans Unicode"/>
                <a:cs typeface="Lucida Sans Unicode"/>
                <a:hlinkClick r:id="rId3"/>
              </a:rPr>
              <a:t>ska</a:t>
            </a:r>
            <a:r>
              <a:rPr spc="-120" dirty="0">
                <a:latin typeface="Lucida Sans Unicode"/>
                <a:cs typeface="Lucida Sans Unicode"/>
                <a:hlinkClick r:id="rId3"/>
              </a:rPr>
              <a:t>y</a:t>
            </a:r>
            <a:r>
              <a:rPr spc="-114" dirty="0">
                <a:latin typeface="Lucida Sans Unicode"/>
                <a:cs typeface="Lucida Sans Unicode"/>
                <a:hlinkClick r:id="rId3"/>
              </a:rPr>
              <a:t>a</a:t>
            </a:r>
            <a:r>
              <a:rPr spc="-325" dirty="0">
                <a:latin typeface="Lucida Sans Unicode"/>
                <a:cs typeface="Lucida Sans Unicode"/>
                <a:hlinkClick r:id="rId3"/>
              </a:rPr>
              <a:t>-</a:t>
            </a:r>
            <a:r>
              <a:rPr spc="-110" dirty="0">
                <a:latin typeface="Lucida Sans Unicode"/>
                <a:cs typeface="Lucida Sans Unicode"/>
                <a:hlinkClick r:id="rId3"/>
              </a:rPr>
              <a:t>kopi</a:t>
            </a:r>
            <a:r>
              <a:rPr spc="-70" dirty="0">
                <a:latin typeface="Lucida Sans Unicode"/>
                <a:cs typeface="Lucida Sans Unicode"/>
                <a:hlinkClick r:id="rId3"/>
              </a:rPr>
              <a:t>l</a:t>
            </a:r>
            <a:r>
              <a:rPr spc="-254" dirty="0">
                <a:latin typeface="Lucida Sans Unicode"/>
                <a:cs typeface="Lucida Sans Unicode"/>
                <a:hlinkClick r:id="rId3"/>
              </a:rPr>
              <a:t>ka</a:t>
            </a:r>
            <a:r>
              <a:rPr spc="-229" dirty="0">
                <a:latin typeface="Lucida Sans Unicode"/>
                <a:cs typeface="Lucida Sans Unicode"/>
                <a:hlinkClick r:id="rId3"/>
              </a:rPr>
              <a:t>/</a:t>
            </a:r>
            <a:r>
              <a:rPr spc="-135" dirty="0">
                <a:latin typeface="Lucida Sans Unicode"/>
                <a:cs typeface="Lucida Sans Unicode"/>
                <a:hlinkClick r:id="rId3"/>
              </a:rPr>
              <a:t>u</a:t>
            </a:r>
            <a:r>
              <a:rPr spc="-130" dirty="0">
                <a:latin typeface="Lucida Sans Unicode"/>
                <a:cs typeface="Lucida Sans Unicode"/>
                <a:hlinkClick r:id="rId3"/>
              </a:rPr>
              <a:t>n</a:t>
            </a:r>
            <a:r>
              <a:rPr spc="-65" dirty="0">
                <a:latin typeface="Lucida Sans Unicode"/>
                <a:cs typeface="Lucida Sans Unicode"/>
                <a:hlinkClick r:id="rId3"/>
              </a:rPr>
              <a:t>ive</a:t>
            </a:r>
            <a:r>
              <a:rPr spc="-140" dirty="0">
                <a:latin typeface="Lucida Sans Unicode"/>
                <a:cs typeface="Lucida Sans Unicode"/>
                <a:hlinkClick r:id="rId3"/>
              </a:rPr>
              <a:t>r</a:t>
            </a:r>
            <a:r>
              <a:rPr spc="-180" dirty="0">
                <a:latin typeface="Lucida Sans Unicode"/>
                <a:cs typeface="Lucida Sans Unicode"/>
                <a:hlinkClick r:id="rId3"/>
              </a:rPr>
              <a:t>s</a:t>
            </a:r>
            <a:r>
              <a:rPr spc="-340" dirty="0">
                <a:latin typeface="Lucida Sans Unicode"/>
                <a:cs typeface="Lucida Sans Unicode"/>
                <a:hlinkClick r:id="rId3"/>
              </a:rPr>
              <a:t>-</a:t>
            </a:r>
            <a:r>
              <a:rPr spc="-105" dirty="0">
                <a:latin typeface="Lucida Sans Unicode"/>
                <a:cs typeface="Lucida Sans Unicode"/>
                <a:hlinkClick r:id="rId3"/>
              </a:rPr>
              <a:t>kodif</a:t>
            </a:r>
            <a:r>
              <a:rPr spc="-75" dirty="0">
                <a:latin typeface="Lucida Sans Unicode"/>
                <a:cs typeface="Lucida Sans Unicode"/>
                <a:hlinkClick r:id="rId3"/>
              </a:rPr>
              <a:t>i</a:t>
            </a:r>
            <a:r>
              <a:rPr spc="-120" dirty="0">
                <a:latin typeface="Lucida Sans Unicode"/>
                <a:cs typeface="Lucida Sans Unicode"/>
                <a:hlinkClick r:id="rId3"/>
              </a:rPr>
              <a:t>kator</a:t>
            </a:r>
            <a:r>
              <a:rPr spc="-135" dirty="0">
                <a:latin typeface="Lucida Sans Unicode"/>
                <a:cs typeface="Lucida Sans Unicode"/>
                <a:hlinkClick r:id="rId3"/>
              </a:rPr>
              <a:t>y</a:t>
            </a:r>
            <a:r>
              <a:rPr spc="-325" dirty="0">
                <a:latin typeface="Lucida Sans Unicode"/>
                <a:cs typeface="Lucida Sans Unicode"/>
                <a:hlinkClick r:id="rId3"/>
              </a:rPr>
              <a:t>-</a:t>
            </a:r>
            <a:r>
              <a:rPr spc="-125" dirty="0">
                <a:latin typeface="Lucida Sans Unicode"/>
                <a:cs typeface="Lucida Sans Unicode"/>
                <a:hlinkClick r:id="rId3"/>
              </a:rPr>
              <a:t>oko</a:t>
            </a:r>
            <a:r>
              <a:rPr spc="55" dirty="0">
                <a:latin typeface="Lucida Sans Unicode"/>
                <a:cs typeface="Lucida Sans Unicode"/>
                <a:hlinkClick r:id="rId3"/>
              </a:rPr>
              <a:t>#</a:t>
            </a:r>
            <a:r>
              <a:rPr spc="15" dirty="0">
                <a:latin typeface="Lucida Sans Unicode"/>
                <a:cs typeface="Lucida Sans Unicode"/>
                <a:hlinkClick r:id="rId3"/>
              </a:rPr>
              <a:t>!</a:t>
            </a:r>
            <a:r>
              <a:rPr spc="-185" dirty="0">
                <a:latin typeface="Lucida Sans Unicode"/>
                <a:cs typeface="Lucida Sans Unicode"/>
                <a:hlinkClick r:id="rId3"/>
              </a:rPr>
              <a:t>/t</a:t>
            </a:r>
            <a:r>
              <a:rPr spc="-220" dirty="0">
                <a:latin typeface="Lucida Sans Unicode"/>
                <a:cs typeface="Lucida Sans Unicode"/>
                <a:hlinkClick r:id="rId3"/>
              </a:rPr>
              <a:t>ab/24</a:t>
            </a:r>
            <a:r>
              <a:rPr spc="-145" dirty="0">
                <a:latin typeface="Lucida Sans Unicode"/>
                <a:cs typeface="Lucida Sans Unicode"/>
                <a:hlinkClick r:id="rId3"/>
              </a:rPr>
              <a:t>3</a:t>
            </a:r>
            <a:r>
              <a:rPr spc="-140" dirty="0">
                <a:latin typeface="Lucida Sans Unicode"/>
                <a:cs typeface="Lucida Sans Unicode"/>
                <a:hlinkClick r:id="rId3"/>
              </a:rPr>
              <a:t>0</a:t>
            </a:r>
            <a:r>
              <a:rPr spc="-210" dirty="0">
                <a:latin typeface="Lucida Sans Unicode"/>
                <a:cs typeface="Lucida Sans Unicode"/>
                <a:hlinkClick r:id="rId3"/>
              </a:rPr>
              <a:t>5</a:t>
            </a:r>
            <a:r>
              <a:rPr spc="-180" dirty="0">
                <a:latin typeface="Lucida Sans Unicode"/>
                <a:cs typeface="Lucida Sans Unicode"/>
                <a:hlinkClick r:id="rId3"/>
              </a:rPr>
              <a:t>067</a:t>
            </a:r>
            <a:r>
              <a:rPr spc="-204" dirty="0">
                <a:latin typeface="Lucida Sans Unicode"/>
                <a:cs typeface="Lucida Sans Unicode"/>
                <a:hlinkClick r:id="rId3"/>
              </a:rPr>
              <a:t>3</a:t>
            </a:r>
            <a:r>
              <a:rPr spc="-325" dirty="0">
                <a:latin typeface="Lucida Sans Unicode"/>
                <a:cs typeface="Lucida Sans Unicode"/>
                <a:hlinkClick r:id="rId3"/>
              </a:rPr>
              <a:t>-</a:t>
            </a:r>
            <a:r>
              <a:rPr spc="-75" dirty="0">
                <a:latin typeface="Lucida Sans Unicode"/>
                <a:cs typeface="Lucida Sans Unicode"/>
                <a:hlinkClick r:id="rId3"/>
              </a:rPr>
              <a:t>8</a:t>
            </a:r>
            <a:endParaRPr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442868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82649" y="6219444"/>
            <a:ext cx="11212830" cy="0"/>
          </a:xfrm>
          <a:custGeom>
            <a:avLst/>
            <a:gdLst/>
            <a:ahLst/>
            <a:cxnLst/>
            <a:rect l="l" t="t" r="r" b="b"/>
            <a:pathLst>
              <a:path w="11212830">
                <a:moveTo>
                  <a:pt x="0" y="0"/>
                </a:moveTo>
                <a:lnTo>
                  <a:pt x="11212830" y="0"/>
                </a:lnTo>
              </a:path>
            </a:pathLst>
          </a:custGeom>
          <a:ln w="12192">
            <a:solidFill>
              <a:srgbClr val="1C6E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5597" y="362542"/>
            <a:ext cx="10794512" cy="711092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algn="ctr">
              <a:spcBef>
                <a:spcPts val="445"/>
              </a:spcBef>
            </a:pPr>
            <a:r>
              <a:rPr sz="2000" u="sng" spc="-35" dirty="0">
                <a:solidFill>
                  <a:srgbClr val="252930"/>
                </a:solidFill>
                <a:latin typeface="Arial"/>
                <a:cs typeface="Arial"/>
              </a:rPr>
              <a:t>Т</a:t>
            </a:r>
            <a:r>
              <a:rPr sz="2000" u="sng" spc="-85" dirty="0">
                <a:solidFill>
                  <a:srgbClr val="252930"/>
                </a:solidFill>
                <a:latin typeface="Arial"/>
                <a:cs typeface="Arial"/>
              </a:rPr>
              <a:t>е</a:t>
            </a:r>
            <a:r>
              <a:rPr sz="2000" u="sng" spc="-270" dirty="0">
                <a:solidFill>
                  <a:srgbClr val="252930"/>
                </a:solidFill>
                <a:latin typeface="Arial"/>
                <a:cs typeface="Arial"/>
              </a:rPr>
              <a:t>м</a:t>
            </a:r>
            <a:r>
              <a:rPr sz="2000" u="sng" spc="-509" dirty="0">
                <a:solidFill>
                  <a:srgbClr val="252930"/>
                </a:solidFill>
                <a:latin typeface="Arial"/>
                <a:cs typeface="Arial"/>
              </a:rPr>
              <a:t>ы</a:t>
            </a:r>
            <a:r>
              <a:rPr sz="2000" u="sng" spc="-170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000" u="sng" spc="-60" dirty="0">
                <a:solidFill>
                  <a:srgbClr val="252930"/>
                </a:solidFill>
                <a:latin typeface="Arial"/>
                <a:cs typeface="Arial"/>
              </a:rPr>
              <a:t>«</a:t>
            </a:r>
            <a:r>
              <a:rPr sz="2000" u="sng" spc="100" dirty="0">
                <a:solidFill>
                  <a:srgbClr val="252930"/>
                </a:solidFill>
                <a:latin typeface="Arial"/>
                <a:cs typeface="Arial"/>
              </a:rPr>
              <a:t>П</a:t>
            </a:r>
            <a:r>
              <a:rPr sz="2000" u="sng" spc="-260" dirty="0">
                <a:solidFill>
                  <a:srgbClr val="252930"/>
                </a:solidFill>
                <a:latin typeface="Arial"/>
                <a:cs typeface="Arial"/>
              </a:rPr>
              <a:t>л</a:t>
            </a:r>
            <a:r>
              <a:rPr sz="2000" u="sng" spc="-210" dirty="0">
                <a:solidFill>
                  <a:srgbClr val="252930"/>
                </a:solidFill>
                <a:latin typeface="Arial"/>
                <a:cs typeface="Arial"/>
              </a:rPr>
              <a:t>а</a:t>
            </a:r>
            <a:r>
              <a:rPr sz="2000" u="sng" spc="-114" dirty="0">
                <a:solidFill>
                  <a:srgbClr val="252930"/>
                </a:solidFill>
                <a:latin typeface="Arial"/>
                <a:cs typeface="Arial"/>
              </a:rPr>
              <a:t>н</a:t>
            </a:r>
            <a:r>
              <a:rPr sz="2000" u="sng" spc="-509" dirty="0">
                <a:solidFill>
                  <a:srgbClr val="252930"/>
                </a:solidFill>
                <a:latin typeface="Arial"/>
                <a:cs typeface="Arial"/>
              </a:rPr>
              <a:t>ы</a:t>
            </a:r>
            <a:r>
              <a:rPr sz="2000" u="sng" spc="-170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000" u="sng" spc="-270" dirty="0">
                <a:solidFill>
                  <a:srgbClr val="252930"/>
                </a:solidFill>
                <a:latin typeface="Arial"/>
                <a:cs typeface="Arial"/>
              </a:rPr>
              <a:t>м</a:t>
            </a:r>
            <a:r>
              <a:rPr sz="2000" u="sng" spc="-85" dirty="0">
                <a:solidFill>
                  <a:srgbClr val="252930"/>
                </a:solidFill>
                <a:latin typeface="Arial"/>
                <a:cs typeface="Arial"/>
              </a:rPr>
              <a:t>е</a:t>
            </a:r>
            <a:r>
              <a:rPr sz="2000" u="sng" spc="-155" dirty="0">
                <a:solidFill>
                  <a:srgbClr val="252930"/>
                </a:solidFill>
                <a:latin typeface="Arial"/>
                <a:cs typeface="Arial"/>
              </a:rPr>
              <a:t>с</a:t>
            </a:r>
            <a:r>
              <a:rPr sz="2000" u="sng" spc="-110" dirty="0">
                <a:solidFill>
                  <a:srgbClr val="252930"/>
                </a:solidFill>
                <a:latin typeface="Arial"/>
                <a:cs typeface="Arial"/>
              </a:rPr>
              <a:t>т</a:t>
            </a:r>
            <a:r>
              <a:rPr sz="2000" u="sng" spc="-130" dirty="0">
                <a:solidFill>
                  <a:srgbClr val="252930"/>
                </a:solidFill>
                <a:latin typeface="Arial"/>
                <a:cs typeface="Arial"/>
              </a:rPr>
              <a:t>н</a:t>
            </a:r>
            <a:r>
              <a:rPr sz="2000" u="sng" spc="-140" dirty="0">
                <a:solidFill>
                  <a:srgbClr val="252930"/>
                </a:solidFill>
                <a:latin typeface="Arial"/>
                <a:cs typeface="Arial"/>
              </a:rPr>
              <a:t>ос</a:t>
            </a:r>
            <a:r>
              <a:rPr sz="2000" u="sng" spc="-110" dirty="0">
                <a:solidFill>
                  <a:srgbClr val="252930"/>
                </a:solidFill>
                <a:latin typeface="Arial"/>
                <a:cs typeface="Arial"/>
              </a:rPr>
              <a:t>т</a:t>
            </a:r>
            <a:r>
              <a:rPr sz="2000" u="sng" spc="-95" dirty="0">
                <a:solidFill>
                  <a:srgbClr val="252930"/>
                </a:solidFill>
                <a:latin typeface="Arial"/>
                <a:cs typeface="Arial"/>
              </a:rPr>
              <a:t>и»</a:t>
            </a:r>
            <a:r>
              <a:rPr sz="2000" u="sng" spc="-165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000" u="sng" spc="-120" dirty="0">
                <a:solidFill>
                  <a:srgbClr val="252930"/>
                </a:solidFill>
                <a:latin typeface="Arial"/>
                <a:cs typeface="Arial"/>
              </a:rPr>
              <a:t>и </a:t>
            </a:r>
            <a:r>
              <a:rPr sz="2000" u="sng" spc="-60" dirty="0">
                <a:solidFill>
                  <a:srgbClr val="252930"/>
                </a:solidFill>
                <a:latin typeface="Arial"/>
                <a:cs typeface="Arial"/>
              </a:rPr>
              <a:t>«</a:t>
            </a:r>
            <a:r>
              <a:rPr sz="2000" u="sng" spc="-145" dirty="0">
                <a:solidFill>
                  <a:srgbClr val="252930"/>
                </a:solidFill>
                <a:latin typeface="Arial"/>
                <a:cs typeface="Arial"/>
              </a:rPr>
              <a:t>Г</a:t>
            </a:r>
            <a:r>
              <a:rPr sz="2000" u="sng" spc="-85" dirty="0">
                <a:solidFill>
                  <a:srgbClr val="252930"/>
                </a:solidFill>
                <a:latin typeface="Arial"/>
                <a:cs typeface="Arial"/>
              </a:rPr>
              <a:t>е</a:t>
            </a:r>
            <a:r>
              <a:rPr sz="2000" u="sng" spc="-105" dirty="0">
                <a:solidFill>
                  <a:srgbClr val="252930"/>
                </a:solidFill>
                <a:latin typeface="Arial"/>
                <a:cs typeface="Arial"/>
              </a:rPr>
              <a:t>о</a:t>
            </a:r>
            <a:r>
              <a:rPr sz="2000" u="sng" spc="-160" dirty="0">
                <a:solidFill>
                  <a:srgbClr val="252930"/>
                </a:solidFill>
                <a:latin typeface="Arial"/>
                <a:cs typeface="Arial"/>
              </a:rPr>
              <a:t>гр</a:t>
            </a:r>
            <a:r>
              <a:rPr sz="2000" u="sng" spc="-165" dirty="0">
                <a:solidFill>
                  <a:srgbClr val="252930"/>
                </a:solidFill>
                <a:latin typeface="Arial"/>
                <a:cs typeface="Arial"/>
              </a:rPr>
              <a:t>а</a:t>
            </a:r>
            <a:r>
              <a:rPr sz="2000" u="sng" spc="-355" dirty="0">
                <a:solidFill>
                  <a:srgbClr val="252930"/>
                </a:solidFill>
                <a:latin typeface="Arial"/>
                <a:cs typeface="Arial"/>
              </a:rPr>
              <a:t>ф</a:t>
            </a:r>
            <a:r>
              <a:rPr sz="2000" u="sng" spc="-245" dirty="0">
                <a:solidFill>
                  <a:srgbClr val="252930"/>
                </a:solidFill>
                <a:latin typeface="Arial"/>
                <a:cs typeface="Arial"/>
              </a:rPr>
              <a:t>и</a:t>
            </a:r>
            <a:r>
              <a:rPr sz="2000" u="sng" spc="-165" dirty="0">
                <a:solidFill>
                  <a:srgbClr val="252930"/>
                </a:solidFill>
                <a:latin typeface="Arial"/>
                <a:cs typeface="Arial"/>
              </a:rPr>
              <a:t>че</a:t>
            </a:r>
            <a:r>
              <a:rPr sz="2000" u="sng" spc="-90" dirty="0">
                <a:solidFill>
                  <a:srgbClr val="252930"/>
                </a:solidFill>
                <a:latin typeface="Arial"/>
                <a:cs typeface="Arial"/>
              </a:rPr>
              <a:t>с</a:t>
            </a:r>
            <a:r>
              <a:rPr sz="2000" u="sng" spc="-80" dirty="0">
                <a:solidFill>
                  <a:srgbClr val="252930"/>
                </a:solidFill>
                <a:latin typeface="Arial"/>
                <a:cs typeface="Arial"/>
              </a:rPr>
              <a:t>к</a:t>
            </a:r>
            <a:r>
              <a:rPr sz="2000" u="sng" spc="-105" dirty="0">
                <a:solidFill>
                  <a:srgbClr val="252930"/>
                </a:solidFill>
                <a:latin typeface="Arial"/>
                <a:cs typeface="Arial"/>
              </a:rPr>
              <a:t>ие</a:t>
            </a:r>
            <a:r>
              <a:rPr sz="2000" u="sng" spc="-165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252930"/>
                </a:solidFill>
                <a:latin typeface="Arial"/>
                <a:cs typeface="Arial"/>
              </a:rPr>
              <a:t>к</a:t>
            </a:r>
            <a:r>
              <a:rPr sz="2000" u="sng" spc="-229" dirty="0">
                <a:solidFill>
                  <a:srgbClr val="252930"/>
                </a:solidFill>
                <a:latin typeface="Arial"/>
                <a:cs typeface="Arial"/>
              </a:rPr>
              <a:t>а</a:t>
            </a:r>
            <a:r>
              <a:rPr sz="2000" u="sng" spc="-130" dirty="0">
                <a:solidFill>
                  <a:srgbClr val="252930"/>
                </a:solidFill>
                <a:latin typeface="Arial"/>
                <a:cs typeface="Arial"/>
              </a:rPr>
              <a:t>р</a:t>
            </a:r>
            <a:r>
              <a:rPr sz="2000" u="sng" spc="-114" dirty="0">
                <a:solidFill>
                  <a:srgbClr val="252930"/>
                </a:solidFill>
                <a:latin typeface="Arial"/>
                <a:cs typeface="Arial"/>
              </a:rPr>
              <a:t>т</a:t>
            </a:r>
            <a:r>
              <a:rPr sz="2000" u="sng" spc="-509" dirty="0">
                <a:solidFill>
                  <a:srgbClr val="252930"/>
                </a:solidFill>
                <a:latin typeface="Arial"/>
                <a:cs typeface="Arial"/>
              </a:rPr>
              <a:t>ы</a:t>
            </a:r>
            <a:r>
              <a:rPr sz="2000" u="sng" spc="-65" dirty="0">
                <a:solidFill>
                  <a:srgbClr val="252930"/>
                </a:solidFill>
                <a:latin typeface="Arial"/>
                <a:cs typeface="Arial"/>
              </a:rPr>
              <a:t>»</a:t>
            </a:r>
            <a:endParaRPr sz="2000" u="sng" dirty="0">
              <a:latin typeface="Arial"/>
              <a:cs typeface="Arial"/>
            </a:endParaRPr>
          </a:p>
          <a:p>
            <a:pPr marL="12700">
              <a:spcBef>
                <a:spcPts val="259"/>
              </a:spcBef>
            </a:pPr>
            <a:r>
              <a:rPr sz="2000" u="sng" spc="-75" dirty="0">
                <a:solidFill>
                  <a:schemeClr val="tx1"/>
                </a:solidFill>
                <a:latin typeface="Arial"/>
                <a:cs typeface="Arial"/>
              </a:rPr>
              <a:t>Особое</a:t>
            </a:r>
            <a:r>
              <a:rPr sz="2000" u="sng" spc="-1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u="sng" spc="-130" dirty="0">
                <a:solidFill>
                  <a:schemeClr val="tx1"/>
                </a:solidFill>
                <a:latin typeface="Arial"/>
                <a:cs typeface="Arial"/>
              </a:rPr>
              <a:t>внимание</a:t>
            </a:r>
            <a:r>
              <a:rPr sz="2000" u="sng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u="sng" spc="75" dirty="0">
                <a:solidFill>
                  <a:schemeClr val="tx1"/>
                </a:solidFill>
                <a:latin typeface="Arial"/>
                <a:cs typeface="Arial"/>
              </a:rPr>
              <a:t>–</a:t>
            </a:r>
            <a:r>
              <a:rPr sz="2000" u="sng" spc="-10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u="sng" spc="-100" dirty="0">
                <a:solidFill>
                  <a:schemeClr val="tx1"/>
                </a:solidFill>
                <a:latin typeface="Arial"/>
                <a:cs typeface="Arial"/>
              </a:rPr>
              <a:t>определение</a:t>
            </a:r>
            <a:r>
              <a:rPr sz="2000" u="sng" spc="-9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u="sng" spc="-114" dirty="0">
                <a:solidFill>
                  <a:schemeClr val="tx1"/>
                </a:solidFill>
                <a:latin typeface="Arial"/>
                <a:cs typeface="Arial"/>
              </a:rPr>
              <a:t>расстояний</a:t>
            </a:r>
            <a:r>
              <a:rPr sz="2000" u="sng" spc="-10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u="sng" spc="-100" dirty="0">
                <a:solidFill>
                  <a:schemeClr val="tx1"/>
                </a:solidFill>
                <a:latin typeface="Arial"/>
                <a:cs typeface="Arial"/>
              </a:rPr>
              <a:t>по </a:t>
            </a:r>
            <a:r>
              <a:rPr sz="2000" u="sng" spc="-155" dirty="0">
                <a:solidFill>
                  <a:schemeClr val="tx1"/>
                </a:solidFill>
                <a:latin typeface="Arial"/>
                <a:cs typeface="Arial"/>
              </a:rPr>
              <a:t>планам</a:t>
            </a:r>
            <a:r>
              <a:rPr sz="2000" u="sng" spc="-85" dirty="0">
                <a:solidFill>
                  <a:schemeClr val="tx1"/>
                </a:solidFill>
                <a:latin typeface="Arial"/>
                <a:cs typeface="Arial"/>
              </a:rPr>
              <a:t> и</a:t>
            </a:r>
            <a:r>
              <a:rPr sz="2000" u="sng" spc="-10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u="sng" spc="-120" dirty="0">
                <a:solidFill>
                  <a:schemeClr val="tx1"/>
                </a:solidFill>
                <a:latin typeface="Arial"/>
                <a:cs typeface="Arial"/>
              </a:rPr>
              <a:t>картам</a:t>
            </a:r>
            <a:r>
              <a:rPr sz="2000" u="sng" spc="-9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u="sng" spc="-100" dirty="0">
                <a:solidFill>
                  <a:schemeClr val="tx1"/>
                </a:solidFill>
                <a:latin typeface="Arial"/>
                <a:cs typeface="Arial"/>
              </a:rPr>
              <a:t>при</a:t>
            </a:r>
            <a:r>
              <a:rPr sz="2000" u="sng" spc="-114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u="sng" spc="-125" dirty="0">
                <a:solidFill>
                  <a:schemeClr val="tx1"/>
                </a:solidFill>
                <a:latin typeface="Arial"/>
                <a:cs typeface="Arial"/>
              </a:rPr>
              <a:t>помощи</a:t>
            </a:r>
            <a:r>
              <a:rPr sz="2000" u="sng" spc="-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u="sng" spc="-155" dirty="0">
                <a:solidFill>
                  <a:schemeClr val="tx1"/>
                </a:solidFill>
                <a:latin typeface="Arial"/>
                <a:cs typeface="Arial"/>
              </a:rPr>
              <a:t>масштаба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81027" y="1786128"/>
            <a:ext cx="6097905" cy="4064635"/>
            <a:chOff x="74676" y="1786127"/>
            <a:chExt cx="6097905" cy="406463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76" y="1786127"/>
              <a:ext cx="6097524" cy="40645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84" y="1812035"/>
              <a:ext cx="5995415" cy="39624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85597" y="1622248"/>
            <a:ext cx="29502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5" dirty="0">
                <a:solidFill>
                  <a:srgbClr val="4471C4"/>
                </a:solidFill>
                <a:latin typeface="Lucida Sans Unicode"/>
                <a:cs typeface="Lucida Sans Unicode"/>
              </a:rPr>
              <a:t>Гео</a:t>
            </a:r>
            <a:r>
              <a:rPr spc="-165" dirty="0">
                <a:solidFill>
                  <a:srgbClr val="4471C4"/>
                </a:solidFill>
                <a:latin typeface="Lucida Sans Unicode"/>
                <a:cs typeface="Lucida Sans Unicode"/>
              </a:rPr>
              <a:t>г</a:t>
            </a:r>
            <a:r>
              <a:rPr spc="-220" dirty="0">
                <a:solidFill>
                  <a:srgbClr val="4471C4"/>
                </a:solidFill>
                <a:latin typeface="Lucida Sans Unicode"/>
                <a:cs typeface="Lucida Sans Unicode"/>
              </a:rPr>
              <a:t>р</a:t>
            </a:r>
            <a:r>
              <a:rPr spc="-140" dirty="0">
                <a:solidFill>
                  <a:srgbClr val="4471C4"/>
                </a:solidFill>
                <a:latin typeface="Lucida Sans Unicode"/>
                <a:cs typeface="Lucida Sans Unicode"/>
              </a:rPr>
              <a:t>афия</a:t>
            </a:r>
            <a:r>
              <a:rPr spc="-200" dirty="0">
                <a:solidFill>
                  <a:srgbClr val="4471C4"/>
                </a:solidFill>
                <a:latin typeface="Lucida Sans Unicode"/>
                <a:cs typeface="Lucida Sans Unicode"/>
              </a:rPr>
              <a:t> </a:t>
            </a:r>
            <a:r>
              <a:rPr spc="170" dirty="0">
                <a:solidFill>
                  <a:srgbClr val="4471C4"/>
                </a:solidFill>
                <a:latin typeface="Lucida Sans Unicode"/>
                <a:cs typeface="Lucida Sans Unicode"/>
              </a:rPr>
              <a:t>–</a:t>
            </a:r>
            <a:r>
              <a:rPr spc="-165" dirty="0">
                <a:solidFill>
                  <a:srgbClr val="4471C4"/>
                </a:solidFill>
                <a:latin typeface="Lucida Sans Unicode"/>
                <a:cs typeface="Lucida Sans Unicode"/>
              </a:rPr>
              <a:t> </a:t>
            </a:r>
            <a:r>
              <a:rPr spc="-45" dirty="0">
                <a:solidFill>
                  <a:srgbClr val="4471C4"/>
                </a:solidFill>
                <a:latin typeface="Lucida Sans Unicode"/>
                <a:cs typeface="Lucida Sans Unicode"/>
              </a:rPr>
              <a:t>с</a:t>
            </a:r>
            <a:r>
              <a:rPr spc="-165" dirty="0">
                <a:solidFill>
                  <a:srgbClr val="4471C4"/>
                </a:solidFill>
                <a:latin typeface="Lucida Sans Unicode"/>
                <a:cs typeface="Lucida Sans Unicode"/>
              </a:rPr>
              <a:t> </a:t>
            </a:r>
            <a:r>
              <a:rPr spc="-140" dirty="0">
                <a:solidFill>
                  <a:srgbClr val="4471C4"/>
                </a:solidFill>
                <a:latin typeface="Lucida Sans Unicode"/>
                <a:cs typeface="Lucida Sans Unicode"/>
              </a:rPr>
              <a:t>н</a:t>
            </a:r>
            <a:r>
              <a:rPr spc="-125" dirty="0">
                <a:solidFill>
                  <a:srgbClr val="4471C4"/>
                </a:solidFill>
                <a:latin typeface="Lucida Sans Unicode"/>
                <a:cs typeface="Lucida Sans Unicode"/>
              </a:rPr>
              <a:t>а</a:t>
            </a:r>
            <a:r>
              <a:rPr spc="-130" dirty="0">
                <a:solidFill>
                  <a:srgbClr val="4471C4"/>
                </a:solidFill>
                <a:latin typeface="Lucida Sans Unicode"/>
                <a:cs typeface="Lucida Sans Unicode"/>
              </a:rPr>
              <a:t>ч</a:t>
            </a:r>
            <a:r>
              <a:rPr spc="-145" dirty="0">
                <a:solidFill>
                  <a:srgbClr val="4471C4"/>
                </a:solidFill>
                <a:latin typeface="Lucida Sans Unicode"/>
                <a:cs typeface="Lucida Sans Unicode"/>
              </a:rPr>
              <a:t>ала</a:t>
            </a:r>
            <a:r>
              <a:rPr spc="-175" dirty="0">
                <a:solidFill>
                  <a:srgbClr val="4471C4"/>
                </a:solidFill>
                <a:latin typeface="Lucida Sans Unicode"/>
                <a:cs typeface="Lucida Sans Unicode"/>
              </a:rPr>
              <a:t> </a:t>
            </a:r>
            <a:r>
              <a:rPr spc="-95" dirty="0">
                <a:solidFill>
                  <a:srgbClr val="4471C4"/>
                </a:solidFill>
                <a:latin typeface="Lucida Sans Unicode"/>
                <a:cs typeface="Lucida Sans Unicode"/>
              </a:rPr>
              <a:t>но</a:t>
            </a:r>
            <a:r>
              <a:rPr spc="-90" dirty="0">
                <a:solidFill>
                  <a:srgbClr val="4471C4"/>
                </a:solidFill>
                <a:latin typeface="Lucida Sans Unicode"/>
                <a:cs typeface="Lucida Sans Unicode"/>
              </a:rPr>
              <a:t>ября</a:t>
            </a:r>
            <a:endParaRPr>
              <a:latin typeface="Lucida Sans Unicode"/>
              <a:cs typeface="Lucida Sans Unicode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289803" y="1778507"/>
            <a:ext cx="5741035" cy="4072254"/>
            <a:chOff x="6283452" y="1778507"/>
            <a:chExt cx="5741035" cy="4072254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3452" y="1778507"/>
              <a:ext cx="5740908" cy="40721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9360" y="1804415"/>
              <a:ext cx="5638799" cy="397002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395084" y="1615566"/>
            <a:ext cx="3031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5" dirty="0">
                <a:solidFill>
                  <a:srgbClr val="4471C4"/>
                </a:solidFill>
                <a:latin typeface="Lucida Sans Unicode"/>
                <a:cs typeface="Lucida Sans Unicode"/>
              </a:rPr>
              <a:t>Математи</a:t>
            </a:r>
            <a:r>
              <a:rPr spc="-120" dirty="0">
                <a:solidFill>
                  <a:srgbClr val="4471C4"/>
                </a:solidFill>
                <a:latin typeface="Lucida Sans Unicode"/>
                <a:cs typeface="Lucida Sans Unicode"/>
              </a:rPr>
              <a:t>ка</a:t>
            </a:r>
            <a:r>
              <a:rPr spc="-204" dirty="0">
                <a:solidFill>
                  <a:srgbClr val="4471C4"/>
                </a:solidFill>
                <a:latin typeface="Lucida Sans Unicode"/>
                <a:cs typeface="Lucida Sans Unicode"/>
              </a:rPr>
              <a:t> </a:t>
            </a:r>
            <a:r>
              <a:rPr spc="165" dirty="0">
                <a:solidFill>
                  <a:srgbClr val="4471C4"/>
                </a:solidFill>
                <a:latin typeface="Lucida Sans Unicode"/>
                <a:cs typeface="Lucida Sans Unicode"/>
              </a:rPr>
              <a:t>–</a:t>
            </a:r>
            <a:r>
              <a:rPr spc="-165" dirty="0">
                <a:solidFill>
                  <a:srgbClr val="4471C4"/>
                </a:solidFill>
                <a:latin typeface="Lucida Sans Unicode"/>
                <a:cs typeface="Lucida Sans Unicode"/>
              </a:rPr>
              <a:t> </a:t>
            </a:r>
            <a:r>
              <a:rPr spc="-45" dirty="0">
                <a:solidFill>
                  <a:srgbClr val="4471C4"/>
                </a:solidFill>
                <a:latin typeface="Lucida Sans Unicode"/>
                <a:cs typeface="Lucida Sans Unicode"/>
              </a:rPr>
              <a:t>с</a:t>
            </a:r>
            <a:r>
              <a:rPr spc="-165" dirty="0">
                <a:solidFill>
                  <a:srgbClr val="4471C4"/>
                </a:solidFill>
                <a:latin typeface="Lucida Sans Unicode"/>
                <a:cs typeface="Lucida Sans Unicode"/>
              </a:rPr>
              <a:t> </a:t>
            </a:r>
            <a:r>
              <a:rPr spc="-75" dirty="0">
                <a:solidFill>
                  <a:srgbClr val="4471C4"/>
                </a:solidFill>
                <a:latin typeface="Lucida Sans Unicode"/>
                <a:cs typeface="Lucida Sans Unicode"/>
              </a:rPr>
              <a:t>к</a:t>
            </a:r>
            <a:r>
              <a:rPr spc="-80" dirty="0">
                <a:solidFill>
                  <a:srgbClr val="4471C4"/>
                </a:solidFill>
                <a:latin typeface="Lucida Sans Unicode"/>
                <a:cs typeface="Lucida Sans Unicode"/>
              </a:rPr>
              <a:t>о</a:t>
            </a:r>
            <a:r>
              <a:rPr spc="-155" dirty="0">
                <a:solidFill>
                  <a:srgbClr val="4471C4"/>
                </a:solidFill>
                <a:latin typeface="Lucida Sans Unicode"/>
                <a:cs typeface="Lucida Sans Unicode"/>
              </a:rPr>
              <a:t>н</a:t>
            </a:r>
            <a:r>
              <a:rPr spc="-180" dirty="0">
                <a:solidFill>
                  <a:srgbClr val="4471C4"/>
                </a:solidFill>
                <a:latin typeface="Lucida Sans Unicode"/>
                <a:cs typeface="Lucida Sans Unicode"/>
              </a:rPr>
              <a:t>ц</a:t>
            </a:r>
            <a:r>
              <a:rPr spc="-170" dirty="0">
                <a:solidFill>
                  <a:srgbClr val="4471C4"/>
                </a:solidFill>
                <a:latin typeface="Lucida Sans Unicode"/>
                <a:cs typeface="Lucida Sans Unicode"/>
              </a:rPr>
              <a:t>а</a:t>
            </a:r>
            <a:r>
              <a:rPr spc="-175" dirty="0">
                <a:solidFill>
                  <a:srgbClr val="4471C4"/>
                </a:solidFill>
                <a:latin typeface="Lucida Sans Unicode"/>
                <a:cs typeface="Lucida Sans Unicode"/>
              </a:rPr>
              <a:t> </a:t>
            </a:r>
            <a:r>
              <a:rPr spc="-95" dirty="0">
                <a:solidFill>
                  <a:srgbClr val="4471C4"/>
                </a:solidFill>
                <a:latin typeface="Lucida Sans Unicode"/>
                <a:cs typeface="Lucida Sans Unicode"/>
              </a:rPr>
              <a:t>нояб</a:t>
            </a:r>
            <a:r>
              <a:rPr spc="-114" dirty="0">
                <a:solidFill>
                  <a:srgbClr val="4471C4"/>
                </a:solidFill>
                <a:latin typeface="Lucida Sans Unicode"/>
                <a:cs typeface="Lucida Sans Unicode"/>
              </a:rPr>
              <a:t>р</a:t>
            </a:r>
            <a:r>
              <a:rPr spc="-55" dirty="0">
                <a:solidFill>
                  <a:srgbClr val="4471C4"/>
                </a:solidFill>
                <a:latin typeface="Lucida Sans Unicode"/>
                <a:cs typeface="Lucida Sans Unicode"/>
              </a:rPr>
              <a:t>я</a:t>
            </a:r>
            <a:endParaRPr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17739" y="6224514"/>
            <a:ext cx="3444875" cy="23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  <a:tabLst>
                <a:tab pos="3333115" algn="l"/>
              </a:tabLst>
            </a:pPr>
            <a:r>
              <a:rPr spc="29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©</a:t>
            </a:r>
            <a:r>
              <a:rPr spc="-14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 </a:t>
            </a:r>
            <a:r>
              <a:rPr spc="30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АО</a:t>
            </a:r>
            <a:r>
              <a:rPr spc="-14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 </a:t>
            </a:r>
            <a:r>
              <a:rPr spc="-37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«</a:t>
            </a:r>
            <a:r>
              <a:rPr spc="97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И</a:t>
            </a:r>
            <a:r>
              <a:rPr spc="-127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з</a:t>
            </a:r>
            <a:r>
              <a:rPr spc="-17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д</a:t>
            </a:r>
            <a:r>
              <a:rPr spc="-14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ат</a:t>
            </a:r>
            <a:r>
              <a:rPr spc="-67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е</a:t>
            </a:r>
            <a:r>
              <a:rPr spc="-127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л</a:t>
            </a:r>
            <a:r>
              <a:rPr spc="-104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ь</a:t>
            </a:r>
            <a:r>
              <a:rPr spc="-75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ст</a:t>
            </a:r>
            <a:r>
              <a:rPr spc="-8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во</a:t>
            </a:r>
            <a:r>
              <a:rPr spc="-17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 </a:t>
            </a:r>
            <a:r>
              <a:rPr spc="-37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«</a:t>
            </a:r>
            <a:r>
              <a:rPr spc="5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П</a:t>
            </a:r>
            <a:r>
              <a:rPr spc="-150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р</a:t>
            </a:r>
            <a:r>
              <a:rPr spc="-89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о</a:t>
            </a:r>
            <a:r>
              <a:rPr spc="-60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св</a:t>
            </a:r>
            <a:r>
              <a:rPr spc="-8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е</a:t>
            </a:r>
            <a:r>
              <a:rPr spc="-17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ще</a:t>
            </a:r>
            <a:r>
              <a:rPr spc="-165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н</a:t>
            </a:r>
            <a:r>
              <a:rPr spc="-97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и</a:t>
            </a:r>
            <a:r>
              <a:rPr spc="-104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е</a:t>
            </a:r>
            <a:r>
              <a:rPr spc="-37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»</a:t>
            </a:r>
            <a:r>
              <a:rPr spc="-209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,</a:t>
            </a:r>
            <a:r>
              <a:rPr spc="-157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 </a:t>
            </a:r>
            <a:r>
              <a:rPr spc="-17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2022</a:t>
            </a:r>
            <a:r>
              <a:rPr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	</a:t>
            </a:r>
            <a:r>
              <a:rPr sz="1400" spc="-114" dirty="0">
                <a:solidFill>
                  <a:srgbClr val="548DD0"/>
                </a:solidFill>
                <a:latin typeface="Lucida Sans Unicode"/>
                <a:cs typeface="Lucida Sans Unicode"/>
              </a:rPr>
              <a:t>4</a:t>
            </a:r>
            <a:endParaRPr sz="140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265464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17739" y="6228079"/>
            <a:ext cx="34448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333115" algn="l"/>
              </a:tabLst>
            </a:pPr>
            <a:r>
              <a:rPr spc="29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©</a:t>
            </a:r>
            <a:r>
              <a:rPr spc="-14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 </a:t>
            </a:r>
            <a:r>
              <a:rPr spc="30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АО</a:t>
            </a:r>
            <a:r>
              <a:rPr spc="-14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 </a:t>
            </a:r>
            <a:r>
              <a:rPr spc="-37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«</a:t>
            </a:r>
            <a:r>
              <a:rPr spc="97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И</a:t>
            </a:r>
            <a:r>
              <a:rPr spc="-127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з</a:t>
            </a:r>
            <a:r>
              <a:rPr spc="-17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д</a:t>
            </a:r>
            <a:r>
              <a:rPr spc="-14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ат</a:t>
            </a:r>
            <a:r>
              <a:rPr spc="-67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е</a:t>
            </a:r>
            <a:r>
              <a:rPr spc="-127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л</a:t>
            </a:r>
            <a:r>
              <a:rPr spc="-104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ь</a:t>
            </a:r>
            <a:r>
              <a:rPr spc="-75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ст</a:t>
            </a:r>
            <a:r>
              <a:rPr spc="-8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во</a:t>
            </a:r>
            <a:r>
              <a:rPr spc="-17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 </a:t>
            </a:r>
            <a:r>
              <a:rPr spc="-37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«</a:t>
            </a:r>
            <a:r>
              <a:rPr spc="5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П</a:t>
            </a:r>
            <a:r>
              <a:rPr spc="-150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р</a:t>
            </a:r>
            <a:r>
              <a:rPr spc="-89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о</a:t>
            </a:r>
            <a:r>
              <a:rPr spc="-60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св</a:t>
            </a:r>
            <a:r>
              <a:rPr spc="-8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е</a:t>
            </a:r>
            <a:r>
              <a:rPr spc="-17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ще</a:t>
            </a:r>
            <a:r>
              <a:rPr spc="-165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н</a:t>
            </a:r>
            <a:r>
              <a:rPr spc="-97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и</a:t>
            </a:r>
            <a:r>
              <a:rPr spc="-104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е</a:t>
            </a:r>
            <a:r>
              <a:rPr spc="-37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»</a:t>
            </a:r>
            <a:r>
              <a:rPr spc="-209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,</a:t>
            </a:r>
            <a:r>
              <a:rPr spc="-157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 </a:t>
            </a:r>
            <a:r>
              <a:rPr spc="-172"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2022</a:t>
            </a:r>
            <a:r>
              <a:rPr baseline="4629" dirty="0">
                <a:solidFill>
                  <a:srgbClr val="A0ABE1"/>
                </a:solidFill>
                <a:latin typeface="Lucida Sans Unicode"/>
                <a:cs typeface="Lucida Sans Unicode"/>
              </a:rPr>
              <a:t>	</a:t>
            </a:r>
            <a:r>
              <a:rPr sz="1400" spc="-114" dirty="0">
                <a:solidFill>
                  <a:srgbClr val="548DD0"/>
                </a:solidFill>
                <a:latin typeface="Lucida Sans Unicode"/>
                <a:cs typeface="Lucida Sans Unicode"/>
              </a:rPr>
              <a:t>4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8549" y="817879"/>
            <a:ext cx="11212830" cy="5410200"/>
            <a:chOff x="876300" y="815339"/>
            <a:chExt cx="11212830" cy="5410200"/>
          </a:xfrm>
        </p:grpSpPr>
        <p:sp>
          <p:nvSpPr>
            <p:cNvPr id="6" name="object 6"/>
            <p:cNvSpPr/>
            <p:nvPr/>
          </p:nvSpPr>
          <p:spPr>
            <a:xfrm>
              <a:off x="876300" y="6219444"/>
              <a:ext cx="11212830" cy="0"/>
            </a:xfrm>
            <a:custGeom>
              <a:avLst/>
              <a:gdLst/>
              <a:ahLst/>
              <a:cxnLst/>
              <a:rect l="l" t="t" r="r" b="b"/>
              <a:pathLst>
                <a:path w="11212830">
                  <a:moveTo>
                    <a:pt x="0" y="0"/>
                  </a:moveTo>
                  <a:lnTo>
                    <a:pt x="11212830" y="0"/>
                  </a:lnTo>
                </a:path>
              </a:pathLst>
            </a:custGeom>
            <a:ln w="12192">
              <a:solidFill>
                <a:srgbClr val="1C6ED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3959" y="815339"/>
              <a:ext cx="4267200" cy="53416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9868" y="841248"/>
              <a:ext cx="4165091" cy="52395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1132" y="1321308"/>
              <a:ext cx="4573524" cy="48356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97040" y="1347216"/>
              <a:ext cx="4471415" cy="4733544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758950" y="155555"/>
            <a:ext cx="9372599" cy="65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>
              <a:lnSpc>
                <a:spcPts val="2860"/>
              </a:lnSpc>
              <a:spcBef>
                <a:spcPts val="100"/>
              </a:spcBef>
            </a:pPr>
            <a:r>
              <a:rPr sz="2000" u="sng" spc="110" dirty="0">
                <a:solidFill>
                  <a:srgbClr val="252930"/>
                </a:solidFill>
                <a:latin typeface="Arial"/>
                <a:cs typeface="Arial"/>
              </a:rPr>
              <a:t>У</a:t>
            </a:r>
            <a:r>
              <a:rPr sz="2000" u="sng" spc="-110" dirty="0">
                <a:solidFill>
                  <a:srgbClr val="252930"/>
                </a:solidFill>
                <a:latin typeface="Arial"/>
                <a:cs typeface="Arial"/>
              </a:rPr>
              <a:t>ни</a:t>
            </a:r>
            <a:r>
              <a:rPr sz="2000" u="sng" spc="-280" dirty="0">
                <a:solidFill>
                  <a:srgbClr val="252930"/>
                </a:solidFill>
                <a:latin typeface="Arial"/>
                <a:cs typeface="Arial"/>
              </a:rPr>
              <a:t>в</a:t>
            </a:r>
            <a:r>
              <a:rPr sz="2000" u="sng" spc="-105" dirty="0">
                <a:solidFill>
                  <a:srgbClr val="252930"/>
                </a:solidFill>
                <a:latin typeface="Arial"/>
                <a:cs typeface="Arial"/>
              </a:rPr>
              <a:t>ер</a:t>
            </a:r>
            <a:r>
              <a:rPr sz="2000" u="sng" spc="-165" dirty="0">
                <a:solidFill>
                  <a:srgbClr val="252930"/>
                </a:solidFill>
                <a:latin typeface="Arial"/>
                <a:cs typeface="Arial"/>
              </a:rPr>
              <a:t>с</a:t>
            </a:r>
            <a:r>
              <a:rPr sz="2000" u="sng" spc="-225" dirty="0">
                <a:solidFill>
                  <a:srgbClr val="252930"/>
                </a:solidFill>
                <a:latin typeface="Arial"/>
                <a:cs typeface="Arial"/>
              </a:rPr>
              <a:t>а</a:t>
            </a:r>
            <a:r>
              <a:rPr sz="2000" u="sng" spc="-260" dirty="0">
                <a:solidFill>
                  <a:srgbClr val="252930"/>
                </a:solidFill>
                <a:latin typeface="Arial"/>
                <a:cs typeface="Arial"/>
              </a:rPr>
              <a:t>ль</a:t>
            </a:r>
            <a:r>
              <a:rPr sz="2000" u="sng" spc="-250" dirty="0">
                <a:solidFill>
                  <a:srgbClr val="252930"/>
                </a:solidFill>
                <a:latin typeface="Arial"/>
                <a:cs typeface="Arial"/>
              </a:rPr>
              <a:t>н</a:t>
            </a:r>
            <a:r>
              <a:rPr sz="2000" u="sng" spc="-315" dirty="0">
                <a:solidFill>
                  <a:srgbClr val="252930"/>
                </a:solidFill>
                <a:latin typeface="Arial"/>
                <a:cs typeface="Arial"/>
              </a:rPr>
              <a:t>ый</a:t>
            </a:r>
            <a:r>
              <a:rPr sz="2000" u="sng" spc="-170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000" u="sng" spc="5" dirty="0">
                <a:solidFill>
                  <a:srgbClr val="252930"/>
                </a:solidFill>
                <a:latin typeface="Arial"/>
                <a:cs typeface="Arial"/>
              </a:rPr>
              <a:t>к</a:t>
            </a:r>
            <a:r>
              <a:rPr sz="2000" u="sng" spc="-100" dirty="0">
                <a:solidFill>
                  <a:srgbClr val="252930"/>
                </a:solidFill>
                <a:latin typeface="Arial"/>
                <a:cs typeface="Arial"/>
              </a:rPr>
              <a:t>о</a:t>
            </a:r>
            <a:r>
              <a:rPr sz="2000" u="sng" spc="-220" dirty="0">
                <a:solidFill>
                  <a:srgbClr val="252930"/>
                </a:solidFill>
                <a:latin typeface="Arial"/>
                <a:cs typeface="Arial"/>
              </a:rPr>
              <a:t>д</a:t>
            </a:r>
            <a:r>
              <a:rPr sz="2000" u="sng" spc="-110" dirty="0">
                <a:solidFill>
                  <a:srgbClr val="252930"/>
                </a:solidFill>
                <a:latin typeface="Arial"/>
                <a:cs typeface="Arial"/>
              </a:rPr>
              <a:t>и</a:t>
            </a:r>
            <a:r>
              <a:rPr sz="2000" u="sng" spc="-470" dirty="0">
                <a:solidFill>
                  <a:srgbClr val="252930"/>
                </a:solidFill>
                <a:latin typeface="Arial"/>
                <a:cs typeface="Arial"/>
              </a:rPr>
              <a:t>ф</a:t>
            </a:r>
            <a:r>
              <a:rPr sz="2000" u="sng" spc="-110" dirty="0">
                <a:solidFill>
                  <a:srgbClr val="252930"/>
                </a:solidFill>
                <a:latin typeface="Arial"/>
                <a:cs typeface="Arial"/>
              </a:rPr>
              <a:t>и</a:t>
            </a:r>
            <a:r>
              <a:rPr sz="2000" u="sng" spc="-114" dirty="0">
                <a:solidFill>
                  <a:srgbClr val="252930"/>
                </a:solidFill>
                <a:latin typeface="Arial"/>
                <a:cs typeface="Arial"/>
              </a:rPr>
              <a:t>к</a:t>
            </a:r>
            <a:r>
              <a:rPr sz="2000" u="sng" spc="-120" dirty="0">
                <a:solidFill>
                  <a:srgbClr val="252930"/>
                </a:solidFill>
                <a:latin typeface="Arial"/>
                <a:cs typeface="Arial"/>
              </a:rPr>
              <a:t>а</a:t>
            </a:r>
            <a:r>
              <a:rPr sz="2000" u="sng" spc="-110" dirty="0">
                <a:solidFill>
                  <a:srgbClr val="252930"/>
                </a:solidFill>
                <a:latin typeface="Arial"/>
                <a:cs typeface="Arial"/>
              </a:rPr>
              <a:t>т</a:t>
            </a:r>
            <a:r>
              <a:rPr sz="2000" u="sng" spc="-125" dirty="0">
                <a:solidFill>
                  <a:srgbClr val="252930"/>
                </a:solidFill>
                <a:latin typeface="Arial"/>
                <a:cs typeface="Arial"/>
              </a:rPr>
              <a:t>ор</a:t>
            </a:r>
            <a:r>
              <a:rPr sz="2000" u="sng" spc="-155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000" u="sng" spc="-40" dirty="0">
                <a:solidFill>
                  <a:srgbClr val="252930"/>
                </a:solidFill>
                <a:latin typeface="Arial"/>
                <a:cs typeface="Arial"/>
              </a:rPr>
              <a:t>Ф</a:t>
            </a:r>
            <a:r>
              <a:rPr sz="2000" u="sng" spc="190" dirty="0">
                <a:solidFill>
                  <a:srgbClr val="252930"/>
                </a:solidFill>
                <a:latin typeface="Arial"/>
                <a:cs typeface="Arial"/>
              </a:rPr>
              <a:t>И</a:t>
            </a:r>
            <a:r>
              <a:rPr sz="2000" u="sng" spc="105" dirty="0">
                <a:solidFill>
                  <a:srgbClr val="252930"/>
                </a:solidFill>
                <a:latin typeface="Arial"/>
                <a:cs typeface="Arial"/>
              </a:rPr>
              <a:t>П</a:t>
            </a:r>
            <a:r>
              <a:rPr sz="2000" u="sng" spc="180" dirty="0">
                <a:solidFill>
                  <a:srgbClr val="252930"/>
                </a:solidFill>
                <a:latin typeface="Arial"/>
                <a:cs typeface="Arial"/>
              </a:rPr>
              <a:t>И</a:t>
            </a:r>
            <a:endParaRPr sz="2000" u="sng" dirty="0">
              <a:latin typeface="Arial"/>
              <a:cs typeface="Arial"/>
            </a:endParaRPr>
          </a:p>
          <a:p>
            <a:pPr marL="12700">
              <a:lnSpc>
                <a:spcPts val="2140"/>
              </a:lnSpc>
            </a:pPr>
            <a:r>
              <a:rPr sz="2000" u="sng" spc="-80" dirty="0">
                <a:solidFill>
                  <a:srgbClr val="508DD5"/>
                </a:solidFill>
                <a:latin typeface="Arial"/>
                <a:cs typeface="Arial"/>
              </a:rPr>
              <a:t>Проверка</a:t>
            </a:r>
            <a:r>
              <a:rPr sz="2000" u="sng" spc="-12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sz="2000" u="sng" spc="-130" dirty="0">
                <a:solidFill>
                  <a:srgbClr val="508DD5"/>
                </a:solidFill>
                <a:latin typeface="Arial"/>
                <a:cs typeface="Arial"/>
              </a:rPr>
              <a:t>сформированности</a:t>
            </a:r>
            <a:r>
              <a:rPr sz="2000" u="sng" spc="-9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sz="2000" u="sng" spc="-125" dirty="0">
                <a:solidFill>
                  <a:srgbClr val="508DD5"/>
                </a:solidFill>
                <a:latin typeface="Arial"/>
                <a:cs typeface="Arial"/>
              </a:rPr>
              <a:t>предметных</a:t>
            </a:r>
            <a:r>
              <a:rPr sz="2000" u="sng" spc="-12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sz="2000" u="sng" spc="-105" dirty="0">
                <a:solidFill>
                  <a:srgbClr val="508DD5"/>
                </a:solidFill>
                <a:latin typeface="Arial"/>
                <a:cs typeface="Arial"/>
              </a:rPr>
              <a:t>умений</a:t>
            </a:r>
            <a:r>
              <a:rPr sz="2000" u="sng" spc="-11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sz="2000" u="sng" spc="-85" dirty="0">
                <a:solidFill>
                  <a:srgbClr val="508DD5"/>
                </a:solidFill>
                <a:latin typeface="Arial"/>
                <a:cs typeface="Arial"/>
              </a:rPr>
              <a:t>и</a:t>
            </a:r>
            <a:r>
              <a:rPr sz="2000" u="sng" spc="-11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sz="2000" u="sng" spc="95" dirty="0">
                <a:solidFill>
                  <a:srgbClr val="508DD5"/>
                </a:solidFill>
                <a:latin typeface="Arial"/>
                <a:cs typeface="Arial"/>
              </a:rPr>
              <a:t>УУД</a:t>
            </a:r>
          </a:p>
        </p:txBody>
      </p:sp>
    </p:spTree>
    <p:extLst>
      <p:ext uri="{BB962C8B-B14F-4D97-AF65-F5344CB8AC3E}">
        <p14:creationId xmlns:p14="http://schemas.microsoft.com/office/powerpoint/2010/main" val="2848378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6222" y="6135623"/>
            <a:ext cx="11212830" cy="0"/>
          </a:xfrm>
          <a:custGeom>
            <a:avLst/>
            <a:gdLst/>
            <a:ahLst/>
            <a:cxnLst/>
            <a:rect l="l" t="t" r="r" b="b"/>
            <a:pathLst>
              <a:path w="11212830">
                <a:moveTo>
                  <a:pt x="0" y="0"/>
                </a:moveTo>
                <a:lnTo>
                  <a:pt x="11212830" y="0"/>
                </a:lnTo>
              </a:path>
            </a:pathLst>
          </a:custGeom>
          <a:ln w="12192">
            <a:solidFill>
              <a:srgbClr val="1C6E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198" y="1082039"/>
            <a:ext cx="3831335" cy="359968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85006" y="951991"/>
            <a:ext cx="75520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85" dirty="0">
                <a:latin typeface="Lucida Sans Unicode"/>
                <a:cs typeface="Lucida Sans Unicode"/>
              </a:rPr>
              <a:t>Урок,</a:t>
            </a:r>
            <a:r>
              <a:rPr spc="-180" dirty="0">
                <a:latin typeface="Lucida Sans Unicode"/>
                <a:cs typeface="Lucida Sans Unicode"/>
              </a:rPr>
              <a:t> </a:t>
            </a:r>
            <a:r>
              <a:rPr spc="-55" dirty="0">
                <a:latin typeface="Lucida Sans Unicode"/>
                <a:cs typeface="Lucida Sans Unicode"/>
              </a:rPr>
              <a:t>св</a:t>
            </a:r>
            <a:r>
              <a:rPr spc="-60" dirty="0">
                <a:latin typeface="Lucida Sans Unicode"/>
                <a:cs typeface="Lucida Sans Unicode"/>
              </a:rPr>
              <a:t>я</a:t>
            </a:r>
            <a:r>
              <a:rPr spc="-105" dirty="0">
                <a:latin typeface="Lucida Sans Unicode"/>
                <a:cs typeface="Lucida Sans Unicode"/>
              </a:rPr>
              <a:t>за</a:t>
            </a:r>
            <a:r>
              <a:rPr spc="-135" dirty="0">
                <a:latin typeface="Lucida Sans Unicode"/>
                <a:cs typeface="Lucida Sans Unicode"/>
              </a:rPr>
              <a:t>н</a:t>
            </a:r>
            <a:r>
              <a:rPr spc="-130" dirty="0">
                <a:latin typeface="Lucida Sans Unicode"/>
                <a:cs typeface="Lucida Sans Unicode"/>
              </a:rPr>
              <a:t>н</a:t>
            </a:r>
            <a:r>
              <a:rPr spc="-160" dirty="0">
                <a:latin typeface="Lucida Sans Unicode"/>
                <a:cs typeface="Lucida Sans Unicode"/>
              </a:rPr>
              <a:t>ы</a:t>
            </a:r>
            <a:r>
              <a:rPr spc="-114" dirty="0">
                <a:latin typeface="Lucida Sans Unicode"/>
                <a:cs typeface="Lucida Sans Unicode"/>
              </a:rPr>
              <a:t>й</a:t>
            </a:r>
            <a:r>
              <a:rPr spc="-165" dirty="0">
                <a:latin typeface="Lucida Sans Unicode"/>
                <a:cs typeface="Lucida Sans Unicode"/>
              </a:rPr>
              <a:t> </a:t>
            </a:r>
            <a:r>
              <a:rPr spc="-45" dirty="0">
                <a:latin typeface="Lucida Sans Unicode"/>
                <a:cs typeface="Lucida Sans Unicode"/>
              </a:rPr>
              <a:t>с</a:t>
            </a:r>
            <a:r>
              <a:rPr spc="-180" dirty="0">
                <a:latin typeface="Lucida Sans Unicode"/>
                <a:cs typeface="Lucida Sans Unicode"/>
              </a:rPr>
              <a:t> </a:t>
            </a:r>
            <a:r>
              <a:rPr spc="-105" dirty="0">
                <a:latin typeface="Lucida Sans Unicode"/>
                <a:cs typeface="Lucida Sans Unicode"/>
              </a:rPr>
              <a:t>изображением</a:t>
            </a:r>
            <a:r>
              <a:rPr spc="-185" dirty="0">
                <a:latin typeface="Lucida Sans Unicode"/>
                <a:cs typeface="Lucida Sans Unicode"/>
              </a:rPr>
              <a:t> </a:t>
            </a:r>
            <a:r>
              <a:rPr spc="-114" dirty="0">
                <a:latin typeface="Lucida Sans Unicode"/>
                <a:cs typeface="Lucida Sans Unicode"/>
              </a:rPr>
              <a:t>релье</a:t>
            </a:r>
            <a:r>
              <a:rPr spc="-170" dirty="0">
                <a:latin typeface="Lucida Sans Unicode"/>
                <a:cs typeface="Lucida Sans Unicode"/>
              </a:rPr>
              <a:t>фа</a:t>
            </a:r>
            <a:r>
              <a:rPr spc="-165" dirty="0">
                <a:latin typeface="Lucida Sans Unicode"/>
                <a:cs typeface="Lucida Sans Unicode"/>
              </a:rPr>
              <a:t> </a:t>
            </a:r>
            <a:r>
              <a:rPr spc="-150" dirty="0">
                <a:latin typeface="Lucida Sans Unicode"/>
                <a:cs typeface="Lucida Sans Unicode"/>
              </a:rPr>
              <a:t>на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-130" dirty="0">
                <a:latin typeface="Lucida Sans Unicode"/>
                <a:cs typeface="Lucida Sans Unicode"/>
              </a:rPr>
              <a:t>топог</a:t>
            </a:r>
            <a:r>
              <a:rPr spc="-155" dirty="0">
                <a:latin typeface="Lucida Sans Unicode"/>
                <a:cs typeface="Lucida Sans Unicode"/>
              </a:rPr>
              <a:t>р</a:t>
            </a:r>
            <a:r>
              <a:rPr spc="-120" dirty="0">
                <a:latin typeface="Lucida Sans Unicode"/>
                <a:cs typeface="Lucida Sans Unicode"/>
              </a:rPr>
              <a:t>афиче</a:t>
            </a:r>
            <a:r>
              <a:rPr spc="-114" dirty="0">
                <a:latin typeface="Lucida Sans Unicode"/>
                <a:cs typeface="Lucida Sans Unicode"/>
              </a:rPr>
              <a:t>с</a:t>
            </a:r>
            <a:r>
              <a:rPr spc="-85" dirty="0">
                <a:latin typeface="Lucida Sans Unicode"/>
                <a:cs typeface="Lucida Sans Unicode"/>
              </a:rPr>
              <a:t>к</a:t>
            </a:r>
            <a:r>
              <a:rPr spc="-95" dirty="0">
                <a:latin typeface="Lucida Sans Unicode"/>
                <a:cs typeface="Lucida Sans Unicode"/>
              </a:rPr>
              <a:t>и</a:t>
            </a:r>
            <a:r>
              <a:rPr spc="-195" dirty="0">
                <a:latin typeface="Lucida Sans Unicode"/>
                <a:cs typeface="Lucida Sans Unicode"/>
              </a:rPr>
              <a:t>х</a:t>
            </a:r>
            <a:r>
              <a:rPr spc="-200" dirty="0">
                <a:latin typeface="Lucida Sans Unicode"/>
                <a:cs typeface="Lucida Sans Unicode"/>
              </a:rPr>
              <a:t> </a:t>
            </a:r>
            <a:r>
              <a:rPr spc="-100" dirty="0">
                <a:latin typeface="Lucida Sans Unicode"/>
                <a:cs typeface="Lucida Sans Unicode"/>
              </a:rPr>
              <a:t>картах?  </a:t>
            </a:r>
            <a:r>
              <a:rPr spc="-120" dirty="0">
                <a:latin typeface="Lucida Sans Unicode"/>
                <a:cs typeface="Lucida Sans Unicode"/>
              </a:rPr>
              <a:t>Задание</a:t>
            </a:r>
            <a:r>
              <a:rPr spc="-185" dirty="0">
                <a:latin typeface="Lucida Sans Unicode"/>
                <a:cs typeface="Lucida Sans Unicode"/>
              </a:rPr>
              <a:t> </a:t>
            </a:r>
            <a:r>
              <a:rPr spc="-60" dirty="0">
                <a:latin typeface="Lucida Sans Unicode"/>
                <a:cs typeface="Lucida Sans Unicode"/>
              </a:rPr>
              <a:t>в</a:t>
            </a:r>
            <a:r>
              <a:rPr spc="-160" dirty="0">
                <a:latin typeface="Lucida Sans Unicode"/>
                <a:cs typeface="Lucida Sans Unicode"/>
              </a:rPr>
              <a:t> </a:t>
            </a:r>
            <a:r>
              <a:rPr spc="-140" dirty="0">
                <a:latin typeface="Lucida Sans Unicode"/>
                <a:cs typeface="Lucida Sans Unicode"/>
              </a:rPr>
              <a:t>формате</a:t>
            </a:r>
            <a:r>
              <a:rPr spc="-185" dirty="0">
                <a:latin typeface="Lucida Sans Unicode"/>
                <a:cs typeface="Lucida Sans Unicode"/>
              </a:rPr>
              <a:t> </a:t>
            </a:r>
            <a:r>
              <a:rPr dirty="0">
                <a:latin typeface="Lucida Sans Unicode"/>
                <a:cs typeface="Lucida Sans Unicode"/>
              </a:rPr>
              <a:t>ЕГЭ,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-85" dirty="0">
                <a:latin typeface="Lucida Sans Unicode"/>
                <a:cs typeface="Lucida Sans Unicode"/>
              </a:rPr>
              <a:t>звучало</a:t>
            </a:r>
            <a:r>
              <a:rPr spc="-170" dirty="0">
                <a:latin typeface="Lucida Sans Unicode"/>
                <a:cs typeface="Lucida Sans Unicode"/>
              </a:rPr>
              <a:t> </a:t>
            </a:r>
            <a:r>
              <a:rPr spc="-114" dirty="0">
                <a:latin typeface="Lucida Sans Unicode"/>
                <a:cs typeface="Lucida Sans Unicode"/>
              </a:rPr>
              <a:t>бы</a:t>
            </a:r>
            <a:r>
              <a:rPr spc="-170" dirty="0">
                <a:latin typeface="Lucida Sans Unicode"/>
                <a:cs typeface="Lucida Sans Unicode"/>
              </a:rPr>
              <a:t> </a:t>
            </a:r>
            <a:r>
              <a:rPr spc="-85" dirty="0">
                <a:latin typeface="Lucida Sans Unicode"/>
                <a:cs typeface="Lucida Sans Unicode"/>
              </a:rPr>
              <a:t>так:</a:t>
            </a:r>
            <a:r>
              <a:rPr spc="-160" dirty="0">
                <a:latin typeface="Lucida Sans Unicode"/>
                <a:cs typeface="Lucida Sans Unicode"/>
              </a:rPr>
              <a:t> </a:t>
            </a:r>
            <a:r>
              <a:rPr spc="-70" dirty="0">
                <a:latin typeface="Lucida Sans Unicode"/>
                <a:cs typeface="Lucida Sans Unicode"/>
              </a:rPr>
              <a:t>«Постройте</a:t>
            </a:r>
            <a:r>
              <a:rPr spc="-204" dirty="0">
                <a:latin typeface="Lucida Sans Unicode"/>
                <a:cs typeface="Lucida Sans Unicode"/>
              </a:rPr>
              <a:t> </a:t>
            </a:r>
            <a:r>
              <a:rPr spc="-135" dirty="0">
                <a:latin typeface="Lucida Sans Unicode"/>
                <a:cs typeface="Lucida Sans Unicode"/>
              </a:rPr>
              <a:t>профиль</a:t>
            </a:r>
            <a:r>
              <a:rPr spc="-170" dirty="0">
                <a:latin typeface="Lucida Sans Unicode"/>
                <a:cs typeface="Lucida Sans Unicode"/>
              </a:rPr>
              <a:t> </a:t>
            </a:r>
            <a:r>
              <a:rPr spc="-135" dirty="0">
                <a:latin typeface="Lucida Sans Unicode"/>
                <a:cs typeface="Lucida Sans Unicode"/>
              </a:rPr>
              <a:t>рельефа,</a:t>
            </a:r>
            <a:r>
              <a:rPr spc="-165" dirty="0">
                <a:latin typeface="Lucida Sans Unicode"/>
                <a:cs typeface="Lucida Sans Unicode"/>
              </a:rPr>
              <a:t> </a:t>
            </a:r>
            <a:r>
              <a:rPr spc="-114" dirty="0">
                <a:latin typeface="Lucida Sans Unicode"/>
                <a:cs typeface="Lucida Sans Unicode"/>
              </a:rPr>
              <a:t>по </a:t>
            </a:r>
            <a:r>
              <a:rPr spc="-555" dirty="0">
                <a:latin typeface="Lucida Sans Unicode"/>
                <a:cs typeface="Lucida Sans Unicode"/>
              </a:rPr>
              <a:t> </a:t>
            </a:r>
            <a:r>
              <a:rPr spc="-114" dirty="0">
                <a:latin typeface="Lucida Sans Unicode"/>
                <a:cs typeface="Lucida Sans Unicode"/>
              </a:rPr>
              <a:t>линии</a:t>
            </a:r>
            <a:r>
              <a:rPr spc="-185" dirty="0">
                <a:latin typeface="Lucida Sans Unicode"/>
                <a:cs typeface="Lucida Sans Unicode"/>
              </a:rPr>
              <a:t> </a:t>
            </a:r>
            <a:r>
              <a:rPr spc="-90" dirty="0">
                <a:latin typeface="Lucida Sans Unicode"/>
                <a:cs typeface="Lucida Sans Unicode"/>
              </a:rPr>
              <a:t>АВ…,</a:t>
            </a:r>
            <a:r>
              <a:rPr spc="-170" dirty="0">
                <a:latin typeface="Lucida Sans Unicode"/>
                <a:cs typeface="Lucida Sans Unicode"/>
              </a:rPr>
              <a:t> </a:t>
            </a:r>
            <a:r>
              <a:rPr spc="-85" dirty="0">
                <a:latin typeface="Lucida Sans Unicode"/>
                <a:cs typeface="Lucida Sans Unicode"/>
              </a:rPr>
              <a:t>используя</a:t>
            </a:r>
            <a:r>
              <a:rPr spc="-180" dirty="0">
                <a:latin typeface="Lucida Sans Unicode"/>
                <a:cs typeface="Lucida Sans Unicode"/>
              </a:rPr>
              <a:t> </a:t>
            </a:r>
            <a:r>
              <a:rPr spc="-125" dirty="0">
                <a:latin typeface="Lucida Sans Unicode"/>
                <a:cs typeface="Lucida Sans Unicode"/>
              </a:rPr>
              <a:t>горизонтальный</a:t>
            </a:r>
            <a:r>
              <a:rPr spc="-200" dirty="0">
                <a:latin typeface="Lucida Sans Unicode"/>
                <a:cs typeface="Lucida Sans Unicode"/>
              </a:rPr>
              <a:t> </a:t>
            </a:r>
            <a:r>
              <a:rPr spc="-140" dirty="0">
                <a:latin typeface="Lucida Sans Unicode"/>
                <a:cs typeface="Lucida Sans Unicode"/>
              </a:rPr>
              <a:t>масштаб</a:t>
            </a:r>
            <a:r>
              <a:rPr spc="-185" dirty="0">
                <a:latin typeface="Lucida Sans Unicode"/>
                <a:cs typeface="Lucida Sans Unicode"/>
              </a:rPr>
              <a:t> </a:t>
            </a:r>
            <a:r>
              <a:rPr spc="-275" dirty="0">
                <a:latin typeface="Lucida Sans Unicode"/>
                <a:cs typeface="Lucida Sans Unicode"/>
              </a:rPr>
              <a:t>……</a:t>
            </a:r>
            <a:r>
              <a:rPr spc="-170" dirty="0">
                <a:latin typeface="Lucida Sans Unicode"/>
                <a:cs typeface="Lucida Sans Unicode"/>
              </a:rPr>
              <a:t> </a:t>
            </a:r>
            <a:r>
              <a:rPr spc="-114" dirty="0">
                <a:latin typeface="Lucida Sans Unicode"/>
                <a:cs typeface="Lucida Sans Unicode"/>
              </a:rPr>
              <a:t>и</a:t>
            </a:r>
            <a:r>
              <a:rPr spc="-185" dirty="0">
                <a:latin typeface="Lucida Sans Unicode"/>
                <a:cs typeface="Lucida Sans Unicode"/>
              </a:rPr>
              <a:t> т.д.</a:t>
            </a:r>
            <a:endParaRPr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85005" y="1774952"/>
            <a:ext cx="714883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800" u="sng" spc="-20" dirty="0"/>
              <a:t>Но</a:t>
            </a:r>
            <a:r>
              <a:rPr sz="1800" u="sng" spc="-185" dirty="0"/>
              <a:t> </a:t>
            </a:r>
            <a:r>
              <a:rPr sz="1800" u="sng" spc="-130" dirty="0"/>
              <a:t>для</a:t>
            </a:r>
            <a:r>
              <a:rPr sz="1800" u="sng" spc="-165" dirty="0"/>
              <a:t> </a:t>
            </a:r>
            <a:r>
              <a:rPr sz="1800" u="sng" spc="-105" dirty="0"/>
              <a:t>п</a:t>
            </a:r>
            <a:r>
              <a:rPr sz="1800" u="sng" spc="-95" dirty="0"/>
              <a:t>ят</a:t>
            </a:r>
            <a:r>
              <a:rPr sz="1800" u="sng" spc="-114" dirty="0"/>
              <a:t>и</a:t>
            </a:r>
            <a:r>
              <a:rPr sz="1800" u="sng" spc="-345" dirty="0"/>
              <a:t>-</a:t>
            </a:r>
            <a:r>
              <a:rPr sz="1800" u="sng" spc="-180" dirty="0"/>
              <a:t> </a:t>
            </a:r>
            <a:r>
              <a:rPr sz="1800" u="sng" spc="-170" dirty="0"/>
              <a:t>,</a:t>
            </a:r>
            <a:r>
              <a:rPr sz="1800" u="sng" spc="-180" dirty="0"/>
              <a:t> </a:t>
            </a:r>
            <a:r>
              <a:rPr sz="1800" u="sng" spc="-114" dirty="0"/>
              <a:t>и</a:t>
            </a:r>
            <a:r>
              <a:rPr sz="1800" u="sng" spc="-170" dirty="0"/>
              <a:t> </a:t>
            </a:r>
            <a:r>
              <a:rPr sz="1800" u="sng" spc="-140" dirty="0"/>
              <a:t>даже</a:t>
            </a:r>
            <a:r>
              <a:rPr sz="1800" u="sng" spc="-160" dirty="0"/>
              <a:t> </a:t>
            </a:r>
            <a:r>
              <a:rPr sz="1800" u="sng" spc="-105" dirty="0"/>
              <a:t>шестиклассника</a:t>
            </a:r>
            <a:r>
              <a:rPr sz="1800" u="sng" spc="-185" dirty="0"/>
              <a:t> </a:t>
            </a:r>
            <a:r>
              <a:rPr sz="1800" u="sng" spc="-135" dirty="0"/>
              <a:t>задание</a:t>
            </a:r>
            <a:r>
              <a:rPr sz="1800" u="sng" spc="-175" dirty="0"/>
              <a:t> </a:t>
            </a:r>
            <a:r>
              <a:rPr sz="1800" u="sng" spc="165" dirty="0"/>
              <a:t>–</a:t>
            </a:r>
            <a:r>
              <a:rPr sz="1800" u="sng" spc="-165" dirty="0"/>
              <a:t> </a:t>
            </a:r>
            <a:r>
              <a:rPr sz="1800" u="sng" spc="-100" dirty="0"/>
              <a:t>сложное…  </a:t>
            </a:r>
            <a:r>
              <a:rPr sz="1800" u="sng" spc="-85" dirty="0"/>
              <a:t>Проверяемое </a:t>
            </a:r>
            <a:r>
              <a:rPr sz="1800" u="sng" spc="-90" dirty="0">
                <a:solidFill>
                  <a:srgbClr val="FF0000"/>
                </a:solidFill>
              </a:rPr>
              <a:t>умение</a:t>
            </a:r>
            <a:r>
              <a:rPr sz="1800" u="sng" spc="-90" dirty="0"/>
              <a:t>: </a:t>
            </a:r>
            <a:r>
              <a:rPr sz="1800" u="sng" spc="-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читать </a:t>
            </a:r>
            <a:r>
              <a:rPr sz="1800" u="sng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рельеф </a:t>
            </a:r>
            <a:r>
              <a:rPr sz="1800" u="sng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на </a:t>
            </a:r>
            <a:r>
              <a:rPr sz="1800" u="sng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топографических </a:t>
            </a:r>
            <a:r>
              <a:rPr sz="1800" u="sng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картах…. </a:t>
            </a:r>
            <a:r>
              <a:rPr sz="1800" u="sng" spc="-120" dirty="0">
                <a:latin typeface="Arial"/>
                <a:cs typeface="Arial"/>
              </a:rPr>
              <a:t> </a:t>
            </a:r>
            <a:r>
              <a:rPr sz="1800" u="sng" spc="-85" dirty="0"/>
              <a:t>Возможные</a:t>
            </a:r>
            <a:r>
              <a:rPr sz="1800" u="sng" spc="-170" dirty="0"/>
              <a:t> </a:t>
            </a:r>
            <a:r>
              <a:rPr sz="1800" u="sng" spc="-135" dirty="0"/>
              <a:t>задания,</a:t>
            </a:r>
            <a:r>
              <a:rPr sz="1800" u="sng" spc="-165" dirty="0"/>
              <a:t> </a:t>
            </a:r>
            <a:r>
              <a:rPr sz="1800" u="sng" spc="-114" dirty="0"/>
              <a:t>проверяющие</a:t>
            </a:r>
            <a:r>
              <a:rPr sz="1800" u="sng" spc="-180" dirty="0"/>
              <a:t> </a:t>
            </a:r>
            <a:r>
              <a:rPr sz="1800" u="sng" spc="-140" dirty="0"/>
              <a:t>данное</a:t>
            </a:r>
            <a:r>
              <a:rPr sz="1800" u="sng" spc="-175" dirty="0"/>
              <a:t> </a:t>
            </a:r>
            <a:r>
              <a:rPr sz="1800" u="sng" spc="-105" dirty="0"/>
              <a:t>умение</a:t>
            </a:r>
            <a:r>
              <a:rPr sz="1800" u="sng" spc="-165" dirty="0"/>
              <a:t> </a:t>
            </a:r>
            <a:r>
              <a:rPr sz="1800" u="sng" spc="-114" dirty="0"/>
              <a:t>(для</a:t>
            </a:r>
            <a:r>
              <a:rPr sz="1800" u="sng" spc="-170" dirty="0"/>
              <a:t> </a:t>
            </a:r>
            <a:r>
              <a:rPr sz="1800" u="sng" spc="-125" dirty="0"/>
              <a:t>«малышей»)…</a:t>
            </a:r>
            <a:endParaRPr sz="1800" u="sng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78127" y="1903476"/>
            <a:ext cx="2463800" cy="1209040"/>
            <a:chOff x="1271777" y="1903476"/>
            <a:chExt cx="2463800" cy="1209040"/>
          </a:xfrm>
        </p:grpSpPr>
        <p:sp>
          <p:nvSpPr>
            <p:cNvPr id="7" name="object 7"/>
            <p:cNvSpPr/>
            <p:nvPr/>
          </p:nvSpPr>
          <p:spPr>
            <a:xfrm>
              <a:off x="1271777" y="1967738"/>
              <a:ext cx="1512570" cy="619760"/>
            </a:xfrm>
            <a:custGeom>
              <a:avLst/>
              <a:gdLst/>
              <a:ahLst/>
              <a:cxnLst/>
              <a:rect l="l" t="t" r="r" b="b"/>
              <a:pathLst>
                <a:path w="1512570" h="619760">
                  <a:moveTo>
                    <a:pt x="1430100" y="582139"/>
                  </a:moveTo>
                  <a:lnTo>
                    <a:pt x="1383792" y="589788"/>
                  </a:lnTo>
                  <a:lnTo>
                    <a:pt x="1375917" y="591185"/>
                  </a:lnTo>
                  <a:lnTo>
                    <a:pt x="1370584" y="598551"/>
                  </a:lnTo>
                  <a:lnTo>
                    <a:pt x="1373123" y="614426"/>
                  </a:lnTo>
                  <a:lnTo>
                    <a:pt x="1380617" y="619760"/>
                  </a:lnTo>
                  <a:lnTo>
                    <a:pt x="1388491" y="618363"/>
                  </a:lnTo>
                  <a:lnTo>
                    <a:pt x="1492212" y="601217"/>
                  </a:lnTo>
                  <a:lnTo>
                    <a:pt x="1480185" y="601217"/>
                  </a:lnTo>
                  <a:lnTo>
                    <a:pt x="1430100" y="582139"/>
                  </a:lnTo>
                  <a:close/>
                </a:path>
                <a:path w="1512570" h="619760">
                  <a:moveTo>
                    <a:pt x="1458497" y="577448"/>
                  </a:moveTo>
                  <a:lnTo>
                    <a:pt x="1430100" y="582139"/>
                  </a:lnTo>
                  <a:lnTo>
                    <a:pt x="1480185" y="601217"/>
                  </a:lnTo>
                  <a:lnTo>
                    <a:pt x="1481896" y="596773"/>
                  </a:lnTo>
                  <a:lnTo>
                    <a:pt x="1474089" y="596773"/>
                  </a:lnTo>
                  <a:lnTo>
                    <a:pt x="1458497" y="577448"/>
                  </a:lnTo>
                  <a:close/>
                </a:path>
                <a:path w="1512570" h="619760">
                  <a:moveTo>
                    <a:pt x="1419352" y="493140"/>
                  </a:moveTo>
                  <a:lnTo>
                    <a:pt x="1413129" y="498094"/>
                  </a:lnTo>
                  <a:lnTo>
                    <a:pt x="1406905" y="503174"/>
                  </a:lnTo>
                  <a:lnTo>
                    <a:pt x="1405890" y="512317"/>
                  </a:lnTo>
                  <a:lnTo>
                    <a:pt x="1410970" y="518540"/>
                  </a:lnTo>
                  <a:lnTo>
                    <a:pt x="1440433" y="555058"/>
                  </a:lnTo>
                  <a:lnTo>
                    <a:pt x="1490598" y="574166"/>
                  </a:lnTo>
                  <a:lnTo>
                    <a:pt x="1480185" y="601217"/>
                  </a:lnTo>
                  <a:lnTo>
                    <a:pt x="1492212" y="601217"/>
                  </a:lnTo>
                  <a:lnTo>
                    <a:pt x="1512189" y="597915"/>
                  </a:lnTo>
                  <a:lnTo>
                    <a:pt x="1433448" y="500379"/>
                  </a:lnTo>
                  <a:lnTo>
                    <a:pt x="1428496" y="494157"/>
                  </a:lnTo>
                  <a:lnTo>
                    <a:pt x="1419352" y="493140"/>
                  </a:lnTo>
                  <a:close/>
                </a:path>
                <a:path w="1512570" h="619760">
                  <a:moveTo>
                    <a:pt x="1482979" y="573404"/>
                  </a:moveTo>
                  <a:lnTo>
                    <a:pt x="1458497" y="577448"/>
                  </a:lnTo>
                  <a:lnTo>
                    <a:pt x="1474089" y="596773"/>
                  </a:lnTo>
                  <a:lnTo>
                    <a:pt x="1482979" y="573404"/>
                  </a:lnTo>
                  <a:close/>
                </a:path>
                <a:path w="1512570" h="619760">
                  <a:moveTo>
                    <a:pt x="1488598" y="573404"/>
                  </a:moveTo>
                  <a:lnTo>
                    <a:pt x="1482979" y="573404"/>
                  </a:lnTo>
                  <a:lnTo>
                    <a:pt x="1474089" y="596773"/>
                  </a:lnTo>
                  <a:lnTo>
                    <a:pt x="1481896" y="596773"/>
                  </a:lnTo>
                  <a:lnTo>
                    <a:pt x="1490598" y="574166"/>
                  </a:lnTo>
                  <a:lnTo>
                    <a:pt x="1488598" y="573404"/>
                  </a:lnTo>
                  <a:close/>
                </a:path>
                <a:path w="1512570" h="619760">
                  <a:moveTo>
                    <a:pt x="81879" y="37587"/>
                  </a:moveTo>
                  <a:lnTo>
                    <a:pt x="53668" y="42283"/>
                  </a:lnTo>
                  <a:lnTo>
                    <a:pt x="71757" y="64703"/>
                  </a:lnTo>
                  <a:lnTo>
                    <a:pt x="1430100" y="582139"/>
                  </a:lnTo>
                  <a:lnTo>
                    <a:pt x="1458497" y="577448"/>
                  </a:lnTo>
                  <a:lnTo>
                    <a:pt x="1440433" y="555058"/>
                  </a:lnTo>
                  <a:lnTo>
                    <a:pt x="81879" y="37587"/>
                  </a:lnTo>
                  <a:close/>
                </a:path>
                <a:path w="1512570" h="619760">
                  <a:moveTo>
                    <a:pt x="1440433" y="555058"/>
                  </a:moveTo>
                  <a:lnTo>
                    <a:pt x="1458497" y="577448"/>
                  </a:lnTo>
                  <a:lnTo>
                    <a:pt x="1482979" y="573404"/>
                  </a:lnTo>
                  <a:lnTo>
                    <a:pt x="1488598" y="573404"/>
                  </a:lnTo>
                  <a:lnTo>
                    <a:pt x="1440433" y="555058"/>
                  </a:lnTo>
                  <a:close/>
                </a:path>
                <a:path w="1512570" h="619760">
                  <a:moveTo>
                    <a:pt x="131572" y="0"/>
                  </a:moveTo>
                  <a:lnTo>
                    <a:pt x="123697" y="1397"/>
                  </a:lnTo>
                  <a:lnTo>
                    <a:pt x="0" y="21844"/>
                  </a:lnTo>
                  <a:lnTo>
                    <a:pt x="78612" y="119379"/>
                  </a:lnTo>
                  <a:lnTo>
                    <a:pt x="83693" y="125602"/>
                  </a:lnTo>
                  <a:lnTo>
                    <a:pt x="92837" y="126619"/>
                  </a:lnTo>
                  <a:lnTo>
                    <a:pt x="99059" y="121538"/>
                  </a:lnTo>
                  <a:lnTo>
                    <a:pt x="105283" y="116586"/>
                  </a:lnTo>
                  <a:lnTo>
                    <a:pt x="106172" y="107441"/>
                  </a:lnTo>
                  <a:lnTo>
                    <a:pt x="101218" y="101219"/>
                  </a:lnTo>
                  <a:lnTo>
                    <a:pt x="71757" y="64703"/>
                  </a:lnTo>
                  <a:lnTo>
                    <a:pt x="21590" y="45592"/>
                  </a:lnTo>
                  <a:lnTo>
                    <a:pt x="31877" y="18541"/>
                  </a:lnTo>
                  <a:lnTo>
                    <a:pt x="141195" y="18541"/>
                  </a:lnTo>
                  <a:lnTo>
                    <a:pt x="140334" y="13208"/>
                  </a:lnTo>
                  <a:lnTo>
                    <a:pt x="138937" y="5334"/>
                  </a:lnTo>
                  <a:lnTo>
                    <a:pt x="131572" y="0"/>
                  </a:lnTo>
                  <a:close/>
                </a:path>
                <a:path w="1512570" h="619760">
                  <a:moveTo>
                    <a:pt x="31877" y="18541"/>
                  </a:moveTo>
                  <a:lnTo>
                    <a:pt x="21590" y="45592"/>
                  </a:lnTo>
                  <a:lnTo>
                    <a:pt x="71757" y="64703"/>
                  </a:lnTo>
                  <a:lnTo>
                    <a:pt x="56953" y="46354"/>
                  </a:lnTo>
                  <a:lnTo>
                    <a:pt x="29209" y="46354"/>
                  </a:lnTo>
                  <a:lnTo>
                    <a:pt x="38100" y="22987"/>
                  </a:lnTo>
                  <a:lnTo>
                    <a:pt x="43546" y="22987"/>
                  </a:lnTo>
                  <a:lnTo>
                    <a:pt x="31877" y="18541"/>
                  </a:lnTo>
                  <a:close/>
                </a:path>
                <a:path w="1512570" h="619760">
                  <a:moveTo>
                    <a:pt x="38100" y="22987"/>
                  </a:moveTo>
                  <a:lnTo>
                    <a:pt x="29209" y="46354"/>
                  </a:lnTo>
                  <a:lnTo>
                    <a:pt x="53668" y="42283"/>
                  </a:lnTo>
                  <a:lnTo>
                    <a:pt x="38100" y="22987"/>
                  </a:lnTo>
                  <a:close/>
                </a:path>
                <a:path w="1512570" h="619760">
                  <a:moveTo>
                    <a:pt x="53668" y="42283"/>
                  </a:moveTo>
                  <a:lnTo>
                    <a:pt x="29209" y="46354"/>
                  </a:lnTo>
                  <a:lnTo>
                    <a:pt x="56953" y="46354"/>
                  </a:lnTo>
                  <a:lnTo>
                    <a:pt x="53668" y="42283"/>
                  </a:lnTo>
                  <a:close/>
                </a:path>
                <a:path w="1512570" h="619760">
                  <a:moveTo>
                    <a:pt x="43546" y="22987"/>
                  </a:moveTo>
                  <a:lnTo>
                    <a:pt x="38100" y="22987"/>
                  </a:lnTo>
                  <a:lnTo>
                    <a:pt x="53668" y="42283"/>
                  </a:lnTo>
                  <a:lnTo>
                    <a:pt x="81879" y="37587"/>
                  </a:lnTo>
                  <a:lnTo>
                    <a:pt x="43546" y="22987"/>
                  </a:lnTo>
                  <a:close/>
                </a:path>
                <a:path w="1512570" h="619760">
                  <a:moveTo>
                    <a:pt x="141195" y="18541"/>
                  </a:moveTo>
                  <a:lnTo>
                    <a:pt x="31877" y="18541"/>
                  </a:lnTo>
                  <a:lnTo>
                    <a:pt x="81879" y="37587"/>
                  </a:lnTo>
                  <a:lnTo>
                    <a:pt x="136271" y="28575"/>
                  </a:lnTo>
                  <a:lnTo>
                    <a:pt x="141605" y="21082"/>
                  </a:lnTo>
                  <a:lnTo>
                    <a:pt x="141195" y="1854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3676" y="2881884"/>
              <a:ext cx="231648" cy="2301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4724" y="1903476"/>
              <a:ext cx="373380" cy="37337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59709" y="2945009"/>
            <a:ext cx="11458575" cy="30896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05885" indent="-287655">
              <a:lnSpc>
                <a:spcPts val="2220"/>
              </a:lnSpc>
              <a:spcBef>
                <a:spcPts val="95"/>
              </a:spcBef>
              <a:buSzPct val="94736"/>
              <a:buFont typeface="Wingdings"/>
              <a:buChar char=""/>
              <a:tabLst>
                <a:tab pos="3905250" algn="l"/>
                <a:tab pos="3906520" algn="l"/>
              </a:tabLst>
            </a:pPr>
            <a:r>
              <a:rPr sz="1900" i="1" spc="-40" dirty="0">
                <a:latin typeface="Arial"/>
                <a:cs typeface="Arial"/>
              </a:rPr>
              <a:t>Оп</a:t>
            </a:r>
            <a:r>
              <a:rPr sz="1900" i="1" spc="-185" dirty="0">
                <a:latin typeface="Arial"/>
                <a:cs typeface="Arial"/>
              </a:rPr>
              <a:t>ределите</a:t>
            </a:r>
            <a:r>
              <a:rPr sz="1900" i="1" spc="-125" dirty="0">
                <a:latin typeface="Arial"/>
                <a:cs typeface="Arial"/>
              </a:rPr>
              <a:t> </a:t>
            </a:r>
            <a:r>
              <a:rPr sz="1900" i="1" spc="-155" dirty="0">
                <a:latin typeface="Arial"/>
                <a:cs typeface="Arial"/>
              </a:rPr>
              <a:t>а</a:t>
            </a:r>
            <a:r>
              <a:rPr sz="1900" i="1" spc="-150" dirty="0">
                <a:latin typeface="Arial"/>
                <a:cs typeface="Arial"/>
              </a:rPr>
              <a:t>б</a:t>
            </a:r>
            <a:r>
              <a:rPr sz="1900" i="1" spc="-160" dirty="0">
                <a:latin typeface="Arial"/>
                <a:cs typeface="Arial"/>
              </a:rPr>
              <a:t>солютную</a:t>
            </a:r>
            <a:r>
              <a:rPr sz="1900" i="1" spc="-155" dirty="0">
                <a:latin typeface="Arial"/>
                <a:cs typeface="Arial"/>
              </a:rPr>
              <a:t> </a:t>
            </a:r>
            <a:r>
              <a:rPr sz="1900" i="1" spc="-150" dirty="0">
                <a:latin typeface="Arial"/>
                <a:cs typeface="Arial"/>
              </a:rPr>
              <a:t>вы</a:t>
            </a:r>
            <a:r>
              <a:rPr sz="1900" i="1" spc="-130" dirty="0">
                <a:latin typeface="Arial"/>
                <a:cs typeface="Arial"/>
              </a:rPr>
              <a:t>с</a:t>
            </a:r>
            <a:r>
              <a:rPr sz="1900" i="1" spc="-300" dirty="0">
                <a:latin typeface="Arial"/>
                <a:cs typeface="Arial"/>
              </a:rPr>
              <a:t>оту</a:t>
            </a:r>
            <a:r>
              <a:rPr sz="1900" i="1" spc="-140" dirty="0">
                <a:latin typeface="Arial"/>
                <a:cs typeface="Arial"/>
              </a:rPr>
              <a:t> </a:t>
            </a:r>
            <a:r>
              <a:rPr sz="1900" i="1" spc="-125" dirty="0">
                <a:latin typeface="Arial"/>
                <a:cs typeface="Arial"/>
              </a:rPr>
              <a:t>го</a:t>
            </a:r>
            <a:r>
              <a:rPr sz="1900" i="1" spc="-145" dirty="0">
                <a:latin typeface="Arial"/>
                <a:cs typeface="Arial"/>
              </a:rPr>
              <a:t>р</a:t>
            </a:r>
            <a:r>
              <a:rPr sz="1900" i="1" spc="-245" dirty="0">
                <a:latin typeface="Arial"/>
                <a:cs typeface="Arial"/>
              </a:rPr>
              <a:t>ы</a:t>
            </a:r>
            <a:r>
              <a:rPr sz="1900" i="1" spc="-140" dirty="0">
                <a:latin typeface="Arial"/>
                <a:cs typeface="Arial"/>
              </a:rPr>
              <a:t> </a:t>
            </a:r>
            <a:r>
              <a:rPr sz="1900" i="1" spc="-95" dirty="0">
                <a:latin typeface="Arial"/>
                <a:cs typeface="Arial"/>
              </a:rPr>
              <a:t>Мал</a:t>
            </a:r>
            <a:r>
              <a:rPr sz="1900" i="1" spc="-75" dirty="0">
                <a:latin typeface="Arial"/>
                <a:cs typeface="Arial"/>
              </a:rPr>
              <a:t>иновская;</a:t>
            </a:r>
            <a:endParaRPr sz="1900" dirty="0">
              <a:latin typeface="Arial"/>
              <a:cs typeface="Arial"/>
            </a:endParaRPr>
          </a:p>
          <a:p>
            <a:pPr marL="3905885" indent="-287655">
              <a:lnSpc>
                <a:spcPts val="2160"/>
              </a:lnSpc>
              <a:buSzPct val="94736"/>
              <a:buFont typeface="Wingdings"/>
              <a:buChar char=""/>
              <a:tabLst>
                <a:tab pos="3905250" algn="l"/>
                <a:tab pos="3906520" algn="l"/>
              </a:tabLst>
            </a:pPr>
            <a:r>
              <a:rPr sz="1900" i="1" spc="-40" dirty="0">
                <a:latin typeface="Arial"/>
                <a:cs typeface="Arial"/>
              </a:rPr>
              <a:t>Оп</a:t>
            </a:r>
            <a:r>
              <a:rPr sz="1900" i="1" spc="-185" dirty="0">
                <a:latin typeface="Arial"/>
                <a:cs typeface="Arial"/>
              </a:rPr>
              <a:t>ределите</a:t>
            </a:r>
            <a:r>
              <a:rPr sz="1900" i="1" spc="-125" dirty="0">
                <a:latin typeface="Arial"/>
                <a:cs typeface="Arial"/>
              </a:rPr>
              <a:t> </a:t>
            </a:r>
            <a:r>
              <a:rPr sz="1900" i="1" spc="-155" dirty="0">
                <a:latin typeface="Arial"/>
                <a:cs typeface="Arial"/>
              </a:rPr>
              <a:t>а</a:t>
            </a:r>
            <a:r>
              <a:rPr sz="1900" i="1" spc="-150" dirty="0">
                <a:latin typeface="Arial"/>
                <a:cs typeface="Arial"/>
              </a:rPr>
              <a:t>б</a:t>
            </a:r>
            <a:r>
              <a:rPr sz="1900" i="1" spc="-160" dirty="0">
                <a:latin typeface="Arial"/>
                <a:cs typeface="Arial"/>
              </a:rPr>
              <a:t>солютную</a:t>
            </a:r>
            <a:r>
              <a:rPr sz="1900" i="1" spc="-155" dirty="0">
                <a:latin typeface="Arial"/>
                <a:cs typeface="Arial"/>
              </a:rPr>
              <a:t> </a:t>
            </a:r>
            <a:r>
              <a:rPr sz="1900" i="1" spc="-150" dirty="0">
                <a:latin typeface="Arial"/>
                <a:cs typeface="Arial"/>
              </a:rPr>
              <a:t>вы</a:t>
            </a:r>
            <a:r>
              <a:rPr sz="1900" i="1" spc="-130" dirty="0">
                <a:latin typeface="Arial"/>
                <a:cs typeface="Arial"/>
              </a:rPr>
              <a:t>с</a:t>
            </a:r>
            <a:r>
              <a:rPr sz="1900" i="1" spc="-300" dirty="0">
                <a:latin typeface="Arial"/>
                <a:cs typeface="Arial"/>
              </a:rPr>
              <a:t>оту</a:t>
            </a:r>
            <a:r>
              <a:rPr sz="1900" i="1" spc="-140" dirty="0">
                <a:latin typeface="Arial"/>
                <a:cs typeface="Arial"/>
              </a:rPr>
              <a:t> </a:t>
            </a:r>
            <a:r>
              <a:rPr sz="1900" i="1" spc="-200" dirty="0">
                <a:latin typeface="Arial"/>
                <a:cs typeface="Arial"/>
              </a:rPr>
              <a:t>точки</a:t>
            </a:r>
            <a:r>
              <a:rPr sz="1900" i="1" spc="-155" dirty="0">
                <a:latin typeface="Arial"/>
                <a:cs typeface="Arial"/>
              </a:rPr>
              <a:t> </a:t>
            </a:r>
            <a:r>
              <a:rPr sz="1900" i="1" spc="-160" dirty="0">
                <a:latin typeface="Arial"/>
                <a:cs typeface="Arial"/>
              </a:rPr>
              <a:t>В</a:t>
            </a:r>
            <a:r>
              <a:rPr sz="1900" i="1" spc="55" dirty="0">
                <a:latin typeface="Arial"/>
                <a:cs typeface="Arial"/>
              </a:rPr>
              <a:t>;</a:t>
            </a:r>
            <a:endParaRPr sz="1900" dirty="0">
              <a:latin typeface="Arial"/>
              <a:cs typeface="Arial"/>
            </a:endParaRPr>
          </a:p>
          <a:p>
            <a:pPr marL="3905885" indent="-287655">
              <a:lnSpc>
                <a:spcPts val="2160"/>
              </a:lnSpc>
              <a:buSzPct val="94736"/>
              <a:buFont typeface="Wingdings"/>
              <a:buChar char=""/>
              <a:tabLst>
                <a:tab pos="3905250" algn="l"/>
                <a:tab pos="3906520" algn="l"/>
              </a:tabLst>
            </a:pPr>
            <a:r>
              <a:rPr sz="1900" i="1" spc="-40" dirty="0">
                <a:latin typeface="Arial"/>
                <a:cs typeface="Arial"/>
              </a:rPr>
              <a:t>Можно</a:t>
            </a:r>
            <a:r>
              <a:rPr sz="1900" i="1" spc="-145" dirty="0">
                <a:latin typeface="Arial"/>
                <a:cs typeface="Arial"/>
              </a:rPr>
              <a:t> </a:t>
            </a:r>
            <a:r>
              <a:rPr sz="1900" i="1" spc="-80" dirty="0">
                <a:latin typeface="Arial"/>
                <a:cs typeface="Arial"/>
              </a:rPr>
              <a:t>ли</a:t>
            </a:r>
            <a:r>
              <a:rPr sz="1900" i="1" spc="-125" dirty="0">
                <a:latin typeface="Arial"/>
                <a:cs typeface="Arial"/>
              </a:rPr>
              <a:t> </a:t>
            </a:r>
            <a:r>
              <a:rPr sz="1900" i="1" spc="-110" dirty="0">
                <a:latin typeface="Arial"/>
                <a:cs typeface="Arial"/>
              </a:rPr>
              <a:t>находясь</a:t>
            </a:r>
            <a:r>
              <a:rPr sz="1900" i="1" spc="-150" dirty="0">
                <a:latin typeface="Arial"/>
                <a:cs typeface="Arial"/>
              </a:rPr>
              <a:t> </a:t>
            </a:r>
            <a:r>
              <a:rPr sz="1900" i="1" spc="-70" dirty="0">
                <a:latin typeface="Arial"/>
                <a:cs typeface="Arial"/>
              </a:rPr>
              <a:t>у</a:t>
            </a:r>
            <a:r>
              <a:rPr sz="1900" i="1" spc="285" dirty="0">
                <a:latin typeface="Arial"/>
                <a:cs typeface="Arial"/>
              </a:rPr>
              <a:t> </a:t>
            </a:r>
            <a:r>
              <a:rPr sz="1900" i="1" spc="-85" dirty="0">
                <a:latin typeface="Arial"/>
                <a:cs typeface="Arial"/>
              </a:rPr>
              <a:t>колодца</a:t>
            </a:r>
            <a:r>
              <a:rPr sz="1900" i="1" spc="-135" dirty="0">
                <a:latin typeface="Arial"/>
                <a:cs typeface="Arial"/>
              </a:rPr>
              <a:t> </a:t>
            </a:r>
            <a:r>
              <a:rPr sz="1900" i="1" spc="-200" dirty="0">
                <a:latin typeface="Arial"/>
                <a:cs typeface="Arial"/>
              </a:rPr>
              <a:t>увидеть</a:t>
            </a:r>
            <a:r>
              <a:rPr sz="1900" i="1" spc="-140" dirty="0">
                <a:latin typeface="Arial"/>
                <a:cs typeface="Arial"/>
              </a:rPr>
              <a:t> </a:t>
            </a:r>
            <a:r>
              <a:rPr sz="1900" i="1" spc="-90" dirty="0">
                <a:latin typeface="Arial"/>
                <a:cs typeface="Arial"/>
              </a:rPr>
              <a:t>церковь,</a:t>
            </a:r>
            <a:r>
              <a:rPr sz="1900" i="1" spc="-140" dirty="0">
                <a:latin typeface="Arial"/>
                <a:cs typeface="Arial"/>
              </a:rPr>
              <a:t> </a:t>
            </a:r>
            <a:r>
              <a:rPr sz="1900" i="1" spc="-120" dirty="0">
                <a:latin typeface="Arial"/>
                <a:cs typeface="Arial"/>
              </a:rPr>
              <a:t>мельницу? </a:t>
            </a:r>
            <a:r>
              <a:rPr sz="1900" i="1" spc="-90" dirty="0">
                <a:latin typeface="Arial"/>
                <a:cs typeface="Arial"/>
              </a:rPr>
              <a:t>Почему</a:t>
            </a:r>
            <a:endParaRPr sz="1900" dirty="0">
              <a:latin typeface="Arial"/>
              <a:cs typeface="Arial"/>
            </a:endParaRPr>
          </a:p>
          <a:p>
            <a:pPr marL="3905885" marR="5080" indent="-287020">
              <a:lnSpc>
                <a:spcPct val="94800"/>
              </a:lnSpc>
              <a:spcBef>
                <a:spcPts val="60"/>
              </a:spcBef>
              <a:buSzPct val="94736"/>
              <a:buFont typeface="Wingdings"/>
              <a:buChar char=""/>
              <a:tabLst>
                <a:tab pos="3905250" algn="l"/>
                <a:tab pos="3906520" algn="l"/>
              </a:tabLst>
            </a:pPr>
            <a:r>
              <a:rPr sz="1900" i="1" spc="-140" dirty="0">
                <a:latin typeface="Arial"/>
                <a:cs typeface="Arial"/>
              </a:rPr>
              <a:t>Велосипедисту,</a:t>
            </a:r>
            <a:r>
              <a:rPr sz="1900" i="1" spc="-145" dirty="0">
                <a:latin typeface="Arial"/>
                <a:cs typeface="Arial"/>
              </a:rPr>
              <a:t> </a:t>
            </a:r>
            <a:r>
              <a:rPr sz="1900" i="1" spc="-254" dirty="0">
                <a:latin typeface="Arial"/>
                <a:cs typeface="Arial"/>
              </a:rPr>
              <a:t>чтобы</a:t>
            </a:r>
            <a:r>
              <a:rPr sz="1900" i="1" spc="-155" dirty="0">
                <a:latin typeface="Arial"/>
                <a:cs typeface="Arial"/>
              </a:rPr>
              <a:t> </a:t>
            </a:r>
            <a:r>
              <a:rPr sz="1900" i="1" spc="-215" dirty="0">
                <a:latin typeface="Arial"/>
                <a:cs typeface="Arial"/>
              </a:rPr>
              <a:t>доехать</a:t>
            </a:r>
            <a:r>
              <a:rPr sz="1900" i="1" spc="-135" dirty="0">
                <a:latin typeface="Arial"/>
                <a:cs typeface="Arial"/>
              </a:rPr>
              <a:t> </a:t>
            </a:r>
            <a:r>
              <a:rPr sz="1900" i="1" spc="-420" dirty="0">
                <a:latin typeface="Arial"/>
                <a:cs typeface="Arial"/>
              </a:rPr>
              <a:t>от</a:t>
            </a:r>
            <a:r>
              <a:rPr sz="1900" i="1" spc="-335" dirty="0">
                <a:latin typeface="Arial"/>
                <a:cs typeface="Arial"/>
              </a:rPr>
              <a:t> </a:t>
            </a:r>
            <a:r>
              <a:rPr sz="1900" i="1" spc="-250" dirty="0">
                <a:latin typeface="Arial"/>
                <a:cs typeface="Arial"/>
              </a:rPr>
              <a:t>высоты</a:t>
            </a:r>
            <a:r>
              <a:rPr sz="1900" i="1" spc="-140" dirty="0">
                <a:latin typeface="Arial"/>
                <a:cs typeface="Arial"/>
              </a:rPr>
              <a:t> </a:t>
            </a:r>
            <a:r>
              <a:rPr sz="1900" i="1" spc="-180" dirty="0">
                <a:latin typeface="Arial"/>
                <a:cs typeface="Arial"/>
              </a:rPr>
              <a:t>159,7</a:t>
            </a:r>
            <a:r>
              <a:rPr sz="1900" i="1" spc="-125" dirty="0">
                <a:latin typeface="Arial"/>
                <a:cs typeface="Arial"/>
              </a:rPr>
              <a:t> </a:t>
            </a:r>
            <a:r>
              <a:rPr sz="1900" i="1" spc="-60" dirty="0">
                <a:latin typeface="Arial"/>
                <a:cs typeface="Arial"/>
              </a:rPr>
              <a:t>до</a:t>
            </a:r>
            <a:r>
              <a:rPr sz="1900" i="1" spc="-120" dirty="0">
                <a:latin typeface="Arial"/>
                <a:cs typeface="Arial"/>
              </a:rPr>
              <a:t> </a:t>
            </a:r>
            <a:r>
              <a:rPr sz="1900" i="1" spc="-85" dirty="0">
                <a:latin typeface="Arial"/>
                <a:cs typeface="Arial"/>
              </a:rPr>
              <a:t>колодца</a:t>
            </a:r>
            <a:r>
              <a:rPr sz="1900" i="1" spc="-125" dirty="0">
                <a:latin typeface="Arial"/>
                <a:cs typeface="Arial"/>
              </a:rPr>
              <a:t> </a:t>
            </a:r>
            <a:r>
              <a:rPr sz="1900" i="1" spc="-150" dirty="0">
                <a:latin typeface="Arial"/>
                <a:cs typeface="Arial"/>
              </a:rPr>
              <a:t>потребовалось </a:t>
            </a:r>
            <a:r>
              <a:rPr sz="1900" i="1" spc="-515" dirty="0">
                <a:latin typeface="Arial"/>
                <a:cs typeface="Arial"/>
              </a:rPr>
              <a:t> </a:t>
            </a:r>
            <a:r>
              <a:rPr sz="1900" i="1" spc="-75" dirty="0">
                <a:latin typeface="Arial"/>
                <a:cs typeface="Arial"/>
              </a:rPr>
              <a:t>неодинаковое </a:t>
            </a:r>
            <a:r>
              <a:rPr sz="1900" i="1" spc="-125" dirty="0">
                <a:latin typeface="Arial"/>
                <a:cs typeface="Arial"/>
              </a:rPr>
              <a:t>время, </a:t>
            </a:r>
            <a:r>
              <a:rPr sz="1900" i="1" spc="-55" dirty="0">
                <a:latin typeface="Arial"/>
                <a:cs typeface="Arial"/>
              </a:rPr>
              <a:t>по </a:t>
            </a:r>
            <a:r>
              <a:rPr sz="1900" i="1" spc="-90" dirty="0">
                <a:latin typeface="Arial"/>
                <a:cs typeface="Arial"/>
              </a:rPr>
              <a:t>сравнению </a:t>
            </a:r>
            <a:r>
              <a:rPr sz="1900" i="1" spc="-75" dirty="0">
                <a:latin typeface="Arial"/>
                <a:cs typeface="Arial"/>
              </a:rPr>
              <a:t>с </a:t>
            </a:r>
            <a:r>
              <a:rPr sz="1900" i="1" spc="-95" dirty="0">
                <a:latin typeface="Arial"/>
                <a:cs typeface="Arial"/>
              </a:rPr>
              <a:t>движением </a:t>
            </a:r>
            <a:r>
              <a:rPr sz="1900" i="1" spc="-105" dirty="0">
                <a:latin typeface="Arial"/>
                <a:cs typeface="Arial"/>
              </a:rPr>
              <a:t>в </a:t>
            </a:r>
            <a:r>
              <a:rPr sz="1900" i="1" spc="-185" dirty="0">
                <a:latin typeface="Arial"/>
                <a:cs typeface="Arial"/>
              </a:rPr>
              <a:t>обратном </a:t>
            </a:r>
            <a:r>
              <a:rPr sz="1900" i="1" spc="-180" dirty="0">
                <a:latin typeface="Arial"/>
                <a:cs typeface="Arial"/>
              </a:rPr>
              <a:t> </a:t>
            </a:r>
            <a:r>
              <a:rPr sz="1900" i="1" spc="-110" dirty="0">
                <a:latin typeface="Arial"/>
                <a:cs typeface="Arial"/>
              </a:rPr>
              <a:t>направлении?</a:t>
            </a:r>
            <a:r>
              <a:rPr sz="1900" i="1" spc="-130" dirty="0">
                <a:latin typeface="Arial"/>
                <a:cs typeface="Arial"/>
              </a:rPr>
              <a:t> </a:t>
            </a:r>
            <a:r>
              <a:rPr sz="1900" i="1" spc="-160" dirty="0">
                <a:latin typeface="Arial"/>
                <a:cs typeface="Arial"/>
              </a:rPr>
              <a:t>В</a:t>
            </a:r>
            <a:r>
              <a:rPr sz="1900" i="1" spc="-130" dirty="0">
                <a:latin typeface="Arial"/>
                <a:cs typeface="Arial"/>
              </a:rPr>
              <a:t> </a:t>
            </a:r>
            <a:r>
              <a:rPr sz="1900" i="1" spc="-90" dirty="0">
                <a:latin typeface="Arial"/>
                <a:cs typeface="Arial"/>
              </a:rPr>
              <a:t>каком</a:t>
            </a:r>
            <a:r>
              <a:rPr sz="1900" i="1" spc="-140" dirty="0">
                <a:latin typeface="Arial"/>
                <a:cs typeface="Arial"/>
              </a:rPr>
              <a:t> </a:t>
            </a:r>
            <a:r>
              <a:rPr sz="1900" i="1" spc="-120" dirty="0">
                <a:latin typeface="Arial"/>
                <a:cs typeface="Arial"/>
              </a:rPr>
              <a:t>случае</a:t>
            </a:r>
            <a:r>
              <a:rPr sz="1900" i="1" spc="-135" dirty="0">
                <a:latin typeface="Arial"/>
                <a:cs typeface="Arial"/>
              </a:rPr>
              <a:t> </a:t>
            </a:r>
            <a:r>
              <a:rPr sz="1900" i="1" spc="-125" dirty="0">
                <a:latin typeface="Arial"/>
                <a:cs typeface="Arial"/>
              </a:rPr>
              <a:t>время </a:t>
            </a:r>
            <a:r>
              <a:rPr sz="1900" i="1" spc="-110" dirty="0">
                <a:latin typeface="Arial"/>
                <a:cs typeface="Arial"/>
              </a:rPr>
              <a:t>оказалось</a:t>
            </a:r>
            <a:r>
              <a:rPr sz="1900" i="1" spc="-145" dirty="0">
                <a:latin typeface="Arial"/>
                <a:cs typeface="Arial"/>
              </a:rPr>
              <a:t> </a:t>
            </a:r>
            <a:r>
              <a:rPr sz="1900" i="1" spc="-170" dirty="0">
                <a:latin typeface="Arial"/>
                <a:cs typeface="Arial"/>
              </a:rPr>
              <a:t>меньше?</a:t>
            </a:r>
            <a:r>
              <a:rPr sz="1900" i="1" spc="-140" dirty="0">
                <a:latin typeface="Arial"/>
                <a:cs typeface="Arial"/>
              </a:rPr>
              <a:t> </a:t>
            </a:r>
            <a:r>
              <a:rPr sz="1900" i="1" spc="-110" dirty="0">
                <a:latin typeface="Arial"/>
                <a:cs typeface="Arial"/>
              </a:rPr>
              <a:t>Почему?</a:t>
            </a:r>
            <a:endParaRPr sz="1900" dirty="0">
              <a:latin typeface="Arial"/>
              <a:cs typeface="Arial"/>
            </a:endParaRPr>
          </a:p>
          <a:p>
            <a:pPr marL="12700">
              <a:lnSpc>
                <a:spcPts val="2110"/>
              </a:lnSpc>
            </a:pPr>
            <a:endParaRPr lang="ru-RU" spc="5" dirty="0" smtClean="0">
              <a:latin typeface="Lucida Sans Unicode"/>
              <a:cs typeface="Lucida Sans Unicode"/>
            </a:endParaRPr>
          </a:p>
          <a:p>
            <a:pPr marL="12700">
              <a:lnSpc>
                <a:spcPts val="2110"/>
              </a:lnSpc>
            </a:pPr>
            <a:r>
              <a:rPr lang="ru-RU" spc="5" dirty="0" smtClean="0">
                <a:latin typeface="Lucida Sans Unicode"/>
                <a:cs typeface="Lucida Sans Unicode"/>
              </a:rPr>
              <a:t>Не нужно </a:t>
            </a:r>
            <a:r>
              <a:rPr spc="-114" dirty="0" err="1" smtClean="0">
                <a:latin typeface="Lucida Sans Unicode"/>
                <a:cs typeface="Lucida Sans Unicode"/>
              </a:rPr>
              <a:t>определение</a:t>
            </a:r>
            <a:r>
              <a:rPr spc="-155" dirty="0" smtClean="0">
                <a:latin typeface="Lucida Sans Unicode"/>
                <a:cs typeface="Lucida Sans Unicode"/>
              </a:rPr>
              <a:t> </a:t>
            </a:r>
            <a:r>
              <a:rPr spc="-100" dirty="0">
                <a:latin typeface="Lucida Sans Unicode"/>
                <a:cs typeface="Lucida Sans Unicode"/>
              </a:rPr>
              <a:t>азимутов</a:t>
            </a:r>
            <a:r>
              <a:rPr spc="-180" dirty="0">
                <a:latin typeface="Lucida Sans Unicode"/>
                <a:cs typeface="Lucida Sans Unicode"/>
              </a:rPr>
              <a:t> </a:t>
            </a:r>
            <a:r>
              <a:rPr spc="-120" dirty="0">
                <a:latin typeface="Lucida Sans Unicode"/>
                <a:cs typeface="Lucida Sans Unicode"/>
              </a:rPr>
              <a:t>по</a:t>
            </a:r>
            <a:r>
              <a:rPr spc="-165" dirty="0">
                <a:latin typeface="Lucida Sans Unicode"/>
                <a:cs typeface="Lucida Sans Unicode"/>
              </a:rPr>
              <a:t> </a:t>
            </a:r>
            <a:r>
              <a:rPr spc="-145" dirty="0">
                <a:latin typeface="Lucida Sans Unicode"/>
                <a:cs typeface="Lucida Sans Unicode"/>
              </a:rPr>
              <a:t>карте…,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-114" dirty="0">
                <a:latin typeface="Lucida Sans Unicode"/>
                <a:cs typeface="Lucida Sans Unicode"/>
              </a:rPr>
              <a:t>ограничиваясь</a:t>
            </a:r>
            <a:r>
              <a:rPr spc="-195" dirty="0">
                <a:latin typeface="Lucida Sans Unicode"/>
                <a:cs typeface="Lucida Sans Unicode"/>
              </a:rPr>
              <a:t> </a:t>
            </a:r>
            <a:r>
              <a:rPr spc="-120" dirty="0">
                <a:latin typeface="Lucida Sans Unicode"/>
                <a:cs typeface="Lucida Sans Unicode"/>
              </a:rPr>
              <a:t>определением</a:t>
            </a:r>
            <a:r>
              <a:rPr spc="-155" dirty="0">
                <a:latin typeface="Lucida Sans Unicode"/>
                <a:cs typeface="Lucida Sans Unicode"/>
              </a:rPr>
              <a:t> </a:t>
            </a:r>
            <a:r>
              <a:rPr spc="-110" dirty="0">
                <a:latin typeface="Lucida Sans Unicode"/>
                <a:cs typeface="Lucida Sans Unicode"/>
              </a:rPr>
              <a:t>направлений:</a:t>
            </a:r>
            <a:endParaRPr dirty="0">
              <a:latin typeface="Lucida Sans Unicode"/>
              <a:cs typeface="Lucida Sans Unicode"/>
            </a:endParaRPr>
          </a:p>
          <a:p>
            <a:pPr marL="12700" marR="1896745">
              <a:lnSpc>
                <a:spcPts val="2160"/>
              </a:lnSpc>
              <a:spcBef>
                <a:spcPts val="125"/>
              </a:spcBef>
            </a:pPr>
            <a:r>
              <a:rPr sz="1900" i="1" spc="-160" dirty="0">
                <a:latin typeface="Arial"/>
                <a:cs typeface="Arial"/>
              </a:rPr>
              <a:t>В</a:t>
            </a:r>
            <a:r>
              <a:rPr sz="1900" i="1" spc="-125" dirty="0">
                <a:latin typeface="Arial"/>
                <a:cs typeface="Arial"/>
              </a:rPr>
              <a:t> </a:t>
            </a:r>
            <a:r>
              <a:rPr sz="1900" i="1" spc="-90" dirty="0">
                <a:latin typeface="Arial"/>
                <a:cs typeface="Arial"/>
              </a:rPr>
              <a:t>каком</a:t>
            </a:r>
            <a:r>
              <a:rPr sz="1900" i="1" spc="-135" dirty="0">
                <a:latin typeface="Arial"/>
                <a:cs typeface="Arial"/>
              </a:rPr>
              <a:t> </a:t>
            </a:r>
            <a:r>
              <a:rPr sz="1900" i="1" spc="-100" dirty="0">
                <a:latin typeface="Arial"/>
                <a:cs typeface="Arial"/>
              </a:rPr>
              <a:t>направлении</a:t>
            </a:r>
            <a:r>
              <a:rPr sz="1900" i="1" spc="-120" dirty="0">
                <a:latin typeface="Arial"/>
                <a:cs typeface="Arial"/>
              </a:rPr>
              <a:t> </a:t>
            </a:r>
            <a:r>
              <a:rPr sz="1900" i="1" spc="-420" dirty="0">
                <a:latin typeface="Arial"/>
                <a:cs typeface="Arial"/>
              </a:rPr>
              <a:t>от</a:t>
            </a:r>
            <a:r>
              <a:rPr sz="1900" i="1" spc="-340" dirty="0">
                <a:latin typeface="Arial"/>
                <a:cs typeface="Arial"/>
              </a:rPr>
              <a:t> </a:t>
            </a:r>
            <a:r>
              <a:rPr sz="1900" i="1" spc="-130" dirty="0">
                <a:latin typeface="Arial"/>
                <a:cs typeface="Arial"/>
              </a:rPr>
              <a:t>мельницы</a:t>
            </a:r>
            <a:r>
              <a:rPr sz="1900" i="1" spc="-135" dirty="0">
                <a:latin typeface="Arial"/>
                <a:cs typeface="Arial"/>
              </a:rPr>
              <a:t> </a:t>
            </a:r>
            <a:r>
              <a:rPr sz="1900" i="1" spc="-160" dirty="0">
                <a:latin typeface="Arial"/>
                <a:cs typeface="Arial"/>
              </a:rPr>
              <a:t>находятся:</a:t>
            </a:r>
            <a:r>
              <a:rPr sz="1900" i="1" spc="-95" dirty="0">
                <a:latin typeface="Arial"/>
                <a:cs typeface="Arial"/>
              </a:rPr>
              <a:t> </a:t>
            </a:r>
            <a:r>
              <a:rPr sz="1900" i="1" spc="-105" dirty="0">
                <a:latin typeface="Arial"/>
                <a:cs typeface="Arial"/>
              </a:rPr>
              <a:t>река</a:t>
            </a:r>
            <a:r>
              <a:rPr sz="1900" i="1" spc="-120" dirty="0">
                <a:latin typeface="Arial"/>
                <a:cs typeface="Arial"/>
              </a:rPr>
              <a:t> </a:t>
            </a:r>
            <a:r>
              <a:rPr sz="1900" i="1" spc="-114" dirty="0">
                <a:latin typeface="Arial"/>
                <a:cs typeface="Arial"/>
              </a:rPr>
              <a:t>Андога,</a:t>
            </a:r>
            <a:r>
              <a:rPr sz="1900" i="1" spc="-125" dirty="0">
                <a:latin typeface="Arial"/>
                <a:cs typeface="Arial"/>
              </a:rPr>
              <a:t> </a:t>
            </a:r>
            <a:r>
              <a:rPr sz="1900" i="1" spc="-90" dirty="0">
                <a:latin typeface="Arial"/>
                <a:cs typeface="Arial"/>
              </a:rPr>
              <a:t>церковь,</a:t>
            </a:r>
            <a:r>
              <a:rPr sz="1900" i="1" spc="-135" dirty="0">
                <a:latin typeface="Arial"/>
                <a:cs typeface="Arial"/>
              </a:rPr>
              <a:t> </a:t>
            </a:r>
            <a:r>
              <a:rPr sz="1900" i="1" spc="-155" dirty="0">
                <a:latin typeface="Arial"/>
                <a:cs typeface="Arial"/>
              </a:rPr>
              <a:t>гора</a:t>
            </a:r>
            <a:r>
              <a:rPr sz="1900" i="1" spc="-130" dirty="0">
                <a:latin typeface="Arial"/>
                <a:cs typeface="Arial"/>
              </a:rPr>
              <a:t> </a:t>
            </a:r>
            <a:r>
              <a:rPr sz="1900" i="1" spc="-95" dirty="0">
                <a:latin typeface="Arial"/>
                <a:cs typeface="Arial"/>
              </a:rPr>
              <a:t>Малиновская</a:t>
            </a:r>
            <a:r>
              <a:rPr sz="1900" i="1" spc="-155" dirty="0">
                <a:latin typeface="Arial"/>
                <a:cs typeface="Arial"/>
              </a:rPr>
              <a:t> </a:t>
            </a:r>
            <a:r>
              <a:rPr sz="1900" i="1" spc="-40" dirty="0">
                <a:latin typeface="Arial"/>
                <a:cs typeface="Arial"/>
              </a:rPr>
              <a:t>и</a:t>
            </a:r>
            <a:r>
              <a:rPr sz="1900" i="1" spc="-125" dirty="0">
                <a:latin typeface="Arial"/>
                <a:cs typeface="Arial"/>
              </a:rPr>
              <a:t> </a:t>
            </a:r>
            <a:r>
              <a:rPr sz="1900" i="1" spc="-225" dirty="0">
                <a:latin typeface="Arial"/>
                <a:cs typeface="Arial"/>
              </a:rPr>
              <a:t>т.д.; </a:t>
            </a:r>
            <a:r>
              <a:rPr sz="1900" i="1" spc="-515" dirty="0">
                <a:latin typeface="Arial"/>
                <a:cs typeface="Arial"/>
              </a:rPr>
              <a:t> </a:t>
            </a:r>
            <a:r>
              <a:rPr sz="1900" i="1" spc="-160" dirty="0">
                <a:latin typeface="Arial"/>
                <a:cs typeface="Arial"/>
              </a:rPr>
              <a:t>В</a:t>
            </a:r>
            <a:r>
              <a:rPr sz="1900" i="1" spc="-135" dirty="0">
                <a:latin typeface="Arial"/>
                <a:cs typeface="Arial"/>
              </a:rPr>
              <a:t> </a:t>
            </a:r>
            <a:r>
              <a:rPr sz="1900" i="1" spc="-90" dirty="0">
                <a:latin typeface="Arial"/>
                <a:cs typeface="Arial"/>
              </a:rPr>
              <a:t>каком</a:t>
            </a:r>
            <a:r>
              <a:rPr sz="1900" i="1" spc="-140" dirty="0">
                <a:latin typeface="Arial"/>
                <a:cs typeface="Arial"/>
              </a:rPr>
              <a:t> </a:t>
            </a:r>
            <a:r>
              <a:rPr sz="1900" i="1" spc="-100" dirty="0">
                <a:latin typeface="Arial"/>
                <a:cs typeface="Arial"/>
              </a:rPr>
              <a:t>направлении</a:t>
            </a:r>
            <a:r>
              <a:rPr sz="1900" i="1" spc="-125" dirty="0">
                <a:latin typeface="Arial"/>
                <a:cs typeface="Arial"/>
              </a:rPr>
              <a:t> </a:t>
            </a:r>
            <a:r>
              <a:rPr sz="1900" i="1" spc="-390" dirty="0">
                <a:latin typeface="Arial"/>
                <a:cs typeface="Arial"/>
              </a:rPr>
              <a:t>течет</a:t>
            </a:r>
            <a:r>
              <a:rPr sz="1900" i="1" spc="-270" dirty="0">
                <a:latin typeface="Arial"/>
                <a:cs typeface="Arial"/>
              </a:rPr>
              <a:t> </a:t>
            </a:r>
            <a:r>
              <a:rPr sz="1900" i="1" spc="-105" dirty="0">
                <a:latin typeface="Arial"/>
                <a:cs typeface="Arial"/>
              </a:rPr>
              <a:t>река</a:t>
            </a:r>
            <a:r>
              <a:rPr sz="1900" i="1" spc="-114" dirty="0">
                <a:latin typeface="Arial"/>
                <a:cs typeface="Arial"/>
              </a:rPr>
              <a:t> </a:t>
            </a:r>
            <a:r>
              <a:rPr sz="1900" i="1" spc="-130" dirty="0">
                <a:latin typeface="Arial"/>
                <a:cs typeface="Arial"/>
              </a:rPr>
              <a:t>Андога?</a:t>
            </a:r>
            <a:endParaRPr sz="1900" dirty="0">
              <a:latin typeface="Arial"/>
              <a:cs typeface="Arial"/>
            </a:endParaRPr>
          </a:p>
          <a:p>
            <a:pPr marL="12700">
              <a:lnSpc>
                <a:spcPts val="2110"/>
              </a:lnSpc>
            </a:pPr>
            <a:r>
              <a:rPr sz="1900" i="1" spc="-65" dirty="0">
                <a:latin typeface="Arial"/>
                <a:cs typeface="Arial"/>
              </a:rPr>
              <a:t>Прове</a:t>
            </a:r>
            <a:r>
              <a:rPr sz="1900" i="1" spc="-75" dirty="0">
                <a:latin typeface="Arial"/>
                <a:cs typeface="Arial"/>
              </a:rPr>
              <a:t>р</a:t>
            </a:r>
            <a:r>
              <a:rPr sz="1900" i="1" spc="-125" dirty="0">
                <a:latin typeface="Arial"/>
                <a:cs typeface="Arial"/>
              </a:rPr>
              <a:t>яемое</a:t>
            </a:r>
            <a:r>
              <a:rPr sz="1900" i="1" spc="-145" dirty="0">
                <a:latin typeface="Arial"/>
                <a:cs typeface="Arial"/>
              </a:rPr>
              <a:t> </a:t>
            </a:r>
            <a:r>
              <a:rPr sz="1900" i="1" spc="-125" dirty="0">
                <a:solidFill>
                  <a:srgbClr val="FF0000"/>
                </a:solidFill>
                <a:latin typeface="Arial"/>
                <a:cs typeface="Arial"/>
              </a:rPr>
              <a:t>ум</a:t>
            </a:r>
            <a:r>
              <a:rPr sz="1900" i="1" spc="-85" dirty="0">
                <a:solidFill>
                  <a:srgbClr val="FF0000"/>
                </a:solidFill>
                <a:latin typeface="Arial"/>
                <a:cs typeface="Arial"/>
              </a:rPr>
              <a:t>ение</a:t>
            </a:r>
            <a:r>
              <a:rPr sz="1900" i="1" spc="45" dirty="0">
                <a:latin typeface="Arial"/>
                <a:cs typeface="Arial"/>
              </a:rPr>
              <a:t>:</a:t>
            </a:r>
            <a:r>
              <a:rPr sz="1900" i="1" spc="-135" dirty="0">
                <a:latin typeface="Arial"/>
                <a:cs typeface="Arial"/>
              </a:rPr>
              <a:t> </a:t>
            </a:r>
            <a:r>
              <a:rPr sz="1900" i="1" spc="-55" dirty="0">
                <a:latin typeface="Arial"/>
                <a:cs typeface="Arial"/>
              </a:rPr>
              <a:t>оп</a:t>
            </a:r>
            <a:r>
              <a:rPr sz="1900" i="1" spc="-65" dirty="0">
                <a:latin typeface="Arial"/>
                <a:cs typeface="Arial"/>
              </a:rPr>
              <a:t>р</a:t>
            </a:r>
            <a:r>
              <a:rPr sz="1900" i="1" spc="-225" dirty="0">
                <a:latin typeface="Arial"/>
                <a:cs typeface="Arial"/>
              </a:rPr>
              <a:t>еделять</a:t>
            </a:r>
            <a:r>
              <a:rPr sz="1900" i="1" spc="-135" dirty="0">
                <a:latin typeface="Arial"/>
                <a:cs typeface="Arial"/>
              </a:rPr>
              <a:t> </a:t>
            </a:r>
            <a:r>
              <a:rPr sz="1900" i="1" spc="-114" dirty="0">
                <a:latin typeface="Arial"/>
                <a:cs typeface="Arial"/>
              </a:rPr>
              <a:t>на</a:t>
            </a:r>
            <a:r>
              <a:rPr sz="1900" i="1" spc="-120" dirty="0">
                <a:latin typeface="Arial"/>
                <a:cs typeface="Arial"/>
              </a:rPr>
              <a:t>п</a:t>
            </a:r>
            <a:r>
              <a:rPr sz="1900" i="1" spc="-135" dirty="0">
                <a:latin typeface="Arial"/>
                <a:cs typeface="Arial"/>
              </a:rPr>
              <a:t>рав</a:t>
            </a:r>
            <a:r>
              <a:rPr sz="1900" i="1" spc="-95" dirty="0">
                <a:latin typeface="Arial"/>
                <a:cs typeface="Arial"/>
              </a:rPr>
              <a:t>ления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86660" y="161003"/>
            <a:ext cx="8263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215" dirty="0">
                <a:latin typeface="Arial"/>
                <a:cs typeface="Arial"/>
              </a:rPr>
              <a:t>Включать</a:t>
            </a:r>
            <a:r>
              <a:rPr lang="ru-RU" b="1" spc="-160" dirty="0">
                <a:latin typeface="Arial"/>
                <a:cs typeface="Arial"/>
              </a:rPr>
              <a:t> </a:t>
            </a:r>
            <a:r>
              <a:rPr lang="ru-RU" b="1" spc="-175" dirty="0">
                <a:latin typeface="Arial"/>
                <a:cs typeface="Arial"/>
              </a:rPr>
              <a:t>задания</a:t>
            </a:r>
            <a:r>
              <a:rPr lang="ru-RU" b="1" spc="-155" dirty="0">
                <a:latin typeface="Arial"/>
                <a:cs typeface="Arial"/>
              </a:rPr>
              <a:t> </a:t>
            </a:r>
            <a:r>
              <a:rPr lang="ru-RU" b="1" spc="-290" dirty="0">
                <a:latin typeface="Arial"/>
                <a:cs typeface="Arial"/>
              </a:rPr>
              <a:t>в</a:t>
            </a:r>
            <a:r>
              <a:rPr lang="ru-RU" b="1" spc="-130" dirty="0">
                <a:latin typeface="Arial"/>
                <a:cs typeface="Arial"/>
              </a:rPr>
              <a:t> </a:t>
            </a:r>
            <a:r>
              <a:rPr lang="ru-RU" b="1" spc="-204" dirty="0">
                <a:latin typeface="Arial"/>
                <a:cs typeface="Arial"/>
              </a:rPr>
              <a:t>формате</a:t>
            </a:r>
            <a:r>
              <a:rPr lang="ru-RU" b="1" spc="-165" dirty="0">
                <a:latin typeface="Arial"/>
                <a:cs typeface="Arial"/>
              </a:rPr>
              <a:t> </a:t>
            </a:r>
            <a:r>
              <a:rPr lang="ru-RU" b="1" spc="-70" dirty="0">
                <a:latin typeface="Arial"/>
                <a:cs typeface="Arial"/>
              </a:rPr>
              <a:t>ОГЭ,</a:t>
            </a:r>
            <a:r>
              <a:rPr lang="ru-RU" b="1" spc="-160" dirty="0">
                <a:latin typeface="Arial"/>
                <a:cs typeface="Arial"/>
              </a:rPr>
              <a:t> </a:t>
            </a:r>
            <a:r>
              <a:rPr lang="ru-RU" b="1" spc="-145" dirty="0">
                <a:latin typeface="Arial"/>
                <a:cs typeface="Arial"/>
              </a:rPr>
              <a:t>ЕГЭ, </a:t>
            </a:r>
            <a:r>
              <a:rPr lang="ru-RU" b="1" spc="-110" dirty="0">
                <a:latin typeface="Arial"/>
                <a:cs typeface="Arial"/>
              </a:rPr>
              <a:t>ВПР</a:t>
            </a:r>
            <a:r>
              <a:rPr lang="ru-RU" b="1" spc="-150" dirty="0">
                <a:latin typeface="Arial"/>
                <a:cs typeface="Arial"/>
              </a:rPr>
              <a:t> </a:t>
            </a:r>
            <a:r>
              <a:rPr lang="ru-RU" b="1" spc="-290" dirty="0">
                <a:latin typeface="Arial"/>
                <a:cs typeface="Arial"/>
              </a:rPr>
              <a:t>в</a:t>
            </a:r>
            <a:r>
              <a:rPr lang="ru-RU" b="1" spc="-125" dirty="0">
                <a:latin typeface="Arial"/>
                <a:cs typeface="Arial"/>
              </a:rPr>
              <a:t> </a:t>
            </a:r>
            <a:r>
              <a:rPr lang="ru-RU" b="1" spc="-160" dirty="0">
                <a:latin typeface="Arial"/>
                <a:cs typeface="Arial"/>
              </a:rPr>
              <a:t>соответствующие</a:t>
            </a:r>
            <a:r>
              <a:rPr lang="ru-RU" b="1" spc="-165" dirty="0">
                <a:latin typeface="Arial"/>
                <a:cs typeface="Arial"/>
              </a:rPr>
              <a:t> </a:t>
            </a:r>
            <a:r>
              <a:rPr lang="ru-RU" b="1" spc="-100" dirty="0">
                <a:latin typeface="Arial"/>
                <a:cs typeface="Arial"/>
              </a:rPr>
              <a:t>уроки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193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355" y="1132332"/>
            <a:ext cx="3954779" cy="37414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85597" y="975107"/>
            <a:ext cx="11269980" cy="5106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73220" marR="509905">
              <a:spcBef>
                <a:spcPts val="105"/>
              </a:spcBef>
            </a:pPr>
            <a:r>
              <a:rPr sz="2000" spc="-114" dirty="0">
                <a:latin typeface="Lucida Sans Unicode"/>
                <a:cs typeface="Lucida Sans Unicode"/>
              </a:rPr>
              <a:t>Другое</a:t>
            </a:r>
            <a:r>
              <a:rPr sz="2000" spc="-185" dirty="0">
                <a:latin typeface="Lucida Sans Unicode"/>
                <a:cs typeface="Lucida Sans Unicode"/>
              </a:rPr>
              <a:t> </a:t>
            </a:r>
            <a:r>
              <a:rPr sz="2000" spc="-110" dirty="0">
                <a:latin typeface="Lucida Sans Unicode"/>
                <a:cs typeface="Lucida Sans Unicode"/>
              </a:rPr>
              <a:t>дело:</a:t>
            </a:r>
            <a:r>
              <a:rPr sz="2000" spc="-210" dirty="0">
                <a:latin typeface="Lucida Sans Unicode"/>
                <a:cs typeface="Lucida Sans Unicode"/>
              </a:rPr>
              <a:t> </a:t>
            </a:r>
            <a:r>
              <a:rPr sz="2000" spc="30" dirty="0">
                <a:solidFill>
                  <a:srgbClr val="FF0000"/>
                </a:solidFill>
                <a:latin typeface="Lucida Sans Unicode"/>
                <a:cs typeface="Lucida Sans Unicode"/>
              </a:rPr>
              <a:t>УМЕТЬ</a:t>
            </a:r>
            <a:r>
              <a:rPr sz="2000" spc="-18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spc="-120" dirty="0">
                <a:latin typeface="Lucida Sans Unicode"/>
                <a:cs typeface="Lucida Sans Unicode"/>
              </a:rPr>
              <a:t>определять</a:t>
            </a:r>
            <a:r>
              <a:rPr sz="2000" spc="-204" dirty="0">
                <a:latin typeface="Lucida Sans Unicode"/>
                <a:cs typeface="Lucida Sans Unicode"/>
              </a:rPr>
              <a:t> </a:t>
            </a:r>
            <a:r>
              <a:rPr sz="2000" spc="-105" dirty="0">
                <a:latin typeface="Lucida Sans Unicode"/>
                <a:cs typeface="Lucida Sans Unicode"/>
              </a:rPr>
              <a:t>расстояния</a:t>
            </a:r>
            <a:r>
              <a:rPr sz="2000" spc="-195" dirty="0">
                <a:latin typeface="Lucida Sans Unicode"/>
                <a:cs typeface="Lucida Sans Unicode"/>
              </a:rPr>
              <a:t> </a:t>
            </a:r>
            <a:r>
              <a:rPr sz="2000" spc="-140" dirty="0">
                <a:latin typeface="Lucida Sans Unicode"/>
                <a:cs typeface="Lucida Sans Unicode"/>
              </a:rPr>
              <a:t>при</a:t>
            </a:r>
            <a:r>
              <a:rPr sz="2000" spc="-190" dirty="0">
                <a:latin typeface="Lucida Sans Unicode"/>
                <a:cs typeface="Lucida Sans Unicode"/>
              </a:rPr>
              <a:t> </a:t>
            </a:r>
            <a:r>
              <a:rPr sz="2000" spc="-165" dirty="0">
                <a:latin typeface="Lucida Sans Unicode"/>
                <a:cs typeface="Lucida Sans Unicode"/>
              </a:rPr>
              <a:t>помощи </a:t>
            </a:r>
            <a:r>
              <a:rPr sz="2000" spc="-615" dirty="0">
                <a:latin typeface="Lucida Sans Unicode"/>
                <a:cs typeface="Lucida Sans Unicode"/>
              </a:rPr>
              <a:t> </a:t>
            </a:r>
            <a:r>
              <a:rPr sz="2000" spc="-175" dirty="0">
                <a:latin typeface="Lucida Sans Unicode"/>
                <a:cs typeface="Lucida Sans Unicode"/>
              </a:rPr>
              <a:t>масштаба…</a:t>
            </a:r>
            <a:endParaRPr sz="2000" dirty="0">
              <a:latin typeface="Lucida Sans Unicode"/>
              <a:cs typeface="Lucida Sans Unicode"/>
            </a:endParaRPr>
          </a:p>
          <a:p>
            <a:pPr marL="4124325" marR="15875">
              <a:lnSpc>
                <a:spcPts val="1920"/>
              </a:lnSpc>
              <a:spcBef>
                <a:spcPts val="625"/>
              </a:spcBef>
              <a:buAutoNum type="arabicPeriod"/>
              <a:tabLst>
                <a:tab pos="4331970" algn="l"/>
              </a:tabLst>
            </a:pPr>
            <a:r>
              <a:rPr sz="2000" b="1" spc="85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2000" b="1" spc="-100" dirty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sz="2000" b="1" spc="-120" dirty="0">
                <a:solidFill>
                  <a:srgbClr val="006FC0"/>
                </a:solidFill>
                <a:latin typeface="Arial"/>
                <a:cs typeface="Arial"/>
              </a:rPr>
              <a:t>ре</a:t>
            </a:r>
            <a:r>
              <a:rPr sz="2000" b="1" spc="-140" dirty="0">
                <a:solidFill>
                  <a:srgbClr val="006FC0"/>
                </a:solidFill>
                <a:latin typeface="Arial"/>
                <a:cs typeface="Arial"/>
              </a:rPr>
              <a:t>д</a:t>
            </a:r>
            <a:r>
              <a:rPr sz="2000" b="1" spc="-130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2000" b="1" spc="-160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sz="2000" b="1" spc="-95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2000" b="1" spc="-100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2000" b="1" spc="-75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2000" b="1" spc="-1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2000" b="1" spc="-100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2000" b="1" spc="-185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2000" b="1" spc="-100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2000" b="1" spc="-145" dirty="0">
                <a:solidFill>
                  <a:srgbClr val="006FC0"/>
                </a:solidFill>
                <a:latin typeface="Arial"/>
                <a:cs typeface="Arial"/>
              </a:rPr>
              <a:t>чайшее </a:t>
            </a:r>
            <a:r>
              <a:rPr sz="2000" b="1" spc="-100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2000" b="1" spc="-185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2000" b="1" spc="-135" dirty="0">
                <a:solidFill>
                  <a:srgbClr val="006FC0"/>
                </a:solidFill>
                <a:latin typeface="Arial"/>
                <a:cs typeface="Arial"/>
              </a:rPr>
              <a:t>сс</a:t>
            </a:r>
            <a:r>
              <a:rPr sz="2000" b="1" spc="-100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2000" b="1" spc="-15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2000" b="1" spc="-155" dirty="0">
                <a:solidFill>
                  <a:srgbClr val="006FC0"/>
                </a:solidFill>
                <a:latin typeface="Arial"/>
                <a:cs typeface="Arial"/>
              </a:rPr>
              <a:t>я</a:t>
            </a:r>
            <a:r>
              <a:rPr sz="2000" b="1" spc="-100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sz="2000" b="1" spc="-90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2000" b="1" spc="-75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2000" b="1" spc="-1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210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2000" b="1" spc="-65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2000" b="1" spc="-125" dirty="0">
                <a:solidFill>
                  <a:srgbClr val="006FC0"/>
                </a:solidFill>
                <a:latin typeface="Arial"/>
                <a:cs typeface="Arial"/>
              </a:rPr>
              <a:t>жду</a:t>
            </a:r>
            <a:r>
              <a:rPr sz="2000" b="1" spc="-1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180" dirty="0">
                <a:solidFill>
                  <a:srgbClr val="006FC0"/>
                </a:solidFill>
                <a:latin typeface="Arial"/>
                <a:cs typeface="Arial"/>
              </a:rPr>
              <a:t>д</a:t>
            </a:r>
            <a:r>
              <a:rPr sz="2000" b="1" spc="-85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2000" b="1" spc="-180" dirty="0">
                <a:solidFill>
                  <a:srgbClr val="006FC0"/>
                </a:solidFill>
                <a:latin typeface="Arial"/>
                <a:cs typeface="Arial"/>
              </a:rPr>
              <a:t>мом</a:t>
            </a:r>
            <a:r>
              <a:rPr sz="2000" b="1" spc="-1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195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sz="2000" b="1" spc="-65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2000" b="1" spc="-110" dirty="0">
                <a:solidFill>
                  <a:srgbClr val="006FC0"/>
                </a:solidFill>
                <a:latin typeface="Arial"/>
                <a:cs typeface="Arial"/>
              </a:rPr>
              <a:t>сн</a:t>
            </a:r>
            <a:r>
              <a:rPr sz="2000" b="1" spc="-125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2000" b="1" spc="-195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2000" b="1" spc="-1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65" dirty="0">
                <a:solidFill>
                  <a:srgbClr val="006FC0"/>
                </a:solidFill>
                <a:latin typeface="Arial"/>
                <a:cs typeface="Arial"/>
              </a:rPr>
              <a:t>и  </a:t>
            </a:r>
            <a:r>
              <a:rPr sz="2000" b="1" spc="-100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2000" b="1" spc="-65" dirty="0">
                <a:solidFill>
                  <a:srgbClr val="006FC0"/>
                </a:solidFill>
                <a:latin typeface="Arial"/>
                <a:cs typeface="Arial"/>
              </a:rPr>
              <a:t>еко</a:t>
            </a:r>
            <a:r>
              <a:rPr sz="2000" b="1" spc="-60" dirty="0">
                <a:solidFill>
                  <a:srgbClr val="006FC0"/>
                </a:solidFill>
                <a:latin typeface="Arial"/>
                <a:cs typeface="Arial"/>
              </a:rPr>
              <a:t>й</a:t>
            </a:r>
            <a:r>
              <a:rPr sz="2000" b="1" spc="-135" dirty="0">
                <a:solidFill>
                  <a:srgbClr val="006FC0"/>
                </a:solidFill>
                <a:latin typeface="Arial"/>
                <a:cs typeface="Arial"/>
              </a:rPr>
              <a:t>.</a:t>
            </a:r>
            <a:r>
              <a:rPr sz="2000" b="1" spc="-1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60" dirty="0">
                <a:solidFill>
                  <a:srgbClr val="006FC0"/>
                </a:solidFill>
                <a:latin typeface="Arial"/>
                <a:cs typeface="Arial"/>
              </a:rPr>
              <a:t>(</a:t>
            </a:r>
            <a:r>
              <a:rPr sz="2000" b="1" spc="-100" dirty="0">
                <a:solidFill>
                  <a:srgbClr val="FF0000"/>
                </a:solidFill>
                <a:latin typeface="Arial"/>
                <a:cs typeface="Arial"/>
              </a:rPr>
              <a:t>п</a:t>
            </a:r>
            <a:r>
              <a:rPr sz="2000" b="1" spc="-114" dirty="0">
                <a:solidFill>
                  <a:srgbClr val="FF0000"/>
                </a:solidFill>
                <a:latin typeface="Arial"/>
                <a:cs typeface="Arial"/>
              </a:rPr>
              <a:t>римерно</a:t>
            </a:r>
            <a:r>
              <a:rPr sz="2000" b="1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75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sz="2000" b="1" spc="2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2000" b="1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210" dirty="0">
                <a:solidFill>
                  <a:srgbClr val="FF0000"/>
                </a:solidFill>
                <a:latin typeface="Arial"/>
                <a:cs typeface="Arial"/>
              </a:rPr>
              <a:t>м</a:t>
            </a:r>
            <a:r>
              <a:rPr sz="2000" b="1" spc="-6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000" b="1" spc="-95" dirty="0">
                <a:solidFill>
                  <a:srgbClr val="FF0000"/>
                </a:solidFill>
                <a:latin typeface="Arial"/>
                <a:cs typeface="Arial"/>
              </a:rPr>
              <a:t>тр</a:t>
            </a:r>
            <a:r>
              <a:rPr sz="2000" b="1" spc="-12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000" b="1" spc="-225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000" b="1" spc="-50" dirty="0">
                <a:solidFill>
                  <a:srgbClr val="006FC0"/>
                </a:solidFill>
                <a:latin typeface="Arial"/>
                <a:cs typeface="Arial"/>
              </a:rPr>
              <a:t>);</a:t>
            </a:r>
            <a:endParaRPr sz="2000" dirty="0">
              <a:latin typeface="Arial"/>
              <a:cs typeface="Arial"/>
            </a:endParaRPr>
          </a:p>
          <a:p>
            <a:pPr marL="4367530" indent="-243840">
              <a:lnSpc>
                <a:spcPts val="1695"/>
              </a:lnSpc>
              <a:buAutoNum type="arabicPeriod"/>
              <a:tabLst>
                <a:tab pos="4368165" algn="l"/>
              </a:tabLst>
            </a:pPr>
            <a:r>
              <a:rPr sz="2000" b="1" spc="85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2000" b="1" spc="-100" dirty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sz="2000" b="1" spc="-120" dirty="0">
                <a:solidFill>
                  <a:srgbClr val="006FC0"/>
                </a:solidFill>
                <a:latin typeface="Arial"/>
                <a:cs typeface="Arial"/>
              </a:rPr>
              <a:t>ре</a:t>
            </a:r>
            <a:r>
              <a:rPr sz="2000" b="1" spc="-140" dirty="0">
                <a:solidFill>
                  <a:srgbClr val="006FC0"/>
                </a:solidFill>
                <a:latin typeface="Arial"/>
                <a:cs typeface="Arial"/>
              </a:rPr>
              <a:t>д</a:t>
            </a:r>
            <a:r>
              <a:rPr sz="2000" b="1" spc="-130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2000" b="1" spc="-160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sz="2000" b="1" spc="-95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2000" b="1" spc="-85" dirty="0">
                <a:solidFill>
                  <a:srgbClr val="006FC0"/>
                </a:solidFill>
                <a:latin typeface="Arial"/>
                <a:cs typeface="Arial"/>
              </a:rPr>
              <a:t>те</a:t>
            </a:r>
            <a:r>
              <a:rPr sz="2000" b="1" spc="-1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210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2000" b="1" spc="-95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2000" b="1" spc="-90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sz="2000" b="1" spc="-180" dirty="0">
                <a:solidFill>
                  <a:srgbClr val="006FC0"/>
                </a:solidFill>
                <a:latin typeface="Arial"/>
                <a:cs typeface="Arial"/>
              </a:rPr>
              <a:t>има</a:t>
            </a:r>
            <a:r>
              <a:rPr sz="2000" b="1" spc="-190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sz="2000" b="1" spc="-220" dirty="0">
                <a:solidFill>
                  <a:srgbClr val="006FC0"/>
                </a:solidFill>
                <a:latin typeface="Arial"/>
                <a:cs typeface="Arial"/>
              </a:rPr>
              <a:t>ь</a:t>
            </a:r>
            <a:r>
              <a:rPr sz="2000" b="1" spc="-210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sz="2000" b="1" spc="-160" dirty="0">
                <a:solidFill>
                  <a:srgbClr val="006FC0"/>
                </a:solidFill>
                <a:latin typeface="Arial"/>
                <a:cs typeface="Arial"/>
              </a:rPr>
              <a:t>ую</a:t>
            </a:r>
            <a:r>
              <a:rPr sz="2000" b="1" spc="-1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229" dirty="0">
                <a:solidFill>
                  <a:srgbClr val="006FC0"/>
                </a:solidFill>
                <a:latin typeface="Arial"/>
                <a:cs typeface="Arial"/>
              </a:rPr>
              <a:t>ш</a:t>
            </a:r>
            <a:r>
              <a:rPr sz="2000" b="1" spc="-95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2000" b="1" spc="-100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2000" b="1" spc="-95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2000" b="1" spc="-90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sz="2000" b="1" spc="-130" dirty="0">
                <a:solidFill>
                  <a:srgbClr val="006FC0"/>
                </a:solidFill>
                <a:latin typeface="Arial"/>
                <a:cs typeface="Arial"/>
              </a:rPr>
              <a:t>у</a:t>
            </a:r>
            <a:r>
              <a:rPr sz="2000" b="1" spc="-1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100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2000" b="1" spc="-65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2000" b="1" spc="-100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2000" b="1" spc="-1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006FC0"/>
                </a:solidFill>
                <a:latin typeface="Arial"/>
                <a:cs typeface="Arial"/>
              </a:rPr>
              <a:t>(</a:t>
            </a:r>
            <a:r>
              <a:rPr sz="2000" b="1" spc="-100" dirty="0">
                <a:solidFill>
                  <a:srgbClr val="FF0000"/>
                </a:solidFill>
                <a:latin typeface="Arial"/>
                <a:cs typeface="Arial"/>
              </a:rPr>
              <a:t>пр</a:t>
            </a:r>
            <a:r>
              <a:rPr sz="2000" b="1" spc="-150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2000" b="1" spc="-190" dirty="0">
                <a:solidFill>
                  <a:srgbClr val="FF0000"/>
                </a:solidFill>
                <a:latin typeface="Arial"/>
                <a:cs typeface="Arial"/>
              </a:rPr>
              <a:t>м</a:t>
            </a:r>
            <a:r>
              <a:rPr sz="2000" b="1" spc="-95" dirty="0">
                <a:solidFill>
                  <a:srgbClr val="FF0000"/>
                </a:solidFill>
                <a:latin typeface="Arial"/>
                <a:cs typeface="Arial"/>
              </a:rPr>
              <a:t>ерно</a:t>
            </a:r>
            <a:r>
              <a:rPr sz="2000" b="1" spc="-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2000" dirty="0">
              <a:latin typeface="Arial"/>
              <a:cs typeface="Arial"/>
            </a:endParaRPr>
          </a:p>
          <a:p>
            <a:pPr marL="4124325">
              <a:lnSpc>
                <a:spcPts val="1920"/>
              </a:lnSpc>
            </a:pPr>
            <a:r>
              <a:rPr sz="2000" b="1" spc="-130" dirty="0">
                <a:solidFill>
                  <a:srgbClr val="FF0000"/>
                </a:solidFill>
                <a:latin typeface="Arial"/>
                <a:cs typeface="Arial"/>
              </a:rPr>
              <a:t>метров</a:t>
            </a:r>
            <a:r>
              <a:rPr sz="2000" b="1" spc="-130" dirty="0">
                <a:solidFill>
                  <a:srgbClr val="006FC0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 marL="4124325" marR="170815" algn="just">
              <a:lnSpc>
                <a:spcPts val="1920"/>
              </a:lnSpc>
              <a:spcBef>
                <a:spcPts val="225"/>
              </a:spcBef>
              <a:buAutoNum type="arabicPeriod" startAt="3"/>
              <a:tabLst>
                <a:tab pos="4370070" algn="l"/>
              </a:tabLst>
            </a:pPr>
            <a:r>
              <a:rPr sz="2000" b="1" spc="85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2000" b="1" spc="-100" dirty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sz="2000" b="1" spc="-120" dirty="0">
                <a:solidFill>
                  <a:srgbClr val="006FC0"/>
                </a:solidFill>
                <a:latin typeface="Arial"/>
                <a:cs typeface="Arial"/>
              </a:rPr>
              <a:t>ре</a:t>
            </a:r>
            <a:r>
              <a:rPr sz="2000" b="1" spc="-140" dirty="0">
                <a:solidFill>
                  <a:srgbClr val="006FC0"/>
                </a:solidFill>
                <a:latin typeface="Arial"/>
                <a:cs typeface="Arial"/>
              </a:rPr>
              <a:t>д</a:t>
            </a:r>
            <a:r>
              <a:rPr sz="2000" b="1" spc="-130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2000" b="1" spc="-160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sz="2000" b="1" spc="-95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2000" b="1" spc="-100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2000" b="1" spc="-75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2000" b="1" spc="-1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2000" b="1" spc="-100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2000" b="1" spc="-185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2000" b="1" spc="-100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2000" b="1" spc="-145" dirty="0">
                <a:solidFill>
                  <a:srgbClr val="006FC0"/>
                </a:solidFill>
                <a:latin typeface="Arial"/>
                <a:cs typeface="Arial"/>
              </a:rPr>
              <a:t>чайшее </a:t>
            </a:r>
            <a:r>
              <a:rPr sz="2000" b="1" spc="-100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2000" b="1" spc="-185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2000" b="1" spc="-135" dirty="0">
                <a:solidFill>
                  <a:srgbClr val="006FC0"/>
                </a:solidFill>
                <a:latin typeface="Arial"/>
                <a:cs typeface="Arial"/>
              </a:rPr>
              <a:t>сс</a:t>
            </a:r>
            <a:r>
              <a:rPr sz="2000" b="1" spc="-100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2000" b="1" spc="-15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2000" b="1" spc="-155" dirty="0">
                <a:solidFill>
                  <a:srgbClr val="006FC0"/>
                </a:solidFill>
                <a:latin typeface="Arial"/>
                <a:cs typeface="Arial"/>
              </a:rPr>
              <a:t>я</a:t>
            </a:r>
            <a:r>
              <a:rPr sz="2000" b="1" spc="-100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sz="2000" b="1" spc="-90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2000" b="1" spc="-75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2000" b="1" spc="-1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210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2000" b="1" spc="-65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2000" b="1" spc="-125" dirty="0">
                <a:solidFill>
                  <a:srgbClr val="006FC0"/>
                </a:solidFill>
                <a:latin typeface="Arial"/>
                <a:cs typeface="Arial"/>
              </a:rPr>
              <a:t>жду</a:t>
            </a:r>
            <a:r>
              <a:rPr sz="2000" b="1" spc="-1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180" dirty="0">
                <a:solidFill>
                  <a:srgbClr val="006FC0"/>
                </a:solidFill>
                <a:latin typeface="Arial"/>
                <a:cs typeface="Arial"/>
              </a:rPr>
              <a:t>д</a:t>
            </a:r>
            <a:r>
              <a:rPr sz="2000" b="1" spc="-225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2000" b="1" spc="-155" dirty="0">
                <a:solidFill>
                  <a:srgbClr val="006FC0"/>
                </a:solidFill>
                <a:latin typeface="Arial"/>
                <a:cs typeface="Arial"/>
              </a:rPr>
              <a:t>у</a:t>
            </a:r>
            <a:r>
              <a:rPr sz="2000" b="1" spc="-215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2000" b="1" spc="-204" dirty="0">
                <a:solidFill>
                  <a:srgbClr val="006FC0"/>
                </a:solidFill>
                <a:latin typeface="Arial"/>
                <a:cs typeface="Arial"/>
              </a:rPr>
              <a:t>я</a:t>
            </a:r>
            <a:r>
              <a:rPr sz="2000" b="1" spc="-1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195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sz="2000" b="1" spc="-65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2000" b="1" spc="-215" dirty="0">
                <a:solidFill>
                  <a:srgbClr val="006FC0"/>
                </a:solidFill>
                <a:latin typeface="Arial"/>
                <a:cs typeface="Arial"/>
              </a:rPr>
              <a:t>сны</a:t>
            </a:r>
            <a:r>
              <a:rPr sz="2000" b="1" spc="-254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2000" b="1" spc="-65" dirty="0">
                <a:solidFill>
                  <a:srgbClr val="006FC0"/>
                </a:solidFill>
                <a:latin typeface="Arial"/>
                <a:cs typeface="Arial"/>
              </a:rPr>
              <a:t>и  </a:t>
            </a:r>
            <a:r>
              <a:rPr sz="2000" b="1" spc="-210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2000" b="1" spc="-185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2000" b="1" spc="-160" dirty="0">
                <a:solidFill>
                  <a:srgbClr val="006FC0"/>
                </a:solidFill>
                <a:latin typeface="Arial"/>
                <a:cs typeface="Arial"/>
              </a:rPr>
              <a:t>ссивами.</a:t>
            </a:r>
            <a:r>
              <a:rPr sz="2000" b="1" spc="-1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65" dirty="0">
                <a:solidFill>
                  <a:srgbClr val="006FC0"/>
                </a:solidFill>
                <a:latin typeface="Arial"/>
                <a:cs typeface="Arial"/>
              </a:rPr>
              <a:t>(</a:t>
            </a:r>
            <a:r>
              <a:rPr sz="2000" b="1" spc="95" dirty="0">
                <a:solidFill>
                  <a:srgbClr val="FF0000"/>
                </a:solidFill>
                <a:latin typeface="Arial"/>
                <a:cs typeface="Arial"/>
              </a:rPr>
              <a:t>П</a:t>
            </a:r>
            <a:r>
              <a:rPr sz="2000" b="1" spc="-100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2000" b="1" spc="-140" dirty="0">
                <a:solidFill>
                  <a:srgbClr val="FF0000"/>
                </a:solidFill>
                <a:latin typeface="Arial"/>
                <a:cs typeface="Arial"/>
              </a:rPr>
              <a:t>им</a:t>
            </a:r>
            <a:r>
              <a:rPr sz="2000" b="1" spc="-12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000" b="1" spc="-105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2000" b="1" spc="-114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2000" b="1" spc="-9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000" b="1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2000" b="1" spc="2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2000" b="1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210" dirty="0">
                <a:solidFill>
                  <a:srgbClr val="FF0000"/>
                </a:solidFill>
                <a:latin typeface="Arial"/>
                <a:cs typeface="Arial"/>
              </a:rPr>
              <a:t>м</a:t>
            </a:r>
            <a:r>
              <a:rPr sz="2000" b="1" spc="-6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000" b="1" spc="-100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000" b="1" spc="-150" dirty="0">
                <a:solidFill>
                  <a:srgbClr val="FF0000"/>
                </a:solidFill>
                <a:latin typeface="Arial"/>
                <a:cs typeface="Arial"/>
              </a:rPr>
              <a:t>ро</a:t>
            </a:r>
            <a:r>
              <a:rPr sz="2000" b="1" spc="-13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000" b="1" spc="-80" dirty="0">
                <a:solidFill>
                  <a:srgbClr val="006FC0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 marL="4124325" marR="5080" algn="just">
              <a:lnSpc>
                <a:spcPts val="1920"/>
              </a:lnSpc>
              <a:buAutoNum type="arabicPeriod" startAt="3"/>
              <a:tabLst>
                <a:tab pos="4375785" algn="l"/>
              </a:tabLst>
            </a:pPr>
            <a:r>
              <a:rPr sz="2000" b="1" spc="85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2000" b="1" spc="-120" dirty="0">
                <a:solidFill>
                  <a:srgbClr val="006FC0"/>
                </a:solidFill>
                <a:latin typeface="Arial"/>
                <a:cs typeface="Arial"/>
              </a:rPr>
              <a:t>пре</a:t>
            </a:r>
            <a:r>
              <a:rPr sz="2000" b="1" spc="-135" dirty="0">
                <a:solidFill>
                  <a:srgbClr val="006FC0"/>
                </a:solidFill>
                <a:latin typeface="Arial"/>
                <a:cs typeface="Arial"/>
              </a:rPr>
              <a:t>д</a:t>
            </a:r>
            <a:r>
              <a:rPr sz="2000" b="1" spc="-130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2000" b="1" spc="-160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sz="2000" b="1" spc="-95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2000" b="1" spc="-100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2000" b="1" spc="-75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2000" b="1" spc="-1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100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2000" b="1" spc="-65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2000" b="1" spc="-245" dirty="0">
                <a:solidFill>
                  <a:srgbClr val="006FC0"/>
                </a:solidFill>
                <a:latin typeface="Arial"/>
                <a:cs typeface="Arial"/>
              </a:rPr>
              <a:t>аль</a:t>
            </a:r>
            <a:r>
              <a:rPr sz="2000" b="1" spc="-200" dirty="0">
                <a:solidFill>
                  <a:srgbClr val="006FC0"/>
                </a:solidFill>
                <a:latin typeface="Arial"/>
                <a:cs typeface="Arial"/>
              </a:rPr>
              <a:t>ные</a:t>
            </a:r>
            <a:r>
              <a:rPr sz="2000" b="1" spc="-1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100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2000" b="1" spc="-185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2000" b="1" spc="-130" dirty="0">
                <a:solidFill>
                  <a:srgbClr val="006FC0"/>
                </a:solidFill>
                <a:latin typeface="Arial"/>
                <a:cs typeface="Arial"/>
              </a:rPr>
              <a:t>зм</a:t>
            </a:r>
            <a:r>
              <a:rPr sz="2000" b="1" spc="-125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2000" b="1" spc="-265" dirty="0">
                <a:solidFill>
                  <a:srgbClr val="006FC0"/>
                </a:solidFill>
                <a:latin typeface="Arial"/>
                <a:cs typeface="Arial"/>
              </a:rPr>
              <a:t>ры</a:t>
            </a:r>
            <a:r>
              <a:rPr sz="2000" b="1" spc="-1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120" dirty="0">
                <a:solidFill>
                  <a:srgbClr val="006FC0"/>
                </a:solidFill>
                <a:latin typeface="Arial"/>
                <a:cs typeface="Arial"/>
              </a:rPr>
              <a:t>у</a:t>
            </a:r>
            <a:r>
              <a:rPr sz="2000" b="1" spc="-200" dirty="0">
                <a:solidFill>
                  <a:srgbClr val="006FC0"/>
                </a:solidFill>
                <a:latin typeface="Arial"/>
                <a:cs typeface="Arial"/>
              </a:rPr>
              <a:t>ч</a:t>
            </a:r>
            <a:r>
              <a:rPr sz="2000" b="1" spc="-185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2000" b="1" spc="-135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2000" b="1" spc="-100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2000" b="1" spc="-105" dirty="0">
                <a:solidFill>
                  <a:srgbClr val="006FC0"/>
                </a:solidFill>
                <a:latin typeface="Arial"/>
                <a:cs typeface="Arial"/>
              </a:rPr>
              <a:t>ка,</a:t>
            </a:r>
            <a:r>
              <a:rPr sz="2000" b="1" spc="-1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2000" b="1" spc="-85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2000" b="1" spc="-100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2000" b="1" spc="-85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2000" b="1" spc="-100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2000" b="1" spc="-420" dirty="0">
                <a:solidFill>
                  <a:srgbClr val="006FC0"/>
                </a:solidFill>
                <a:latin typeface="Arial"/>
                <a:cs typeface="Arial"/>
              </a:rPr>
              <a:t>ы</a:t>
            </a:r>
            <a:r>
              <a:rPr sz="2000" b="1" spc="-100" dirty="0">
                <a:solidFill>
                  <a:srgbClr val="006FC0"/>
                </a:solidFill>
                <a:latin typeface="Arial"/>
                <a:cs typeface="Arial"/>
              </a:rPr>
              <a:t>й</a:t>
            </a:r>
            <a:r>
              <a:rPr sz="2000" b="1" spc="-1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95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2000" b="1" spc="-65" dirty="0">
                <a:solidFill>
                  <a:srgbClr val="006FC0"/>
                </a:solidFill>
                <a:latin typeface="Arial"/>
                <a:cs typeface="Arial"/>
              </a:rPr>
              <a:t>з</a:t>
            </a:r>
            <a:r>
              <a:rPr sz="2000" b="1" spc="-85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2000" b="1" spc="-125" dirty="0">
                <a:solidFill>
                  <a:srgbClr val="006FC0"/>
                </a:solidFill>
                <a:latin typeface="Arial"/>
                <a:cs typeface="Arial"/>
              </a:rPr>
              <a:t>б</a:t>
            </a:r>
            <a:r>
              <a:rPr sz="2000" b="1" spc="-90" dirty="0">
                <a:solidFill>
                  <a:srgbClr val="006FC0"/>
                </a:solidFill>
                <a:latin typeface="Arial"/>
                <a:cs typeface="Arial"/>
              </a:rPr>
              <a:t>ражён  </a:t>
            </a:r>
            <a:r>
              <a:rPr sz="2000" b="1" spc="-140" dirty="0">
                <a:solidFill>
                  <a:srgbClr val="006FC0"/>
                </a:solidFill>
                <a:latin typeface="Arial"/>
                <a:cs typeface="Arial"/>
              </a:rPr>
              <a:t>на </a:t>
            </a:r>
            <a:r>
              <a:rPr sz="2000" b="1" spc="-90" dirty="0">
                <a:solidFill>
                  <a:srgbClr val="006FC0"/>
                </a:solidFill>
                <a:latin typeface="Arial"/>
                <a:cs typeface="Arial"/>
              </a:rPr>
              <a:t>карте </a:t>
            </a:r>
            <a:r>
              <a:rPr sz="2000" b="1" spc="-110" dirty="0">
                <a:solidFill>
                  <a:srgbClr val="006FC0"/>
                </a:solidFill>
                <a:latin typeface="Arial"/>
                <a:cs typeface="Arial"/>
              </a:rPr>
              <a:t>(примерно </a:t>
            </a:r>
            <a:r>
              <a:rPr sz="2000" b="1" spc="-355" dirty="0">
                <a:solidFill>
                  <a:srgbClr val="006FC0"/>
                </a:solidFill>
                <a:latin typeface="Arial"/>
                <a:cs typeface="Arial"/>
              </a:rPr>
              <a:t>1</a:t>
            </a:r>
            <a:r>
              <a:rPr sz="2000" b="1" spc="-3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20" dirty="0">
                <a:solidFill>
                  <a:srgbClr val="006FC0"/>
                </a:solidFill>
                <a:latin typeface="Arial"/>
                <a:cs typeface="Arial"/>
              </a:rPr>
              <a:t>000 </a:t>
            </a:r>
            <a:r>
              <a:rPr sz="2000" b="1" spc="-140" dirty="0">
                <a:solidFill>
                  <a:srgbClr val="006FC0"/>
                </a:solidFill>
                <a:latin typeface="Arial"/>
                <a:cs typeface="Arial"/>
              </a:rPr>
              <a:t>на </a:t>
            </a:r>
            <a:r>
              <a:rPr sz="2000" b="1" spc="-15" dirty="0">
                <a:solidFill>
                  <a:srgbClr val="006FC0"/>
                </a:solidFill>
                <a:latin typeface="Arial"/>
                <a:cs typeface="Arial"/>
              </a:rPr>
              <a:t>650 </a:t>
            </a:r>
            <a:r>
              <a:rPr sz="2000" b="1" spc="-130" dirty="0">
                <a:solidFill>
                  <a:srgbClr val="006FC0"/>
                </a:solidFill>
                <a:latin typeface="Arial"/>
                <a:cs typeface="Arial"/>
              </a:rPr>
              <a:t>метров) </a:t>
            </a:r>
            <a:r>
              <a:rPr sz="2000" b="1" spc="-85" dirty="0">
                <a:solidFill>
                  <a:srgbClr val="006FC0"/>
                </a:solidFill>
                <a:latin typeface="Arial"/>
                <a:cs typeface="Arial"/>
              </a:rPr>
              <a:t>(</a:t>
            </a:r>
            <a:r>
              <a:rPr sz="2000" b="1" spc="-85" dirty="0">
                <a:solidFill>
                  <a:srgbClr val="FF0000"/>
                </a:solidFill>
                <a:latin typeface="Arial"/>
                <a:cs typeface="Arial"/>
              </a:rPr>
              <a:t>Измерили </a:t>
            </a:r>
            <a:r>
              <a:rPr sz="2000" b="1" spc="-95" dirty="0">
                <a:solidFill>
                  <a:srgbClr val="FF0000"/>
                </a:solidFill>
                <a:latin typeface="Arial"/>
                <a:cs typeface="Arial"/>
              </a:rPr>
              <a:t>линейкой </a:t>
            </a:r>
            <a:r>
              <a:rPr sz="2000" b="1" spc="-5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80" dirty="0">
                <a:solidFill>
                  <a:srgbClr val="FF0000"/>
                </a:solidFill>
                <a:latin typeface="Arial"/>
                <a:cs typeface="Arial"/>
              </a:rPr>
              <a:t>д</a:t>
            </a:r>
            <a:r>
              <a:rPr sz="2000" b="1" spc="-195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2000" b="1" spc="-95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2000" b="1" spc="-114" dirty="0">
                <a:solidFill>
                  <a:srgbClr val="FF0000"/>
                </a:solidFill>
                <a:latin typeface="Arial"/>
                <a:cs typeface="Arial"/>
              </a:rPr>
              <a:t>ну</a:t>
            </a:r>
            <a:r>
              <a:rPr sz="2000" b="1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0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2000" b="1" spc="-18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000" b="1" spc="-175" dirty="0">
                <a:solidFill>
                  <a:srgbClr val="FF0000"/>
                </a:solidFill>
                <a:latin typeface="Arial"/>
                <a:cs typeface="Arial"/>
              </a:rPr>
              <a:t>м</a:t>
            </a:r>
            <a:r>
              <a:rPr sz="2000" b="1" spc="-13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2000" b="1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0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20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65" dirty="0">
                <a:solidFill>
                  <a:srgbClr val="FF0000"/>
                </a:solidFill>
                <a:latin typeface="Arial"/>
                <a:cs typeface="Arial"/>
              </a:rPr>
              <a:t>з</a:t>
            </a:r>
            <a:r>
              <a:rPr sz="2000" b="1" spc="-18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000" b="1" spc="-100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000" b="1" spc="-150" dirty="0">
                <a:solidFill>
                  <a:srgbClr val="FF0000"/>
                </a:solidFill>
                <a:latin typeface="Arial"/>
                <a:cs typeface="Arial"/>
              </a:rPr>
              <a:t>ем</a:t>
            </a:r>
            <a:r>
              <a:rPr sz="2000" b="1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20" dirty="0">
                <a:solidFill>
                  <a:srgbClr val="FF0000"/>
                </a:solidFill>
                <a:latin typeface="Arial"/>
                <a:cs typeface="Arial"/>
              </a:rPr>
              <a:t>у</a:t>
            </a:r>
            <a:r>
              <a:rPr sz="2000" b="1" spc="-210" dirty="0">
                <a:solidFill>
                  <a:srgbClr val="FF0000"/>
                </a:solidFill>
                <a:latin typeface="Arial"/>
                <a:cs typeface="Arial"/>
              </a:rPr>
              <a:t>м</a:t>
            </a:r>
            <a:r>
              <a:rPr sz="2000" b="1" spc="-95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2000" b="1" spc="-85" dirty="0">
                <a:solidFill>
                  <a:srgbClr val="FF0000"/>
                </a:solidFill>
                <a:latin typeface="Arial"/>
                <a:cs typeface="Arial"/>
              </a:rPr>
              <a:t>ожи</a:t>
            </a:r>
            <a:r>
              <a:rPr sz="2000" b="1" spc="-155" dirty="0">
                <a:solidFill>
                  <a:srgbClr val="FF0000"/>
                </a:solidFill>
                <a:latin typeface="Arial"/>
                <a:cs typeface="Arial"/>
              </a:rPr>
              <a:t>ли</a:t>
            </a:r>
            <a:r>
              <a:rPr sz="2000" b="1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90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2000" b="1" spc="-19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000" b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210" dirty="0">
                <a:solidFill>
                  <a:srgbClr val="FF0000"/>
                </a:solidFill>
                <a:latin typeface="Arial"/>
                <a:cs typeface="Arial"/>
              </a:rPr>
              <a:t>м</a:t>
            </a:r>
            <a:r>
              <a:rPr sz="2000" b="1" spc="-18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000" b="1" spc="-175" dirty="0">
                <a:solidFill>
                  <a:srgbClr val="FF0000"/>
                </a:solidFill>
                <a:latin typeface="Arial"/>
                <a:cs typeface="Arial"/>
              </a:rPr>
              <a:t>сш</a:t>
            </a:r>
            <a:r>
              <a:rPr sz="2000" b="1" spc="-120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000" b="1" spc="-15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000" b="1" spc="-135" dirty="0">
                <a:solidFill>
                  <a:srgbClr val="FF0000"/>
                </a:solidFill>
                <a:latin typeface="Arial"/>
                <a:cs typeface="Arial"/>
              </a:rPr>
              <a:t>б</a:t>
            </a:r>
            <a:r>
              <a:rPr sz="2000" b="1" spc="-80" dirty="0">
                <a:solidFill>
                  <a:srgbClr val="006FC0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 marL="4124325" marR="354965">
              <a:lnSpc>
                <a:spcPct val="80000"/>
              </a:lnSpc>
              <a:spcBef>
                <a:spcPts val="1290"/>
              </a:spcBef>
            </a:pPr>
            <a:r>
              <a:rPr sz="2000" b="1" spc="-105" dirty="0">
                <a:latin typeface="Arial"/>
                <a:cs typeface="Arial"/>
              </a:rPr>
              <a:t>Для</a:t>
            </a:r>
            <a:r>
              <a:rPr sz="2000" b="1" spc="-135" dirty="0">
                <a:latin typeface="Arial"/>
                <a:cs typeface="Arial"/>
              </a:rPr>
              <a:t> </a:t>
            </a:r>
            <a:r>
              <a:rPr sz="2000" b="1" spc="-145" dirty="0">
                <a:latin typeface="Arial"/>
                <a:cs typeface="Arial"/>
              </a:rPr>
              <a:t>совершенствования</a:t>
            </a:r>
            <a:r>
              <a:rPr sz="2000" b="1" spc="-130" dirty="0">
                <a:latin typeface="Arial"/>
                <a:cs typeface="Arial"/>
              </a:rPr>
              <a:t> </a:t>
            </a:r>
            <a:r>
              <a:rPr sz="2000" b="1" spc="-135" dirty="0">
                <a:latin typeface="Arial"/>
                <a:cs typeface="Arial"/>
              </a:rPr>
              <a:t>умения</a:t>
            </a:r>
            <a:r>
              <a:rPr sz="2000" b="1" spc="-130" dirty="0">
                <a:latin typeface="Arial"/>
                <a:cs typeface="Arial"/>
              </a:rPr>
              <a:t> </a:t>
            </a:r>
            <a:r>
              <a:rPr sz="2000" b="1" spc="-140" dirty="0">
                <a:latin typeface="Arial"/>
                <a:cs typeface="Arial"/>
              </a:rPr>
              <a:t>целесообразны</a:t>
            </a:r>
            <a:r>
              <a:rPr sz="2000" b="1" spc="-125" dirty="0">
                <a:latin typeface="Arial"/>
                <a:cs typeface="Arial"/>
              </a:rPr>
              <a:t> </a:t>
            </a:r>
            <a:r>
              <a:rPr sz="2000" b="1" spc="-140" dirty="0">
                <a:latin typeface="Arial"/>
                <a:cs typeface="Arial"/>
              </a:rPr>
              <a:t>«обратные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spc="-125" dirty="0">
                <a:latin typeface="Arial"/>
                <a:cs typeface="Arial"/>
              </a:rPr>
              <a:t>задания»:</a:t>
            </a:r>
            <a:endParaRPr sz="2000" dirty="0">
              <a:latin typeface="Arial"/>
              <a:cs typeface="Arial"/>
            </a:endParaRPr>
          </a:p>
          <a:p>
            <a:pPr marL="4124325" marR="85090">
              <a:lnSpc>
                <a:spcPct val="80000"/>
              </a:lnSpc>
            </a:pPr>
            <a:r>
              <a:rPr sz="2000" b="1" spc="130" dirty="0">
                <a:solidFill>
                  <a:srgbClr val="2D75B6"/>
                </a:solidFill>
                <a:latin typeface="Arial"/>
                <a:cs typeface="Arial"/>
              </a:rPr>
              <a:t>М</a:t>
            </a:r>
            <a:r>
              <a:rPr sz="2000" b="1" spc="-65" dirty="0">
                <a:solidFill>
                  <a:srgbClr val="2D75B6"/>
                </a:solidFill>
                <a:latin typeface="Arial"/>
                <a:cs typeface="Arial"/>
              </a:rPr>
              <a:t>е</a:t>
            </a:r>
            <a:r>
              <a:rPr sz="2000" b="1" spc="-55" dirty="0">
                <a:solidFill>
                  <a:srgbClr val="2D75B6"/>
                </a:solidFill>
                <a:latin typeface="Arial"/>
                <a:cs typeface="Arial"/>
              </a:rPr>
              <a:t>ж</a:t>
            </a:r>
            <a:r>
              <a:rPr sz="2000" b="1" spc="-160" dirty="0">
                <a:solidFill>
                  <a:srgbClr val="2D75B6"/>
                </a:solidFill>
                <a:latin typeface="Arial"/>
                <a:cs typeface="Arial"/>
              </a:rPr>
              <a:t>ду</a:t>
            </a:r>
            <a:r>
              <a:rPr sz="2000" b="1" spc="-15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D75B6"/>
                </a:solidFill>
                <a:latin typeface="Arial"/>
                <a:cs typeface="Arial"/>
              </a:rPr>
              <a:t>к</a:t>
            </a:r>
            <a:r>
              <a:rPr sz="2000" b="1" spc="-185" dirty="0">
                <a:solidFill>
                  <a:srgbClr val="2D75B6"/>
                </a:solidFill>
                <a:latin typeface="Arial"/>
                <a:cs typeface="Arial"/>
              </a:rPr>
              <a:t>а</a:t>
            </a:r>
            <a:r>
              <a:rPr sz="2000" b="1" dirty="0">
                <a:solidFill>
                  <a:srgbClr val="2D75B6"/>
                </a:solidFill>
                <a:latin typeface="Arial"/>
                <a:cs typeface="Arial"/>
              </a:rPr>
              <a:t>к</a:t>
            </a:r>
            <a:r>
              <a:rPr sz="2000" b="1" spc="-95" dirty="0">
                <a:solidFill>
                  <a:srgbClr val="2D75B6"/>
                </a:solidFill>
                <a:latin typeface="Arial"/>
                <a:cs typeface="Arial"/>
              </a:rPr>
              <a:t>и</a:t>
            </a:r>
            <a:r>
              <a:rPr sz="2000" b="1" spc="-165" dirty="0">
                <a:solidFill>
                  <a:srgbClr val="2D75B6"/>
                </a:solidFill>
                <a:latin typeface="Arial"/>
                <a:cs typeface="Arial"/>
              </a:rPr>
              <a:t>ми</a:t>
            </a:r>
            <a:r>
              <a:rPr sz="2000" b="1" spc="-13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2D75B6"/>
                </a:solidFill>
                <a:latin typeface="Arial"/>
                <a:cs typeface="Arial"/>
              </a:rPr>
              <a:t>о</a:t>
            </a:r>
            <a:r>
              <a:rPr sz="2000" b="1" spc="-125" dirty="0">
                <a:solidFill>
                  <a:srgbClr val="2D75B6"/>
                </a:solidFill>
                <a:latin typeface="Arial"/>
                <a:cs typeface="Arial"/>
              </a:rPr>
              <a:t>б</a:t>
            </a:r>
            <a:r>
              <a:rPr sz="2000" b="1" spc="-430" dirty="0">
                <a:solidFill>
                  <a:srgbClr val="2D75B6"/>
                </a:solidFill>
                <a:latin typeface="Arial"/>
                <a:cs typeface="Arial"/>
              </a:rPr>
              <a:t>ъ</a:t>
            </a:r>
            <a:r>
              <a:rPr sz="2000" b="1" spc="-65" dirty="0">
                <a:solidFill>
                  <a:srgbClr val="2D75B6"/>
                </a:solidFill>
                <a:latin typeface="Arial"/>
                <a:cs typeface="Arial"/>
              </a:rPr>
              <a:t>е</a:t>
            </a:r>
            <a:r>
              <a:rPr sz="2000" b="1" spc="-100" dirty="0">
                <a:solidFill>
                  <a:srgbClr val="2D75B6"/>
                </a:solidFill>
                <a:latin typeface="Arial"/>
                <a:cs typeface="Arial"/>
              </a:rPr>
              <a:t>кта</a:t>
            </a:r>
            <a:r>
              <a:rPr sz="2000" b="1" spc="-235" dirty="0">
                <a:solidFill>
                  <a:srgbClr val="2D75B6"/>
                </a:solidFill>
                <a:latin typeface="Arial"/>
                <a:cs typeface="Arial"/>
              </a:rPr>
              <a:t>м</a:t>
            </a:r>
            <a:r>
              <a:rPr sz="2000" b="1" spc="-95" dirty="0">
                <a:solidFill>
                  <a:srgbClr val="2D75B6"/>
                </a:solidFill>
                <a:latin typeface="Arial"/>
                <a:cs typeface="Arial"/>
              </a:rPr>
              <a:t>и</a:t>
            </a:r>
            <a:r>
              <a:rPr sz="2000" b="1" spc="-110" dirty="0">
                <a:solidFill>
                  <a:srgbClr val="2D75B6"/>
                </a:solidFill>
                <a:latin typeface="Arial"/>
                <a:cs typeface="Arial"/>
              </a:rPr>
              <a:t>,</a:t>
            </a:r>
            <a:r>
              <a:rPr sz="2000" b="1" spc="-14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b="1" spc="-95" dirty="0">
                <a:solidFill>
                  <a:srgbClr val="2D75B6"/>
                </a:solidFill>
                <a:latin typeface="Arial"/>
                <a:cs typeface="Arial"/>
              </a:rPr>
              <a:t>и</a:t>
            </a:r>
            <a:r>
              <a:rPr sz="2000" b="1" spc="-65" dirty="0">
                <a:solidFill>
                  <a:srgbClr val="2D75B6"/>
                </a:solidFill>
                <a:latin typeface="Arial"/>
                <a:cs typeface="Arial"/>
              </a:rPr>
              <a:t>з</a:t>
            </a:r>
            <a:r>
              <a:rPr sz="2000" b="1" spc="-85" dirty="0">
                <a:solidFill>
                  <a:srgbClr val="2D75B6"/>
                </a:solidFill>
                <a:latin typeface="Arial"/>
                <a:cs typeface="Arial"/>
              </a:rPr>
              <a:t>о</a:t>
            </a:r>
            <a:r>
              <a:rPr sz="2000" b="1" spc="-125" dirty="0">
                <a:solidFill>
                  <a:srgbClr val="2D75B6"/>
                </a:solidFill>
                <a:latin typeface="Arial"/>
                <a:cs typeface="Arial"/>
              </a:rPr>
              <a:t>б</a:t>
            </a:r>
            <a:r>
              <a:rPr sz="2000" b="1" spc="-105" dirty="0">
                <a:solidFill>
                  <a:srgbClr val="2D75B6"/>
                </a:solidFill>
                <a:latin typeface="Arial"/>
                <a:cs typeface="Arial"/>
              </a:rPr>
              <a:t>ражён</a:t>
            </a:r>
            <a:r>
              <a:rPr sz="2000" b="1" spc="-100" dirty="0">
                <a:solidFill>
                  <a:srgbClr val="2D75B6"/>
                </a:solidFill>
                <a:latin typeface="Arial"/>
                <a:cs typeface="Arial"/>
              </a:rPr>
              <a:t>н</a:t>
            </a:r>
            <a:r>
              <a:rPr sz="2000" b="1" spc="-350" dirty="0">
                <a:solidFill>
                  <a:srgbClr val="2D75B6"/>
                </a:solidFill>
                <a:latin typeface="Arial"/>
                <a:cs typeface="Arial"/>
              </a:rPr>
              <a:t>ы</a:t>
            </a:r>
            <a:r>
              <a:rPr sz="2000" b="1" spc="-310" dirty="0">
                <a:solidFill>
                  <a:srgbClr val="2D75B6"/>
                </a:solidFill>
                <a:latin typeface="Arial"/>
                <a:cs typeface="Arial"/>
              </a:rPr>
              <a:t>м</a:t>
            </a:r>
            <a:r>
              <a:rPr sz="2000" b="1" spc="-100" dirty="0">
                <a:solidFill>
                  <a:srgbClr val="2D75B6"/>
                </a:solidFill>
                <a:latin typeface="Arial"/>
                <a:cs typeface="Arial"/>
              </a:rPr>
              <a:t>и</a:t>
            </a:r>
            <a:r>
              <a:rPr sz="2000" b="1" spc="-14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D75B6"/>
                </a:solidFill>
                <a:latin typeface="Arial"/>
                <a:cs typeface="Arial"/>
              </a:rPr>
              <a:t>к</a:t>
            </a:r>
            <a:r>
              <a:rPr sz="2000" b="1" spc="-185" dirty="0">
                <a:solidFill>
                  <a:srgbClr val="2D75B6"/>
                </a:solidFill>
                <a:latin typeface="Arial"/>
                <a:cs typeface="Arial"/>
              </a:rPr>
              <a:t>а</a:t>
            </a:r>
            <a:r>
              <a:rPr sz="2000" b="1" spc="-100" dirty="0">
                <a:solidFill>
                  <a:srgbClr val="2D75B6"/>
                </a:solidFill>
                <a:latin typeface="Arial"/>
                <a:cs typeface="Arial"/>
              </a:rPr>
              <a:t>рт</a:t>
            </a:r>
            <a:r>
              <a:rPr sz="2000" b="1" spc="-180" dirty="0">
                <a:solidFill>
                  <a:srgbClr val="2D75B6"/>
                </a:solidFill>
                <a:latin typeface="Arial"/>
                <a:cs typeface="Arial"/>
              </a:rPr>
              <a:t>а</a:t>
            </a:r>
            <a:r>
              <a:rPr sz="2000" b="1" spc="-235" dirty="0">
                <a:solidFill>
                  <a:srgbClr val="2D75B6"/>
                </a:solidFill>
                <a:latin typeface="Arial"/>
                <a:cs typeface="Arial"/>
              </a:rPr>
              <a:t>м</a:t>
            </a:r>
            <a:r>
              <a:rPr sz="2000" b="1" spc="-105" dirty="0">
                <a:solidFill>
                  <a:srgbClr val="2D75B6"/>
                </a:solidFill>
                <a:latin typeface="Arial"/>
                <a:cs typeface="Arial"/>
              </a:rPr>
              <a:t>и,</a:t>
            </a:r>
            <a:r>
              <a:rPr sz="2000" b="1" spc="-14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b="1" spc="-100" dirty="0">
                <a:solidFill>
                  <a:srgbClr val="2D75B6"/>
                </a:solidFill>
                <a:latin typeface="Arial"/>
                <a:cs typeface="Arial"/>
              </a:rPr>
              <a:t>р</a:t>
            </a:r>
            <a:r>
              <a:rPr sz="2000" b="1" spc="-65" dirty="0">
                <a:solidFill>
                  <a:srgbClr val="2D75B6"/>
                </a:solidFill>
                <a:latin typeface="Arial"/>
                <a:cs typeface="Arial"/>
              </a:rPr>
              <a:t>е</a:t>
            </a:r>
            <a:r>
              <a:rPr sz="2000" b="1" spc="-245" dirty="0">
                <a:solidFill>
                  <a:srgbClr val="2D75B6"/>
                </a:solidFill>
                <a:latin typeface="Arial"/>
                <a:cs typeface="Arial"/>
              </a:rPr>
              <a:t>аль</a:t>
            </a:r>
            <a:r>
              <a:rPr sz="2000" b="1" spc="-70" dirty="0">
                <a:solidFill>
                  <a:srgbClr val="2D75B6"/>
                </a:solidFill>
                <a:latin typeface="Arial"/>
                <a:cs typeface="Arial"/>
              </a:rPr>
              <a:t>ное  </a:t>
            </a:r>
            <a:r>
              <a:rPr sz="2000" b="1" spc="-100" dirty="0">
                <a:solidFill>
                  <a:srgbClr val="2D75B6"/>
                </a:solidFill>
                <a:latin typeface="Arial"/>
                <a:cs typeface="Arial"/>
              </a:rPr>
              <a:t>р</a:t>
            </a:r>
            <a:r>
              <a:rPr sz="2000" b="1" spc="-185" dirty="0">
                <a:solidFill>
                  <a:srgbClr val="2D75B6"/>
                </a:solidFill>
                <a:latin typeface="Arial"/>
                <a:cs typeface="Arial"/>
              </a:rPr>
              <a:t>а</a:t>
            </a:r>
            <a:r>
              <a:rPr sz="2000" b="1" spc="-135" dirty="0">
                <a:solidFill>
                  <a:srgbClr val="2D75B6"/>
                </a:solidFill>
                <a:latin typeface="Arial"/>
                <a:cs typeface="Arial"/>
              </a:rPr>
              <a:t>с</a:t>
            </a:r>
            <a:r>
              <a:rPr sz="2000" b="1" spc="-105" dirty="0">
                <a:solidFill>
                  <a:srgbClr val="2D75B6"/>
                </a:solidFill>
                <a:latin typeface="Arial"/>
                <a:cs typeface="Arial"/>
              </a:rPr>
              <a:t>ст</a:t>
            </a:r>
            <a:r>
              <a:rPr sz="2000" b="1" spc="-114" dirty="0">
                <a:solidFill>
                  <a:srgbClr val="2D75B6"/>
                </a:solidFill>
                <a:latin typeface="Arial"/>
                <a:cs typeface="Arial"/>
              </a:rPr>
              <a:t>о</a:t>
            </a:r>
            <a:r>
              <a:rPr sz="2000" b="1" spc="-130" dirty="0">
                <a:solidFill>
                  <a:srgbClr val="2D75B6"/>
                </a:solidFill>
                <a:latin typeface="Arial"/>
                <a:cs typeface="Arial"/>
              </a:rPr>
              <a:t>ян</a:t>
            </a:r>
            <a:r>
              <a:rPr sz="2000" b="1" spc="-145" dirty="0">
                <a:solidFill>
                  <a:srgbClr val="2D75B6"/>
                </a:solidFill>
                <a:latin typeface="Arial"/>
                <a:cs typeface="Arial"/>
              </a:rPr>
              <a:t>и</a:t>
            </a:r>
            <a:r>
              <a:rPr sz="2000" b="1" spc="-75" dirty="0">
                <a:solidFill>
                  <a:srgbClr val="2D75B6"/>
                </a:solidFill>
                <a:latin typeface="Arial"/>
                <a:cs typeface="Arial"/>
              </a:rPr>
              <a:t>е</a:t>
            </a:r>
            <a:r>
              <a:rPr sz="2000" b="1" spc="-135" dirty="0">
                <a:solidFill>
                  <a:srgbClr val="2D75B6"/>
                </a:solidFill>
                <a:latin typeface="Arial"/>
                <a:cs typeface="Arial"/>
              </a:rPr>
              <a:t> с</a:t>
            </a:r>
            <a:r>
              <a:rPr sz="2000" b="1" spc="-85" dirty="0">
                <a:solidFill>
                  <a:srgbClr val="2D75B6"/>
                </a:solidFill>
                <a:latin typeface="Arial"/>
                <a:cs typeface="Arial"/>
              </a:rPr>
              <a:t>о</a:t>
            </a:r>
            <a:r>
              <a:rPr sz="2000" b="1" spc="-135" dirty="0">
                <a:solidFill>
                  <a:srgbClr val="2D75B6"/>
                </a:solidFill>
                <a:latin typeface="Arial"/>
                <a:cs typeface="Arial"/>
              </a:rPr>
              <a:t>с</a:t>
            </a:r>
            <a:r>
              <a:rPr sz="2000" b="1" spc="-100" dirty="0">
                <a:solidFill>
                  <a:srgbClr val="2D75B6"/>
                </a:solidFill>
                <a:latin typeface="Arial"/>
                <a:cs typeface="Arial"/>
              </a:rPr>
              <a:t>т</a:t>
            </a:r>
            <a:r>
              <a:rPr sz="2000" b="1" spc="-204" dirty="0">
                <a:solidFill>
                  <a:srgbClr val="2D75B6"/>
                </a:solidFill>
                <a:latin typeface="Arial"/>
                <a:cs typeface="Arial"/>
              </a:rPr>
              <a:t>а</a:t>
            </a:r>
            <a:r>
              <a:rPr sz="2000" b="1" spc="-225" dirty="0">
                <a:solidFill>
                  <a:srgbClr val="2D75B6"/>
                </a:solidFill>
                <a:latin typeface="Arial"/>
                <a:cs typeface="Arial"/>
              </a:rPr>
              <a:t>в</a:t>
            </a:r>
            <a:r>
              <a:rPr sz="2000" b="1" spc="-145" dirty="0">
                <a:solidFill>
                  <a:srgbClr val="2D75B6"/>
                </a:solidFill>
                <a:latin typeface="Arial"/>
                <a:cs typeface="Arial"/>
              </a:rPr>
              <a:t>ляет </a:t>
            </a:r>
            <a:r>
              <a:rPr sz="2000" b="1" spc="-75" dirty="0">
                <a:solidFill>
                  <a:srgbClr val="2D75B6"/>
                </a:solidFill>
                <a:latin typeface="Arial"/>
                <a:cs typeface="Arial"/>
              </a:rPr>
              <a:t>5</a:t>
            </a:r>
            <a:r>
              <a:rPr sz="2000" b="1" spc="20" dirty="0">
                <a:solidFill>
                  <a:srgbClr val="2D75B6"/>
                </a:solidFill>
                <a:latin typeface="Arial"/>
                <a:cs typeface="Arial"/>
              </a:rPr>
              <a:t>0</a:t>
            </a:r>
            <a:r>
              <a:rPr sz="2000" b="1" spc="15" dirty="0">
                <a:solidFill>
                  <a:srgbClr val="2D75B6"/>
                </a:solidFill>
                <a:latin typeface="Arial"/>
                <a:cs typeface="Arial"/>
              </a:rPr>
              <a:t>0</a:t>
            </a:r>
            <a:r>
              <a:rPr sz="2000" b="1" spc="-14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b="1" spc="-210" dirty="0">
                <a:solidFill>
                  <a:srgbClr val="2D75B6"/>
                </a:solidFill>
                <a:latin typeface="Arial"/>
                <a:cs typeface="Arial"/>
              </a:rPr>
              <a:t>м</a:t>
            </a:r>
            <a:r>
              <a:rPr sz="2000" b="1" spc="-290" dirty="0">
                <a:solidFill>
                  <a:srgbClr val="2D75B6"/>
                </a:solidFill>
                <a:latin typeface="Arial"/>
                <a:cs typeface="Arial"/>
              </a:rPr>
              <a:t>?</a:t>
            </a:r>
            <a:endParaRPr sz="2000" dirty="0">
              <a:latin typeface="Arial"/>
              <a:cs typeface="Arial"/>
            </a:endParaRPr>
          </a:p>
          <a:p>
            <a:pPr marL="4124325">
              <a:lnSpc>
                <a:spcPts val="1920"/>
              </a:lnSpc>
            </a:pPr>
            <a:r>
              <a:rPr sz="2000" b="1" spc="-21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0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60" dirty="0">
                <a:solidFill>
                  <a:srgbClr val="FF0000"/>
                </a:solidFill>
                <a:latin typeface="Arial"/>
                <a:cs typeface="Arial"/>
              </a:rPr>
              <a:t>масштабе</a:t>
            </a:r>
            <a:r>
              <a:rPr sz="2000" b="1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25" dirty="0">
                <a:solidFill>
                  <a:srgbClr val="FF0000"/>
                </a:solidFill>
                <a:latin typeface="Arial"/>
                <a:cs typeface="Arial"/>
              </a:rPr>
              <a:t>данной</a:t>
            </a:r>
            <a:r>
              <a:rPr sz="2000" b="1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55" dirty="0">
                <a:solidFill>
                  <a:srgbClr val="FF0000"/>
                </a:solidFill>
                <a:latin typeface="Arial"/>
                <a:cs typeface="Arial"/>
              </a:rPr>
              <a:t>карты,</a:t>
            </a:r>
            <a:r>
              <a:rPr sz="2000" b="1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FF0000"/>
                </a:solidFill>
                <a:latin typeface="Arial"/>
                <a:cs typeface="Arial"/>
              </a:rPr>
              <a:t>это</a:t>
            </a:r>
            <a:r>
              <a:rPr sz="20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75" dirty="0">
                <a:solidFill>
                  <a:srgbClr val="FF0000"/>
                </a:solidFill>
                <a:latin typeface="Arial"/>
                <a:cs typeface="Arial"/>
              </a:rPr>
              <a:t>отрезки</a:t>
            </a:r>
            <a:r>
              <a:rPr sz="2000" b="1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20" dirty="0">
                <a:solidFill>
                  <a:srgbClr val="FF0000"/>
                </a:solidFill>
                <a:latin typeface="Arial"/>
                <a:cs typeface="Arial"/>
              </a:rPr>
              <a:t>длинной</a:t>
            </a:r>
            <a:r>
              <a:rPr sz="2000" b="1" spc="-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80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sz="20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215" dirty="0">
                <a:solidFill>
                  <a:srgbClr val="FF0000"/>
                </a:solidFill>
                <a:latin typeface="Arial"/>
                <a:cs typeface="Arial"/>
              </a:rPr>
              <a:t>см…</a:t>
            </a:r>
            <a:endParaRPr sz="2000" dirty="0">
              <a:latin typeface="Arial"/>
              <a:cs typeface="Arial"/>
            </a:endParaRPr>
          </a:p>
          <a:p>
            <a:pPr marL="12700" marR="27940">
              <a:spcBef>
                <a:spcPts val="640"/>
              </a:spcBef>
              <a:tabLst>
                <a:tab pos="11233150" algn="l"/>
              </a:tabLst>
            </a:pPr>
            <a:r>
              <a:rPr sz="2400" b="1" spc="-100" dirty="0">
                <a:solidFill>
                  <a:srgbClr val="6F2F9F"/>
                </a:solidFill>
                <a:latin typeface="Arial"/>
                <a:cs typeface="Arial"/>
              </a:rPr>
              <a:t>Карту </a:t>
            </a:r>
            <a:r>
              <a:rPr sz="2400" b="1" spc="-200" dirty="0">
                <a:solidFill>
                  <a:srgbClr val="6F2F9F"/>
                </a:solidFill>
                <a:latin typeface="Arial"/>
                <a:cs typeface="Arial"/>
              </a:rPr>
              <a:t>лучше </a:t>
            </a:r>
            <a:r>
              <a:rPr sz="2400" b="1" spc="-180" dirty="0">
                <a:solidFill>
                  <a:srgbClr val="6F2F9F"/>
                </a:solidFill>
                <a:latin typeface="Arial"/>
                <a:cs typeface="Arial"/>
              </a:rPr>
              <a:t>распечатать, </a:t>
            </a:r>
            <a:r>
              <a:rPr sz="2400" b="1" spc="-155" dirty="0">
                <a:solidFill>
                  <a:srgbClr val="6F2F9F"/>
                </a:solidFill>
                <a:latin typeface="Arial"/>
                <a:cs typeface="Arial"/>
              </a:rPr>
              <a:t>что </a:t>
            </a:r>
            <a:r>
              <a:rPr sz="2400" b="1" spc="-335" dirty="0">
                <a:solidFill>
                  <a:srgbClr val="6F2F9F"/>
                </a:solidFill>
                <a:latin typeface="Arial"/>
                <a:cs typeface="Arial"/>
              </a:rPr>
              <a:t>бы</a:t>
            </a:r>
            <a:r>
              <a:rPr sz="2400" b="1" spc="-3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spc="-100" dirty="0">
                <a:solidFill>
                  <a:srgbClr val="6F2F9F"/>
                </a:solidFill>
                <a:latin typeface="Arial"/>
                <a:cs typeface="Arial"/>
              </a:rPr>
              <a:t>не </a:t>
            </a:r>
            <a:r>
              <a:rPr sz="2400" b="1" spc="-160" dirty="0">
                <a:solidFill>
                  <a:srgbClr val="6F2F9F"/>
                </a:solidFill>
                <a:latin typeface="Arial"/>
                <a:cs typeface="Arial"/>
              </a:rPr>
              <a:t>искажался </a:t>
            </a:r>
            <a:r>
              <a:rPr sz="2400" b="1" spc="-195" dirty="0">
                <a:solidFill>
                  <a:srgbClr val="6F2F9F"/>
                </a:solidFill>
                <a:latin typeface="Arial"/>
                <a:cs typeface="Arial"/>
              </a:rPr>
              <a:t>масштаб, </a:t>
            </a:r>
            <a:r>
              <a:rPr sz="2400" b="1" spc="-160" dirty="0">
                <a:solidFill>
                  <a:srgbClr val="6F2F9F"/>
                </a:solidFill>
                <a:latin typeface="Arial"/>
                <a:cs typeface="Arial"/>
              </a:rPr>
              <a:t>или </a:t>
            </a:r>
            <a:r>
              <a:rPr sz="2400" b="1" spc="-210" dirty="0">
                <a:solidFill>
                  <a:srgbClr val="6F2F9F"/>
                </a:solidFill>
                <a:latin typeface="Arial"/>
                <a:cs typeface="Arial"/>
              </a:rPr>
              <a:t>пользоваться </a:t>
            </a:r>
            <a:r>
              <a:rPr sz="2400" b="1" spc="-204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u="dash" spc="-245" dirty="0">
                <a:solidFill>
                  <a:srgbClr val="6F2F9F"/>
                </a:solidFill>
                <a:uFill>
                  <a:solidFill>
                    <a:srgbClr val="1C6ED4"/>
                  </a:solidFill>
                </a:uFill>
                <a:latin typeface="Arial"/>
                <a:cs typeface="Arial"/>
              </a:rPr>
              <a:t>л</a:t>
            </a:r>
            <a:r>
              <a:rPr sz="2400" b="1" u="dash" spc="-110" dirty="0">
                <a:solidFill>
                  <a:srgbClr val="6F2F9F"/>
                </a:solidFill>
                <a:uFill>
                  <a:solidFill>
                    <a:srgbClr val="1C6ED4"/>
                  </a:solidFill>
                </a:uFill>
                <a:latin typeface="Arial"/>
                <a:cs typeface="Arial"/>
              </a:rPr>
              <a:t>ин</a:t>
            </a:r>
            <a:r>
              <a:rPr sz="2400" b="1" u="dash" spc="-80" dirty="0">
                <a:solidFill>
                  <a:srgbClr val="6F2F9F"/>
                </a:solidFill>
                <a:uFill>
                  <a:solidFill>
                    <a:srgbClr val="1C6ED4"/>
                  </a:solidFill>
                </a:uFill>
                <a:latin typeface="Arial"/>
                <a:cs typeface="Arial"/>
              </a:rPr>
              <a:t>е</a:t>
            </a:r>
            <a:r>
              <a:rPr sz="2400" b="1" u="dash" spc="-110" dirty="0">
                <a:solidFill>
                  <a:srgbClr val="6F2F9F"/>
                </a:solidFill>
                <a:uFill>
                  <a:solidFill>
                    <a:srgbClr val="1C6ED4"/>
                  </a:solidFill>
                </a:uFill>
                <a:latin typeface="Arial"/>
                <a:cs typeface="Arial"/>
              </a:rPr>
              <a:t>й</a:t>
            </a:r>
            <a:r>
              <a:rPr sz="2400" b="1" u="dash" spc="-260" dirty="0">
                <a:solidFill>
                  <a:srgbClr val="6F2F9F"/>
                </a:solidFill>
                <a:uFill>
                  <a:solidFill>
                    <a:srgbClr val="1C6ED4"/>
                  </a:solidFill>
                </a:uFill>
                <a:latin typeface="Arial"/>
                <a:cs typeface="Arial"/>
              </a:rPr>
              <a:t>н</a:t>
            </a:r>
            <a:r>
              <a:rPr sz="2400" b="1" u="dash" spc="-365" dirty="0">
                <a:solidFill>
                  <a:srgbClr val="6F2F9F"/>
                </a:solidFill>
                <a:uFill>
                  <a:solidFill>
                    <a:srgbClr val="1C6ED4"/>
                  </a:solidFill>
                </a:uFill>
                <a:latin typeface="Arial"/>
                <a:cs typeface="Arial"/>
              </a:rPr>
              <a:t>ы</a:t>
            </a:r>
            <a:r>
              <a:rPr sz="2400" b="1" u="dash" spc="-275" dirty="0">
                <a:solidFill>
                  <a:srgbClr val="6F2F9F"/>
                </a:solidFill>
                <a:uFill>
                  <a:solidFill>
                    <a:srgbClr val="1C6ED4"/>
                  </a:solidFill>
                </a:uFill>
                <a:latin typeface="Arial"/>
                <a:cs typeface="Arial"/>
              </a:rPr>
              <a:t>м</a:t>
            </a:r>
            <a:r>
              <a:rPr sz="2400" b="1" u="dash" spc="-175" dirty="0">
                <a:solidFill>
                  <a:srgbClr val="6F2F9F"/>
                </a:solidFill>
                <a:uFill>
                  <a:solidFill>
                    <a:srgbClr val="1C6ED4"/>
                  </a:solidFill>
                </a:uFill>
                <a:latin typeface="Arial"/>
                <a:cs typeface="Arial"/>
              </a:rPr>
              <a:t> </a:t>
            </a:r>
            <a:r>
              <a:rPr sz="2400" b="1" u="dash" spc="-270" dirty="0">
                <a:solidFill>
                  <a:srgbClr val="6F2F9F"/>
                </a:solidFill>
                <a:uFill>
                  <a:solidFill>
                    <a:srgbClr val="1C6ED4"/>
                  </a:solidFill>
                </a:uFill>
                <a:latin typeface="Arial"/>
                <a:cs typeface="Arial"/>
              </a:rPr>
              <a:t>м</a:t>
            </a:r>
            <a:r>
              <a:rPr sz="2400" b="1" u="dash" spc="-225" dirty="0">
                <a:solidFill>
                  <a:srgbClr val="6F2F9F"/>
                </a:solidFill>
                <a:uFill>
                  <a:solidFill>
                    <a:srgbClr val="1C6ED4"/>
                  </a:solidFill>
                </a:uFill>
                <a:latin typeface="Arial"/>
                <a:cs typeface="Arial"/>
              </a:rPr>
              <a:t>а</a:t>
            </a:r>
            <a:r>
              <a:rPr sz="2400" b="1" u="dash" spc="-150" dirty="0">
                <a:solidFill>
                  <a:srgbClr val="6F2F9F"/>
                </a:solidFill>
                <a:uFill>
                  <a:solidFill>
                    <a:srgbClr val="1C6ED4"/>
                  </a:solidFill>
                </a:uFill>
                <a:latin typeface="Arial"/>
                <a:cs typeface="Arial"/>
              </a:rPr>
              <a:t>с</a:t>
            </a:r>
            <a:r>
              <a:rPr sz="2400" b="1" u="dash" spc="-275" dirty="0">
                <a:solidFill>
                  <a:srgbClr val="6F2F9F"/>
                </a:solidFill>
                <a:uFill>
                  <a:solidFill>
                    <a:srgbClr val="1C6ED4"/>
                  </a:solidFill>
                </a:uFill>
                <a:latin typeface="Arial"/>
                <a:cs typeface="Arial"/>
              </a:rPr>
              <a:t>ш</a:t>
            </a:r>
            <a:r>
              <a:rPr sz="2400" b="1" u="dash" spc="-165" dirty="0">
                <a:solidFill>
                  <a:srgbClr val="6F2F9F"/>
                </a:solidFill>
                <a:uFill>
                  <a:solidFill>
                    <a:srgbClr val="1C6ED4"/>
                  </a:solidFill>
                </a:uFill>
                <a:latin typeface="Arial"/>
                <a:cs typeface="Arial"/>
              </a:rPr>
              <a:t>т</a:t>
            </a:r>
            <a:r>
              <a:rPr sz="2400" b="1" u="dash" spc="-180" dirty="0">
                <a:solidFill>
                  <a:srgbClr val="6F2F9F"/>
                </a:solidFill>
                <a:uFill>
                  <a:solidFill>
                    <a:srgbClr val="1C6ED4"/>
                  </a:solidFill>
                </a:uFill>
                <a:latin typeface="Arial"/>
                <a:cs typeface="Arial"/>
              </a:rPr>
              <a:t>а</a:t>
            </a:r>
            <a:r>
              <a:rPr sz="2400" b="1" u="dash" spc="-135" dirty="0">
                <a:solidFill>
                  <a:srgbClr val="6F2F9F"/>
                </a:solidFill>
                <a:uFill>
                  <a:solidFill>
                    <a:srgbClr val="1C6ED4"/>
                  </a:solidFill>
                </a:uFill>
                <a:latin typeface="Arial"/>
                <a:cs typeface="Arial"/>
              </a:rPr>
              <a:t>б</a:t>
            </a:r>
            <a:r>
              <a:rPr sz="2400" b="1" u="dash" spc="-130" dirty="0">
                <a:solidFill>
                  <a:srgbClr val="6F2F9F"/>
                </a:solidFill>
                <a:uFill>
                  <a:solidFill>
                    <a:srgbClr val="1C6ED4"/>
                  </a:solidFill>
                </a:uFill>
                <a:latin typeface="Arial"/>
                <a:cs typeface="Arial"/>
              </a:rPr>
              <a:t>о</a:t>
            </a:r>
            <a:r>
              <a:rPr sz="2400" b="1" u="dash" spc="-275" dirty="0">
                <a:solidFill>
                  <a:srgbClr val="6F2F9F"/>
                </a:solidFill>
                <a:uFill>
                  <a:solidFill>
                    <a:srgbClr val="1C6ED4"/>
                  </a:solidFill>
                </a:uFill>
                <a:latin typeface="Arial"/>
                <a:cs typeface="Arial"/>
              </a:rPr>
              <a:t>м</a:t>
            </a:r>
            <a:r>
              <a:rPr sz="2400" b="1" u="dash" dirty="0">
                <a:solidFill>
                  <a:srgbClr val="6F2F9F"/>
                </a:solidFill>
                <a:uFill>
                  <a:solidFill>
                    <a:srgbClr val="1C6ED4"/>
                  </a:solidFill>
                </a:uFill>
                <a:latin typeface="Arial"/>
                <a:cs typeface="Arial"/>
              </a:rPr>
              <a:t>	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4037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5909" y="4113277"/>
            <a:ext cx="11423650" cy="2034539"/>
            <a:chOff x="289559" y="4113276"/>
            <a:chExt cx="11423650" cy="2034539"/>
          </a:xfrm>
        </p:grpSpPr>
        <p:sp>
          <p:nvSpPr>
            <p:cNvPr id="3" name="object 3"/>
            <p:cNvSpPr/>
            <p:nvPr/>
          </p:nvSpPr>
          <p:spPr>
            <a:xfrm>
              <a:off x="499871" y="6135624"/>
              <a:ext cx="11212830" cy="0"/>
            </a:xfrm>
            <a:custGeom>
              <a:avLst/>
              <a:gdLst/>
              <a:ahLst/>
              <a:cxnLst/>
              <a:rect l="l" t="t" r="r" b="b"/>
              <a:pathLst>
                <a:path w="11212830">
                  <a:moveTo>
                    <a:pt x="0" y="0"/>
                  </a:moveTo>
                  <a:lnTo>
                    <a:pt x="11212830" y="0"/>
                  </a:lnTo>
                </a:path>
              </a:pathLst>
            </a:custGeom>
            <a:ln w="12192">
              <a:solidFill>
                <a:srgbClr val="1C6ED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559" y="4113282"/>
              <a:ext cx="3122159" cy="20070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0459" y="4113276"/>
              <a:ext cx="3597541" cy="203452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10004" y="113148"/>
            <a:ext cx="7471409" cy="989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50"/>
              </a:lnSpc>
              <a:spcBef>
                <a:spcPts val="100"/>
              </a:spcBef>
            </a:pPr>
            <a:r>
              <a:rPr sz="2800" u="sng" spc="-15" dirty="0">
                <a:latin typeface="Microsoft Sans Serif"/>
                <a:cs typeface="Microsoft Sans Serif"/>
              </a:rPr>
              <a:t>Задания</a:t>
            </a:r>
            <a:r>
              <a:rPr sz="2800" u="sng" spc="25" dirty="0">
                <a:latin typeface="Microsoft Sans Serif"/>
                <a:cs typeface="Microsoft Sans Serif"/>
              </a:rPr>
              <a:t> </a:t>
            </a:r>
            <a:r>
              <a:rPr sz="2800" u="sng" spc="-10" dirty="0">
                <a:latin typeface="Microsoft Sans Serif"/>
                <a:cs typeface="Microsoft Sans Serif"/>
              </a:rPr>
              <a:t>на</a:t>
            </a:r>
            <a:r>
              <a:rPr sz="2800" u="sng" spc="25" dirty="0">
                <a:latin typeface="Microsoft Sans Serif"/>
                <a:cs typeface="Microsoft Sans Serif"/>
              </a:rPr>
              <a:t> </a:t>
            </a:r>
            <a:r>
              <a:rPr sz="2800" u="sng" spc="-20" dirty="0">
                <a:latin typeface="Microsoft Sans Serif"/>
                <a:cs typeface="Microsoft Sans Serif"/>
              </a:rPr>
              <a:t>определение</a:t>
            </a:r>
            <a:r>
              <a:rPr sz="2800" u="sng" spc="40" dirty="0">
                <a:latin typeface="Microsoft Sans Serif"/>
                <a:cs typeface="Microsoft Sans Serif"/>
              </a:rPr>
              <a:t> </a:t>
            </a:r>
            <a:r>
              <a:rPr sz="2800" u="sng" spc="-30" dirty="0">
                <a:latin typeface="Microsoft Sans Serif"/>
                <a:cs typeface="Microsoft Sans Serif"/>
              </a:rPr>
              <a:t>географических</a:t>
            </a:r>
            <a:r>
              <a:rPr sz="2800" u="sng" spc="30" dirty="0">
                <a:latin typeface="Microsoft Sans Serif"/>
                <a:cs typeface="Microsoft Sans Serif"/>
              </a:rPr>
              <a:t> </a:t>
            </a:r>
            <a:r>
              <a:rPr sz="2800" u="sng" spc="-35" dirty="0">
                <a:latin typeface="Microsoft Sans Serif"/>
                <a:cs typeface="Microsoft Sans Serif"/>
              </a:rPr>
              <a:t>координат</a:t>
            </a:r>
          </a:p>
          <a:p>
            <a:pPr marL="12700">
              <a:lnSpc>
                <a:spcPts val="2450"/>
              </a:lnSpc>
            </a:pPr>
            <a:r>
              <a:rPr sz="2800" u="sng" spc="-10" dirty="0">
                <a:latin typeface="Calibri"/>
                <a:cs typeface="Calibri"/>
              </a:rPr>
              <a:t>Выполняют</a:t>
            </a:r>
            <a:r>
              <a:rPr sz="2800" u="sng" spc="-50" dirty="0">
                <a:latin typeface="Calibri"/>
                <a:cs typeface="Calibri"/>
              </a:rPr>
              <a:t> </a:t>
            </a:r>
            <a:r>
              <a:rPr sz="2800" u="sng" dirty="0">
                <a:latin typeface="Calibri"/>
                <a:cs typeface="Calibri"/>
              </a:rPr>
              <a:t>ВСЕ: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8586470" y="1388363"/>
            <a:ext cx="2615565" cy="3342640"/>
            <a:chOff x="8580119" y="1388363"/>
            <a:chExt cx="2615565" cy="334264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80119" y="1388363"/>
              <a:ext cx="2615183" cy="33421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53727" y="3406140"/>
              <a:ext cx="216408" cy="23926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28599" y="968756"/>
            <a:ext cx="7682230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26465">
              <a:spcBef>
                <a:spcPts val="105"/>
              </a:spcBef>
            </a:pPr>
            <a:r>
              <a:rPr sz="2000" b="1" i="1" spc="-5" dirty="0">
                <a:latin typeface="Calibri"/>
                <a:cs typeface="Calibri"/>
              </a:rPr>
              <a:t>Определите, </a:t>
            </a:r>
            <a:r>
              <a:rPr sz="2000" b="1" i="1" spc="-15" dirty="0">
                <a:latin typeface="Calibri"/>
                <a:cs typeface="Calibri"/>
              </a:rPr>
              <a:t>какая </a:t>
            </a:r>
            <a:r>
              <a:rPr sz="2000" b="1" i="1" spc="-5" dirty="0">
                <a:latin typeface="Calibri"/>
                <a:cs typeface="Calibri"/>
              </a:rPr>
              <a:t>горная </a:t>
            </a:r>
            <a:r>
              <a:rPr sz="2000" b="1" i="1" dirty="0">
                <a:latin typeface="Calibri"/>
                <a:cs typeface="Calibri"/>
              </a:rPr>
              <a:t>вершина </a:t>
            </a:r>
            <a:r>
              <a:rPr sz="2000" b="1" i="1" spc="-5" dirty="0">
                <a:latin typeface="Calibri"/>
                <a:cs typeface="Calibri"/>
              </a:rPr>
              <a:t>имеет географические </a:t>
            </a:r>
            <a:r>
              <a:rPr sz="2000" b="1" i="1" spc="-440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координаты</a:t>
            </a:r>
            <a:r>
              <a:rPr sz="2000" b="1" i="1" spc="415" dirty="0">
                <a:latin typeface="Calibri"/>
                <a:cs typeface="Calibri"/>
              </a:rPr>
              <a:t> </a:t>
            </a:r>
            <a:r>
              <a:rPr sz="2000" b="1" i="1" spc="5" dirty="0">
                <a:latin typeface="Calibri"/>
                <a:cs typeface="Calibri"/>
              </a:rPr>
              <a:t>33°</a:t>
            </a:r>
            <a:r>
              <a:rPr sz="2000" b="1" i="1" spc="-2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ю.ш.</a:t>
            </a:r>
            <a:r>
              <a:rPr sz="2000" b="1" i="1" spc="-3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70°</a:t>
            </a:r>
            <a:r>
              <a:rPr sz="2000" b="1" i="1" spc="-1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з.д. (ОГЭ)</a:t>
            </a:r>
            <a:endParaRPr sz="2000" dirty="0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1950" dirty="0">
              <a:latin typeface="Calibri"/>
              <a:cs typeface="Calibri"/>
            </a:endParaRPr>
          </a:p>
          <a:p>
            <a:pPr marL="12700" marR="5080"/>
            <a:r>
              <a:rPr sz="2000" b="1" i="1" spc="-40" dirty="0">
                <a:latin typeface="Calibri"/>
                <a:cs typeface="Calibri"/>
              </a:rPr>
              <a:t>Город </a:t>
            </a:r>
            <a:r>
              <a:rPr sz="2000" b="1" i="1" spc="-5" dirty="0">
                <a:latin typeface="Calibri"/>
                <a:cs typeface="Calibri"/>
              </a:rPr>
              <a:t>Арлит имеет географические координаты </a:t>
            </a:r>
            <a:r>
              <a:rPr sz="2000" b="1" i="1" spc="40" dirty="0">
                <a:latin typeface="Calibri"/>
                <a:cs typeface="Calibri"/>
              </a:rPr>
              <a:t>18°44´с.ш. </a:t>
            </a:r>
            <a:r>
              <a:rPr sz="2000" b="1" i="1" dirty="0">
                <a:latin typeface="Calibri"/>
                <a:cs typeface="Calibri"/>
              </a:rPr>
              <a:t>и 7°23´ </a:t>
            </a:r>
            <a:r>
              <a:rPr sz="2000" b="1" i="1" spc="-44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в.д.. Определите </a:t>
            </a:r>
            <a:r>
              <a:rPr sz="2000" b="1" i="1" dirty="0">
                <a:latin typeface="Calibri"/>
                <a:cs typeface="Calibri"/>
              </a:rPr>
              <a:t>на </a:t>
            </a:r>
            <a:r>
              <a:rPr sz="2000" b="1" i="1" spc="-5" dirty="0">
                <a:latin typeface="Calibri"/>
                <a:cs typeface="Calibri"/>
              </a:rPr>
              <a:t>территории </a:t>
            </a:r>
            <a:r>
              <a:rPr sz="2000" b="1" i="1" spc="-15" dirty="0">
                <a:latin typeface="Calibri"/>
                <a:cs typeface="Calibri"/>
              </a:rPr>
              <a:t>какого </a:t>
            </a:r>
            <a:r>
              <a:rPr sz="2000" b="1" i="1" spc="-5" dirty="0">
                <a:latin typeface="Calibri"/>
                <a:cs typeface="Calibri"/>
              </a:rPr>
              <a:t>государства </a:t>
            </a:r>
            <a:r>
              <a:rPr sz="2000" b="1" i="1" spc="-10" dirty="0">
                <a:latin typeface="Calibri"/>
                <a:cs typeface="Calibri"/>
              </a:rPr>
              <a:t>находится </a:t>
            </a:r>
            <a:r>
              <a:rPr sz="2000" b="1" i="1" spc="-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этот</a:t>
            </a:r>
            <a:r>
              <a:rPr sz="2000" b="1" i="1" spc="-1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город.</a:t>
            </a:r>
            <a:endParaRPr sz="2000" dirty="0"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1950" dirty="0">
              <a:latin typeface="Calibri"/>
              <a:cs typeface="Calibri"/>
            </a:endParaRPr>
          </a:p>
          <a:p>
            <a:pPr marL="12700" marR="1146810"/>
            <a:r>
              <a:rPr sz="2000" b="1" i="1" spc="-5" dirty="0">
                <a:latin typeface="Calibri"/>
                <a:cs typeface="Calibri"/>
              </a:rPr>
              <a:t>Определите </a:t>
            </a:r>
            <a:r>
              <a:rPr sz="2000" b="1" i="1" dirty="0">
                <a:latin typeface="Calibri"/>
                <a:cs typeface="Calibri"/>
              </a:rPr>
              <a:t>на </a:t>
            </a:r>
            <a:r>
              <a:rPr sz="2000" b="1" i="1" spc="-5" dirty="0">
                <a:latin typeface="Calibri"/>
                <a:cs typeface="Calibri"/>
              </a:rPr>
              <a:t>территории </a:t>
            </a:r>
            <a:r>
              <a:rPr sz="2000" b="1" i="1" spc="-15" dirty="0">
                <a:latin typeface="Calibri"/>
                <a:cs typeface="Calibri"/>
              </a:rPr>
              <a:t>какого </a:t>
            </a:r>
            <a:r>
              <a:rPr sz="2000" b="1" i="1" spc="-5" dirty="0">
                <a:latin typeface="Calibri"/>
                <a:cs typeface="Calibri"/>
              </a:rPr>
              <a:t>субъекта </a:t>
            </a:r>
            <a:r>
              <a:rPr sz="2000" b="1" i="1" spc="-10" dirty="0">
                <a:latin typeface="Calibri"/>
                <a:cs typeface="Calibri"/>
              </a:rPr>
              <a:t>Российской </a:t>
            </a:r>
            <a:r>
              <a:rPr sz="2000" b="1" i="1" spc="-44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Федерации </a:t>
            </a:r>
            <a:r>
              <a:rPr sz="2000" b="1" i="1" spc="-5" dirty="0">
                <a:latin typeface="Calibri"/>
                <a:cs typeface="Calibri"/>
              </a:rPr>
              <a:t>находится город, имеющий географические </a:t>
            </a:r>
            <a:r>
              <a:rPr sz="2000" b="1" i="1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координаты</a:t>
            </a:r>
            <a:r>
              <a:rPr sz="2000" b="1" i="1" spc="-3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59°05´</a:t>
            </a:r>
            <a:r>
              <a:rPr sz="2000" b="1" i="1" spc="-3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с.ш.</a:t>
            </a:r>
            <a:r>
              <a:rPr sz="2000" b="1" i="1" spc="-2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и</a:t>
            </a:r>
            <a:r>
              <a:rPr sz="2000" b="1" i="1" spc="-10" dirty="0">
                <a:latin typeface="Calibri"/>
                <a:cs typeface="Calibri"/>
              </a:rPr>
              <a:t> </a:t>
            </a:r>
            <a:r>
              <a:rPr sz="2000" b="1" i="1" spc="35" dirty="0">
                <a:latin typeface="Calibri"/>
                <a:cs typeface="Calibri"/>
              </a:rPr>
              <a:t>159°57´в.д.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8526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6222" y="6135623"/>
            <a:ext cx="11212830" cy="0"/>
          </a:xfrm>
          <a:custGeom>
            <a:avLst/>
            <a:gdLst/>
            <a:ahLst/>
            <a:cxnLst/>
            <a:rect l="l" t="t" r="r" b="b"/>
            <a:pathLst>
              <a:path w="11212830">
                <a:moveTo>
                  <a:pt x="0" y="0"/>
                </a:moveTo>
                <a:lnTo>
                  <a:pt x="11212830" y="0"/>
                </a:lnTo>
              </a:path>
            </a:pathLst>
          </a:custGeom>
          <a:ln w="12192">
            <a:solidFill>
              <a:srgbClr val="1C6E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0699" y="228600"/>
            <a:ext cx="814387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u="sng" spc="-185" dirty="0">
                <a:latin typeface="Arial"/>
                <a:cs typeface="Arial"/>
              </a:rPr>
              <a:t>Тренировочные</a:t>
            </a:r>
            <a:r>
              <a:rPr sz="2800" u="sng" spc="-170" dirty="0">
                <a:latin typeface="Arial"/>
                <a:cs typeface="Arial"/>
              </a:rPr>
              <a:t> </a:t>
            </a:r>
            <a:r>
              <a:rPr sz="2800" u="sng" spc="-200" dirty="0">
                <a:latin typeface="Arial"/>
                <a:cs typeface="Arial"/>
              </a:rPr>
              <a:t>задания,</a:t>
            </a:r>
            <a:r>
              <a:rPr sz="2800" u="sng" spc="-180" dirty="0">
                <a:latin typeface="Arial"/>
                <a:cs typeface="Arial"/>
              </a:rPr>
              <a:t> </a:t>
            </a:r>
            <a:r>
              <a:rPr sz="2800" u="sng" spc="-210" dirty="0">
                <a:latin typeface="Arial"/>
                <a:cs typeface="Arial"/>
              </a:rPr>
              <a:t>на</a:t>
            </a:r>
            <a:r>
              <a:rPr sz="2800" u="sng" spc="-135" dirty="0">
                <a:latin typeface="Arial"/>
                <a:cs typeface="Arial"/>
              </a:rPr>
              <a:t> </a:t>
            </a:r>
            <a:r>
              <a:rPr sz="2800" u="sng" spc="-215" dirty="0">
                <a:latin typeface="Arial"/>
                <a:cs typeface="Arial"/>
              </a:rPr>
              <a:t>формирование</a:t>
            </a:r>
            <a:r>
              <a:rPr sz="2800" u="sng" spc="-165" dirty="0">
                <a:latin typeface="Arial"/>
                <a:cs typeface="Arial"/>
              </a:rPr>
              <a:t> </a:t>
            </a:r>
            <a:r>
              <a:rPr sz="2800" u="sng" spc="-190" dirty="0">
                <a:latin typeface="Arial"/>
                <a:cs typeface="Arial"/>
              </a:rPr>
              <a:t>умения </a:t>
            </a:r>
            <a:r>
              <a:rPr sz="2800" u="sng" spc="-765" dirty="0">
                <a:latin typeface="Arial"/>
                <a:cs typeface="Arial"/>
              </a:rPr>
              <a:t> </a:t>
            </a:r>
            <a:r>
              <a:rPr sz="2800" u="sng" spc="-125" dirty="0">
                <a:latin typeface="Arial"/>
                <a:cs typeface="Arial"/>
              </a:rPr>
              <a:t>о</a:t>
            </a:r>
            <a:r>
              <a:rPr sz="2800" u="sng" spc="-150" dirty="0">
                <a:latin typeface="Arial"/>
                <a:cs typeface="Arial"/>
              </a:rPr>
              <a:t>пр</a:t>
            </a:r>
            <a:r>
              <a:rPr sz="2800" u="sng" spc="-100" dirty="0">
                <a:latin typeface="Arial"/>
                <a:cs typeface="Arial"/>
              </a:rPr>
              <a:t>е</a:t>
            </a:r>
            <a:r>
              <a:rPr sz="2800" u="sng" spc="-265" dirty="0">
                <a:latin typeface="Arial"/>
                <a:cs typeface="Arial"/>
              </a:rPr>
              <a:t>д</a:t>
            </a:r>
            <a:r>
              <a:rPr sz="2800" u="sng" spc="-215" dirty="0">
                <a:latin typeface="Arial"/>
                <a:cs typeface="Arial"/>
              </a:rPr>
              <a:t>еля</a:t>
            </a:r>
            <a:r>
              <a:rPr sz="2800" u="sng" spc="-170" dirty="0">
                <a:latin typeface="Arial"/>
                <a:cs typeface="Arial"/>
              </a:rPr>
              <a:t>т</a:t>
            </a:r>
            <a:r>
              <a:rPr sz="2800" u="sng" spc="-475" dirty="0">
                <a:latin typeface="Arial"/>
                <a:cs typeface="Arial"/>
              </a:rPr>
              <a:t>ь</a:t>
            </a:r>
            <a:r>
              <a:rPr sz="2800" u="sng" spc="-180" dirty="0">
                <a:latin typeface="Arial"/>
                <a:cs typeface="Arial"/>
              </a:rPr>
              <a:t> </a:t>
            </a:r>
            <a:r>
              <a:rPr sz="2800" u="sng" spc="-5" dirty="0">
                <a:latin typeface="Arial"/>
                <a:cs typeface="Arial"/>
              </a:rPr>
              <a:t>к</a:t>
            </a:r>
            <a:r>
              <a:rPr sz="2800" u="sng" spc="-125" dirty="0">
                <a:latin typeface="Arial"/>
                <a:cs typeface="Arial"/>
              </a:rPr>
              <a:t>оо</a:t>
            </a:r>
            <a:r>
              <a:rPr sz="2800" u="sng" spc="-150" dirty="0">
                <a:latin typeface="Arial"/>
                <a:cs typeface="Arial"/>
              </a:rPr>
              <a:t>р</a:t>
            </a:r>
            <a:r>
              <a:rPr sz="2800" u="sng" spc="-265" dirty="0">
                <a:latin typeface="Arial"/>
                <a:cs typeface="Arial"/>
              </a:rPr>
              <a:t>д</a:t>
            </a:r>
            <a:r>
              <a:rPr sz="2800" u="sng" spc="-145" dirty="0">
                <a:latin typeface="Arial"/>
                <a:cs typeface="Arial"/>
              </a:rPr>
              <a:t>и</a:t>
            </a:r>
            <a:r>
              <a:rPr sz="2800" u="sng" spc="-135" dirty="0">
                <a:latin typeface="Arial"/>
                <a:cs typeface="Arial"/>
              </a:rPr>
              <a:t>н</a:t>
            </a:r>
            <a:r>
              <a:rPr sz="2800" u="sng" spc="-270" dirty="0">
                <a:latin typeface="Arial"/>
                <a:cs typeface="Arial"/>
              </a:rPr>
              <a:t>а</a:t>
            </a:r>
            <a:r>
              <a:rPr sz="2800" u="sng" spc="-370" dirty="0">
                <a:latin typeface="Arial"/>
                <a:cs typeface="Arial"/>
              </a:rPr>
              <a:t>ты</a:t>
            </a:r>
            <a:endParaRPr sz="2800" u="sng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527" y="1453135"/>
            <a:ext cx="11553825" cy="45858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10" dirty="0">
                <a:latin typeface="Lucida Sans Unicode"/>
                <a:cs typeface="Lucida Sans Unicode"/>
              </a:rPr>
              <a:t>Даетс</a:t>
            </a:r>
            <a:r>
              <a:rPr sz="2400" spc="-70" dirty="0">
                <a:latin typeface="Lucida Sans Unicode"/>
                <a:cs typeface="Lucida Sans Unicode"/>
              </a:rPr>
              <a:t>я</a:t>
            </a:r>
            <a:r>
              <a:rPr sz="2400" spc="-220" dirty="0">
                <a:latin typeface="Lucida Sans Unicode"/>
                <a:cs typeface="Lucida Sans Unicode"/>
              </a:rPr>
              <a:t> </a:t>
            </a:r>
            <a:r>
              <a:rPr sz="2400" spc="-114" dirty="0">
                <a:latin typeface="Lucida Sans Unicode"/>
                <a:cs typeface="Lucida Sans Unicode"/>
              </a:rPr>
              <a:t>ч</a:t>
            </a:r>
            <a:r>
              <a:rPr sz="2400" spc="-150" dirty="0">
                <a:latin typeface="Lucida Sans Unicode"/>
                <a:cs typeface="Lucida Sans Unicode"/>
              </a:rPr>
              <a:t>еты</a:t>
            </a:r>
            <a:r>
              <a:rPr sz="2400" spc="-165" dirty="0">
                <a:latin typeface="Lucida Sans Unicode"/>
                <a:cs typeface="Lucida Sans Unicode"/>
              </a:rPr>
              <a:t>р</a:t>
            </a:r>
            <a:r>
              <a:rPr sz="2400" spc="-90" dirty="0">
                <a:latin typeface="Lucida Sans Unicode"/>
                <a:cs typeface="Lucida Sans Unicode"/>
              </a:rPr>
              <a:t>е</a:t>
            </a:r>
            <a:r>
              <a:rPr sz="2400" spc="-210" dirty="0">
                <a:latin typeface="Lucida Sans Unicode"/>
                <a:cs typeface="Lucida Sans Unicode"/>
              </a:rPr>
              <a:t> </a:t>
            </a:r>
            <a:r>
              <a:rPr sz="2400" spc="-140" dirty="0">
                <a:latin typeface="Lucida Sans Unicode"/>
                <a:cs typeface="Lucida Sans Unicode"/>
              </a:rPr>
              <a:t>точки,</a:t>
            </a:r>
            <a:r>
              <a:rPr sz="2400" spc="-229" dirty="0">
                <a:latin typeface="Lucida Sans Unicode"/>
                <a:cs typeface="Lucida Sans Unicode"/>
              </a:rPr>
              <a:t> </a:t>
            </a:r>
            <a:r>
              <a:rPr sz="2400" spc="-185" dirty="0">
                <a:latin typeface="Lucida Sans Unicode"/>
                <a:cs typeface="Lucida Sans Unicode"/>
              </a:rPr>
              <a:t>имею</a:t>
            </a:r>
            <a:r>
              <a:rPr sz="2400" spc="-250" dirty="0">
                <a:latin typeface="Lucida Sans Unicode"/>
                <a:cs typeface="Lucida Sans Unicode"/>
              </a:rPr>
              <a:t>щ</a:t>
            </a:r>
            <a:r>
              <a:rPr sz="2400" spc="-120" dirty="0">
                <a:latin typeface="Lucida Sans Unicode"/>
                <a:cs typeface="Lucida Sans Unicode"/>
              </a:rPr>
              <a:t>ие</a:t>
            </a:r>
            <a:r>
              <a:rPr sz="2400" spc="-220" dirty="0">
                <a:latin typeface="Lucida Sans Unicode"/>
                <a:cs typeface="Lucida Sans Unicode"/>
              </a:rPr>
              <a:t> </a:t>
            </a:r>
            <a:r>
              <a:rPr sz="2400" spc="-160" dirty="0">
                <a:latin typeface="Lucida Sans Unicode"/>
                <a:cs typeface="Lucida Sans Unicode"/>
              </a:rPr>
              <a:t>следующие</a:t>
            </a:r>
            <a:r>
              <a:rPr sz="2400" spc="-220" dirty="0">
                <a:latin typeface="Lucida Sans Unicode"/>
                <a:cs typeface="Lucida Sans Unicode"/>
              </a:rPr>
              <a:t> </a:t>
            </a:r>
            <a:r>
              <a:rPr sz="2400" spc="-330" dirty="0">
                <a:latin typeface="Lucida Sans Unicode"/>
                <a:cs typeface="Lucida Sans Unicode"/>
              </a:rPr>
              <a:t>г</a:t>
            </a:r>
            <a:r>
              <a:rPr sz="2400" spc="-170" dirty="0">
                <a:latin typeface="Lucida Sans Unicode"/>
                <a:cs typeface="Lucida Sans Unicode"/>
              </a:rPr>
              <a:t>еог</a:t>
            </a:r>
            <a:r>
              <a:rPr sz="2400" spc="-204" dirty="0">
                <a:latin typeface="Lucida Sans Unicode"/>
                <a:cs typeface="Lucida Sans Unicode"/>
              </a:rPr>
              <a:t>р</a:t>
            </a:r>
            <a:r>
              <a:rPr sz="2400" spc="-145" dirty="0">
                <a:latin typeface="Lucida Sans Unicode"/>
                <a:cs typeface="Lucida Sans Unicode"/>
              </a:rPr>
              <a:t>афические</a:t>
            </a:r>
            <a:r>
              <a:rPr sz="2400" spc="-195" dirty="0">
                <a:latin typeface="Lucida Sans Unicode"/>
                <a:cs typeface="Lucida Sans Unicode"/>
              </a:rPr>
              <a:t> </a:t>
            </a:r>
            <a:r>
              <a:rPr sz="2400" spc="-155" dirty="0">
                <a:latin typeface="Lucida Sans Unicode"/>
                <a:cs typeface="Lucida Sans Unicode"/>
              </a:rPr>
              <a:t>координаты: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tabLst>
                <a:tab pos="5488305" algn="l"/>
                <a:tab pos="8217534" algn="l"/>
              </a:tabLst>
            </a:pPr>
            <a:r>
              <a:rPr sz="2400" b="1" spc="-42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2400" b="1" spc="-10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2400" b="1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42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2400" b="1" spc="3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2400" b="1" spc="30" dirty="0">
                <a:solidFill>
                  <a:srgbClr val="FF0000"/>
                </a:solidFill>
                <a:latin typeface="Arial"/>
                <a:cs typeface="Arial"/>
              </a:rPr>
              <a:t>°</a:t>
            </a:r>
            <a:r>
              <a:rPr sz="2400" b="1" spc="-225" dirty="0">
                <a:solidFill>
                  <a:srgbClr val="FF0000"/>
                </a:solidFill>
                <a:latin typeface="Arial"/>
                <a:cs typeface="Arial"/>
              </a:rPr>
              <a:t>с.ш</a:t>
            </a:r>
            <a:r>
              <a:rPr sz="2400" b="1" spc="-10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;</a:t>
            </a:r>
            <a:r>
              <a:rPr sz="2400" b="1" spc="-1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2400" b="1" spc="20" dirty="0">
                <a:solidFill>
                  <a:srgbClr val="FF0000"/>
                </a:solidFill>
                <a:latin typeface="Arial"/>
                <a:cs typeface="Arial"/>
              </a:rPr>
              <a:t>°</a:t>
            </a:r>
            <a:r>
              <a:rPr sz="2400" b="1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8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400" b="1" spc="-16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2400" b="1" spc="-215" dirty="0">
                <a:solidFill>
                  <a:srgbClr val="FF0000"/>
                </a:solidFill>
                <a:latin typeface="Arial"/>
                <a:cs typeface="Arial"/>
              </a:rPr>
              <a:t>д</a:t>
            </a:r>
            <a:r>
              <a:rPr sz="2400" b="1" spc="-15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2400" spc="15" dirty="0">
                <a:latin typeface="Lucida Sans Unicode"/>
                <a:cs typeface="Lucida Sans Unicode"/>
              </a:rPr>
              <a:t>;</a:t>
            </a:r>
            <a:r>
              <a:rPr sz="2400" spc="285" dirty="0">
                <a:latin typeface="Lucida Sans Unicode"/>
                <a:cs typeface="Lucida Sans Unicode"/>
              </a:rPr>
              <a:t> </a:t>
            </a:r>
            <a:r>
              <a:rPr sz="2400" b="1" spc="-85" dirty="0">
                <a:solidFill>
                  <a:srgbClr val="FF0000"/>
                </a:solidFill>
                <a:latin typeface="Arial"/>
                <a:cs typeface="Arial"/>
              </a:rPr>
              <a:t>2)</a:t>
            </a:r>
            <a:r>
              <a:rPr sz="2400" b="1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2400" b="1" spc="30" dirty="0">
                <a:solidFill>
                  <a:srgbClr val="FF0000"/>
                </a:solidFill>
                <a:latin typeface="Arial"/>
                <a:cs typeface="Arial"/>
              </a:rPr>
              <a:t>°</a:t>
            </a:r>
            <a:r>
              <a:rPr sz="2400" b="1" spc="-225" dirty="0">
                <a:solidFill>
                  <a:srgbClr val="FF0000"/>
                </a:solidFill>
                <a:latin typeface="Arial"/>
                <a:cs typeface="Arial"/>
              </a:rPr>
              <a:t>ю</a:t>
            </a:r>
            <a:r>
              <a:rPr sz="2400" b="1" spc="-160" dirty="0">
                <a:solidFill>
                  <a:srgbClr val="FF0000"/>
                </a:solidFill>
                <a:latin typeface="Arial"/>
                <a:cs typeface="Arial"/>
              </a:rPr>
              <a:t>.ш.;</a:t>
            </a:r>
            <a:r>
              <a:rPr sz="2400" b="1" spc="-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42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2400" b="1" spc="3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2400" b="1" spc="20" dirty="0">
                <a:solidFill>
                  <a:srgbClr val="FF0000"/>
                </a:solidFill>
                <a:latin typeface="Arial"/>
                <a:cs typeface="Arial"/>
              </a:rPr>
              <a:t>°</a:t>
            </a:r>
            <a:r>
              <a:rPr sz="2400" b="1" spc="-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8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400" b="1" spc="-16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2400" b="1" spc="-215" dirty="0">
                <a:solidFill>
                  <a:srgbClr val="FF0000"/>
                </a:solidFill>
                <a:latin typeface="Arial"/>
                <a:cs typeface="Arial"/>
              </a:rPr>
              <a:t>д</a:t>
            </a:r>
            <a:r>
              <a:rPr sz="2400" b="1" spc="-16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;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400" b="1" spc="-80" dirty="0">
                <a:solidFill>
                  <a:srgbClr val="FF0000"/>
                </a:solidFill>
                <a:latin typeface="Arial"/>
                <a:cs typeface="Arial"/>
              </a:rPr>
              <a:t>3)</a:t>
            </a:r>
            <a:r>
              <a:rPr sz="2400" b="1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95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sz="2400" b="1" spc="3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2400" b="1" spc="30" dirty="0">
                <a:solidFill>
                  <a:srgbClr val="FF0000"/>
                </a:solidFill>
                <a:latin typeface="Arial"/>
                <a:cs typeface="Arial"/>
              </a:rPr>
              <a:t>°</a:t>
            </a:r>
            <a:r>
              <a:rPr sz="2400" b="1" spc="-225" dirty="0">
                <a:solidFill>
                  <a:srgbClr val="FF0000"/>
                </a:solidFill>
                <a:latin typeface="Arial"/>
                <a:cs typeface="Arial"/>
              </a:rPr>
              <a:t>с.ш</a:t>
            </a:r>
            <a:r>
              <a:rPr sz="2400" b="1" spc="-10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;</a:t>
            </a:r>
            <a:r>
              <a:rPr sz="2400" b="1" spc="-1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42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2400" b="1" spc="25" dirty="0">
                <a:solidFill>
                  <a:srgbClr val="FF0000"/>
                </a:solidFill>
                <a:latin typeface="Arial"/>
                <a:cs typeface="Arial"/>
              </a:rPr>
              <a:t>00</a:t>
            </a:r>
            <a:r>
              <a:rPr sz="2400" b="1" spc="20" dirty="0">
                <a:solidFill>
                  <a:srgbClr val="FF0000"/>
                </a:solidFill>
                <a:latin typeface="Arial"/>
                <a:cs typeface="Arial"/>
              </a:rPr>
              <a:t>°</a:t>
            </a:r>
            <a:r>
              <a:rPr sz="2400" b="1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60" dirty="0">
                <a:solidFill>
                  <a:srgbClr val="FF0000"/>
                </a:solidFill>
                <a:latin typeface="Arial"/>
                <a:cs typeface="Arial"/>
              </a:rPr>
              <a:t>з</a:t>
            </a:r>
            <a:r>
              <a:rPr sz="2400" b="1" spc="-7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2400" b="1" spc="-215" dirty="0">
                <a:solidFill>
                  <a:srgbClr val="FF0000"/>
                </a:solidFill>
                <a:latin typeface="Arial"/>
                <a:cs typeface="Arial"/>
              </a:rPr>
              <a:t>д</a:t>
            </a:r>
            <a:r>
              <a:rPr sz="2400" b="1" spc="-16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2400" b="1" spc="-10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2400" b="1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2400" b="1" spc="30" dirty="0">
                <a:solidFill>
                  <a:srgbClr val="FF0000"/>
                </a:solidFill>
                <a:latin typeface="Arial"/>
                <a:cs typeface="Arial"/>
              </a:rPr>
              <a:t>°</a:t>
            </a:r>
            <a:r>
              <a:rPr sz="2400" b="1" spc="-225" dirty="0">
                <a:solidFill>
                  <a:srgbClr val="FF0000"/>
                </a:solidFill>
                <a:latin typeface="Arial"/>
                <a:cs typeface="Arial"/>
              </a:rPr>
              <a:t>ю.ш</a:t>
            </a:r>
            <a:r>
              <a:rPr sz="2400" b="1" spc="-16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2400" b="1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15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2400" b="1" spc="20" dirty="0">
                <a:solidFill>
                  <a:srgbClr val="FF0000"/>
                </a:solidFill>
                <a:latin typeface="Arial"/>
                <a:cs typeface="Arial"/>
              </a:rPr>
              <a:t>0°</a:t>
            </a:r>
            <a:r>
              <a:rPr sz="2400" b="1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60" dirty="0">
                <a:solidFill>
                  <a:srgbClr val="FF0000"/>
                </a:solidFill>
                <a:latin typeface="Arial"/>
                <a:cs typeface="Arial"/>
              </a:rPr>
              <a:t>з</a:t>
            </a:r>
            <a:r>
              <a:rPr sz="2400" b="1" spc="-7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2400" b="1" spc="-215" dirty="0">
                <a:solidFill>
                  <a:srgbClr val="FF0000"/>
                </a:solidFill>
                <a:latin typeface="Arial"/>
                <a:cs typeface="Arial"/>
              </a:rPr>
              <a:t>д</a:t>
            </a:r>
            <a:r>
              <a:rPr sz="2400" b="1" spc="-16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246379">
              <a:lnSpc>
                <a:spcPts val="2830"/>
              </a:lnSpc>
              <a:spcBef>
                <a:spcPts val="950"/>
              </a:spcBef>
            </a:pPr>
            <a:r>
              <a:rPr sz="2400" spc="-95" dirty="0">
                <a:latin typeface="Lucida Sans Unicode"/>
                <a:cs typeface="Lucida Sans Unicode"/>
              </a:rPr>
              <a:t>Вопросы:</a:t>
            </a:r>
            <a:endParaRPr sz="2400">
              <a:latin typeface="Lucida Sans Unicode"/>
              <a:cs typeface="Lucida Sans Unicode"/>
            </a:endParaRPr>
          </a:p>
          <a:p>
            <a:pPr marL="589280" indent="-343535">
              <a:lnSpc>
                <a:spcPts val="2890"/>
              </a:lnSpc>
              <a:buAutoNum type="arabicPeriod"/>
              <a:tabLst>
                <a:tab pos="589280" algn="l"/>
                <a:tab pos="589915" algn="l"/>
              </a:tabLst>
            </a:pPr>
            <a:r>
              <a:rPr sz="2500" i="1" spc="-130" dirty="0">
                <a:latin typeface="Arial"/>
                <a:cs typeface="Arial"/>
              </a:rPr>
              <a:t>Какая</a:t>
            </a:r>
            <a:r>
              <a:rPr sz="2500" i="1" spc="-175" dirty="0">
                <a:latin typeface="Arial"/>
                <a:cs typeface="Arial"/>
              </a:rPr>
              <a:t> </a:t>
            </a:r>
            <a:r>
              <a:rPr sz="2500" i="1" spc="-45" dirty="0">
                <a:latin typeface="Arial"/>
                <a:cs typeface="Arial"/>
              </a:rPr>
              <a:t>из</a:t>
            </a:r>
            <a:r>
              <a:rPr sz="2500" i="1" spc="-150" dirty="0">
                <a:latin typeface="Arial"/>
                <a:cs typeface="Arial"/>
              </a:rPr>
              <a:t> </a:t>
            </a:r>
            <a:r>
              <a:rPr sz="2500" i="1" spc="-270" dirty="0">
                <a:latin typeface="Arial"/>
                <a:cs typeface="Arial"/>
              </a:rPr>
              <a:t>точек</a:t>
            </a:r>
            <a:r>
              <a:rPr sz="2500" i="1" spc="-155" dirty="0">
                <a:latin typeface="Arial"/>
                <a:cs typeface="Arial"/>
              </a:rPr>
              <a:t> </a:t>
            </a:r>
            <a:r>
              <a:rPr sz="2500" i="1" spc="-285" dirty="0">
                <a:latin typeface="Arial"/>
                <a:cs typeface="Arial"/>
              </a:rPr>
              <a:t>будет</a:t>
            </a:r>
            <a:r>
              <a:rPr sz="2500" i="1" spc="-165" dirty="0">
                <a:latin typeface="Arial"/>
                <a:cs typeface="Arial"/>
              </a:rPr>
              <a:t> </a:t>
            </a:r>
            <a:r>
              <a:rPr sz="2500" i="1" spc="-114" dirty="0">
                <a:latin typeface="Arial"/>
                <a:cs typeface="Arial"/>
              </a:rPr>
              <a:t>расположена</a:t>
            </a:r>
            <a:r>
              <a:rPr sz="2500" i="1" spc="-170" dirty="0">
                <a:latin typeface="Arial"/>
                <a:cs typeface="Arial"/>
              </a:rPr>
              <a:t> </a:t>
            </a:r>
            <a:r>
              <a:rPr sz="2500" i="1" spc="-100" dirty="0">
                <a:latin typeface="Arial"/>
                <a:cs typeface="Arial"/>
              </a:rPr>
              <a:t>ближе</a:t>
            </a:r>
            <a:r>
              <a:rPr sz="2500" i="1" spc="-150" dirty="0">
                <a:latin typeface="Arial"/>
                <a:cs typeface="Arial"/>
              </a:rPr>
              <a:t> всего</a:t>
            </a:r>
            <a:r>
              <a:rPr sz="2500" i="1" spc="-155" dirty="0">
                <a:latin typeface="Arial"/>
                <a:cs typeface="Arial"/>
              </a:rPr>
              <a:t> </a:t>
            </a:r>
            <a:r>
              <a:rPr sz="2500" i="1" spc="10" dirty="0">
                <a:latin typeface="Arial"/>
                <a:cs typeface="Arial"/>
              </a:rPr>
              <a:t>к</a:t>
            </a:r>
            <a:r>
              <a:rPr sz="2500" i="1" spc="-150" dirty="0">
                <a:latin typeface="Arial"/>
                <a:cs typeface="Arial"/>
              </a:rPr>
              <a:t> </a:t>
            </a:r>
            <a:r>
              <a:rPr sz="2500" i="1" spc="-215" dirty="0">
                <a:latin typeface="Arial"/>
                <a:cs typeface="Arial"/>
              </a:rPr>
              <a:t>экватору?</a:t>
            </a:r>
            <a:endParaRPr sz="2500">
              <a:latin typeface="Arial"/>
              <a:cs typeface="Arial"/>
            </a:endParaRPr>
          </a:p>
          <a:p>
            <a:pPr marL="589280" indent="-343535">
              <a:lnSpc>
                <a:spcPts val="2880"/>
              </a:lnSpc>
              <a:buAutoNum type="arabicPeriod"/>
              <a:tabLst>
                <a:tab pos="589915" algn="l"/>
              </a:tabLst>
            </a:pPr>
            <a:r>
              <a:rPr sz="2500" i="1" spc="-130" dirty="0">
                <a:latin typeface="Arial"/>
                <a:cs typeface="Arial"/>
              </a:rPr>
              <a:t>Какая</a:t>
            </a:r>
            <a:r>
              <a:rPr sz="2500" i="1" spc="-170" dirty="0">
                <a:latin typeface="Arial"/>
                <a:cs typeface="Arial"/>
              </a:rPr>
              <a:t> </a:t>
            </a:r>
            <a:r>
              <a:rPr sz="2500" i="1" spc="-45" dirty="0">
                <a:latin typeface="Arial"/>
                <a:cs typeface="Arial"/>
              </a:rPr>
              <a:t>из</a:t>
            </a:r>
            <a:r>
              <a:rPr sz="2500" i="1" spc="-150" dirty="0">
                <a:latin typeface="Arial"/>
                <a:cs typeface="Arial"/>
              </a:rPr>
              <a:t> </a:t>
            </a:r>
            <a:r>
              <a:rPr sz="2500" i="1" spc="-270" dirty="0">
                <a:latin typeface="Arial"/>
                <a:cs typeface="Arial"/>
              </a:rPr>
              <a:t>точек</a:t>
            </a:r>
            <a:r>
              <a:rPr sz="2500" i="1" spc="-150" dirty="0">
                <a:latin typeface="Arial"/>
                <a:cs typeface="Arial"/>
              </a:rPr>
              <a:t> </a:t>
            </a:r>
            <a:r>
              <a:rPr sz="2500" i="1" spc="-114" dirty="0">
                <a:latin typeface="Arial"/>
                <a:cs typeface="Arial"/>
              </a:rPr>
              <a:t>расположена</a:t>
            </a:r>
            <a:r>
              <a:rPr sz="2500" i="1" spc="-160" dirty="0">
                <a:latin typeface="Arial"/>
                <a:cs typeface="Arial"/>
              </a:rPr>
              <a:t> </a:t>
            </a:r>
            <a:r>
              <a:rPr sz="2500" i="1" spc="-215" dirty="0">
                <a:latin typeface="Arial"/>
                <a:cs typeface="Arial"/>
              </a:rPr>
              <a:t>дальше</a:t>
            </a:r>
            <a:r>
              <a:rPr sz="2500" i="1" spc="-150" dirty="0">
                <a:latin typeface="Arial"/>
                <a:cs typeface="Arial"/>
              </a:rPr>
              <a:t> всего </a:t>
            </a:r>
            <a:r>
              <a:rPr sz="2500" i="1" spc="-535" dirty="0">
                <a:latin typeface="Arial"/>
                <a:cs typeface="Arial"/>
              </a:rPr>
              <a:t>от</a:t>
            </a:r>
            <a:r>
              <a:rPr sz="2500" i="1" spc="-484" dirty="0">
                <a:latin typeface="Arial"/>
                <a:cs typeface="Arial"/>
              </a:rPr>
              <a:t> </a:t>
            </a:r>
            <a:r>
              <a:rPr sz="2500" i="1" spc="-165" dirty="0">
                <a:latin typeface="Arial"/>
                <a:cs typeface="Arial"/>
              </a:rPr>
              <a:t>начального</a:t>
            </a:r>
            <a:r>
              <a:rPr sz="2500" i="1" spc="-140" dirty="0">
                <a:latin typeface="Arial"/>
                <a:cs typeface="Arial"/>
              </a:rPr>
              <a:t> </a:t>
            </a:r>
            <a:r>
              <a:rPr sz="2500" i="1" spc="-20" dirty="0">
                <a:latin typeface="Arial"/>
                <a:cs typeface="Arial"/>
              </a:rPr>
              <a:t>0</a:t>
            </a:r>
            <a:r>
              <a:rPr sz="2500" b="1" i="1" spc="-20" dirty="0">
                <a:latin typeface="Arial"/>
                <a:cs typeface="Arial"/>
              </a:rPr>
              <a:t>°</a:t>
            </a:r>
            <a:r>
              <a:rPr sz="2500" b="1" i="1" spc="-145" dirty="0">
                <a:latin typeface="Arial"/>
                <a:cs typeface="Arial"/>
              </a:rPr>
              <a:t> </a:t>
            </a:r>
            <a:r>
              <a:rPr sz="2500" i="1" spc="100" dirty="0">
                <a:latin typeface="Arial"/>
                <a:cs typeface="Arial"/>
              </a:rPr>
              <a:t>-</a:t>
            </a:r>
            <a:r>
              <a:rPr sz="2500" i="1" spc="-150" dirty="0">
                <a:latin typeface="Arial"/>
                <a:cs typeface="Arial"/>
              </a:rPr>
              <a:t> меридиана?</a:t>
            </a:r>
            <a:endParaRPr sz="2500">
              <a:latin typeface="Arial"/>
              <a:cs typeface="Arial"/>
            </a:endParaRPr>
          </a:p>
          <a:p>
            <a:pPr marL="589280" indent="-343535">
              <a:lnSpc>
                <a:spcPts val="2880"/>
              </a:lnSpc>
              <a:buAutoNum type="arabicPeriod"/>
              <a:tabLst>
                <a:tab pos="589915" algn="l"/>
              </a:tabLst>
            </a:pPr>
            <a:r>
              <a:rPr sz="2500" i="1" spc="-65" dirty="0">
                <a:latin typeface="Arial"/>
                <a:cs typeface="Arial"/>
              </a:rPr>
              <a:t>Ка</a:t>
            </a:r>
            <a:r>
              <a:rPr sz="2500" i="1" spc="-50" dirty="0">
                <a:latin typeface="Arial"/>
                <a:cs typeface="Arial"/>
              </a:rPr>
              <a:t>к</a:t>
            </a:r>
            <a:r>
              <a:rPr sz="2500" i="1" spc="-90" dirty="0">
                <a:latin typeface="Arial"/>
                <a:cs typeface="Arial"/>
              </a:rPr>
              <a:t>ие</a:t>
            </a:r>
            <a:r>
              <a:rPr sz="2500" i="1" spc="-180" dirty="0">
                <a:latin typeface="Arial"/>
                <a:cs typeface="Arial"/>
              </a:rPr>
              <a:t> </a:t>
            </a:r>
            <a:r>
              <a:rPr sz="2500" i="1" spc="-245" dirty="0">
                <a:latin typeface="Arial"/>
                <a:cs typeface="Arial"/>
              </a:rPr>
              <a:t>точки</a:t>
            </a:r>
            <a:r>
              <a:rPr sz="2500" i="1" spc="-155" dirty="0">
                <a:latin typeface="Arial"/>
                <a:cs typeface="Arial"/>
              </a:rPr>
              <a:t> </a:t>
            </a:r>
            <a:r>
              <a:rPr sz="2500" i="1" spc="-220" dirty="0">
                <a:latin typeface="Arial"/>
                <a:cs typeface="Arial"/>
              </a:rPr>
              <a:t>находятся</a:t>
            </a:r>
            <a:r>
              <a:rPr sz="2500" i="1" spc="-175" dirty="0">
                <a:latin typeface="Arial"/>
                <a:cs typeface="Arial"/>
              </a:rPr>
              <a:t> </a:t>
            </a:r>
            <a:r>
              <a:rPr sz="2500" i="1" spc="-120" dirty="0">
                <a:latin typeface="Arial"/>
                <a:cs typeface="Arial"/>
              </a:rPr>
              <a:t>в</a:t>
            </a:r>
            <a:r>
              <a:rPr sz="2500" i="1" spc="-155" dirty="0">
                <a:latin typeface="Arial"/>
                <a:cs typeface="Arial"/>
              </a:rPr>
              <a:t> </a:t>
            </a:r>
            <a:r>
              <a:rPr sz="2500" i="1" spc="-80" dirty="0">
                <a:latin typeface="Arial"/>
                <a:cs typeface="Arial"/>
              </a:rPr>
              <a:t>во</a:t>
            </a:r>
            <a:r>
              <a:rPr sz="2500" i="1" spc="-70" dirty="0">
                <a:latin typeface="Arial"/>
                <a:cs typeface="Arial"/>
              </a:rPr>
              <a:t>с</a:t>
            </a:r>
            <a:r>
              <a:rPr sz="2500" i="1" spc="-250" dirty="0">
                <a:latin typeface="Arial"/>
                <a:cs typeface="Arial"/>
              </a:rPr>
              <a:t>точном</a:t>
            </a:r>
            <a:r>
              <a:rPr sz="2500" i="1" spc="-175" dirty="0">
                <a:latin typeface="Arial"/>
                <a:cs typeface="Arial"/>
              </a:rPr>
              <a:t> </a:t>
            </a:r>
            <a:r>
              <a:rPr sz="2500" i="1" spc="-80" dirty="0">
                <a:latin typeface="Arial"/>
                <a:cs typeface="Arial"/>
              </a:rPr>
              <a:t>полу</a:t>
            </a:r>
            <a:r>
              <a:rPr sz="2500" i="1" spc="-175" dirty="0">
                <a:latin typeface="Arial"/>
                <a:cs typeface="Arial"/>
              </a:rPr>
              <a:t>шарии?</a:t>
            </a:r>
            <a:endParaRPr sz="2500">
              <a:latin typeface="Arial"/>
              <a:cs typeface="Arial"/>
            </a:endParaRPr>
          </a:p>
          <a:p>
            <a:pPr marL="589280" indent="-343535">
              <a:lnSpc>
                <a:spcPts val="2880"/>
              </a:lnSpc>
              <a:buAutoNum type="arabicPeriod"/>
              <a:tabLst>
                <a:tab pos="589915" algn="l"/>
              </a:tabLst>
            </a:pPr>
            <a:r>
              <a:rPr sz="2500" i="1" spc="-70" dirty="0">
                <a:latin typeface="Arial"/>
                <a:cs typeface="Arial"/>
              </a:rPr>
              <a:t>Какие</a:t>
            </a:r>
            <a:r>
              <a:rPr sz="2500" i="1" spc="-180" dirty="0">
                <a:latin typeface="Arial"/>
                <a:cs typeface="Arial"/>
              </a:rPr>
              <a:t> </a:t>
            </a:r>
            <a:r>
              <a:rPr sz="2500" i="1" spc="-45" dirty="0">
                <a:latin typeface="Arial"/>
                <a:cs typeface="Arial"/>
              </a:rPr>
              <a:t>из</a:t>
            </a:r>
            <a:r>
              <a:rPr sz="2500" i="1" spc="-165" dirty="0">
                <a:latin typeface="Arial"/>
                <a:cs typeface="Arial"/>
              </a:rPr>
              <a:t> </a:t>
            </a:r>
            <a:r>
              <a:rPr sz="2500" i="1" spc="-440" dirty="0">
                <a:latin typeface="Arial"/>
                <a:cs typeface="Arial"/>
              </a:rPr>
              <a:t>то</a:t>
            </a:r>
            <a:r>
              <a:rPr sz="2500" i="1" spc="-335" dirty="0">
                <a:latin typeface="Arial"/>
                <a:cs typeface="Arial"/>
              </a:rPr>
              <a:t>ч</a:t>
            </a:r>
            <a:r>
              <a:rPr sz="2500" i="1" spc="-65" dirty="0">
                <a:latin typeface="Arial"/>
                <a:cs typeface="Arial"/>
              </a:rPr>
              <a:t>ек</a:t>
            </a:r>
            <a:r>
              <a:rPr sz="2500" i="1" spc="-155" dirty="0">
                <a:latin typeface="Arial"/>
                <a:cs typeface="Arial"/>
              </a:rPr>
              <a:t> </a:t>
            </a:r>
            <a:r>
              <a:rPr sz="2500" i="1" spc="-100" dirty="0">
                <a:latin typeface="Arial"/>
                <a:cs typeface="Arial"/>
              </a:rPr>
              <a:t>нах</a:t>
            </a:r>
            <a:r>
              <a:rPr sz="2500" i="1" spc="-114" dirty="0">
                <a:latin typeface="Arial"/>
                <a:cs typeface="Arial"/>
              </a:rPr>
              <a:t>о</a:t>
            </a:r>
            <a:r>
              <a:rPr sz="2500" i="1" spc="-310" dirty="0">
                <a:latin typeface="Arial"/>
                <a:cs typeface="Arial"/>
              </a:rPr>
              <a:t>дятся</a:t>
            </a:r>
            <a:r>
              <a:rPr sz="2500" i="1" spc="-165" dirty="0">
                <a:latin typeface="Arial"/>
                <a:cs typeface="Arial"/>
              </a:rPr>
              <a:t> </a:t>
            </a:r>
            <a:r>
              <a:rPr sz="2500" i="1" spc="-120" dirty="0">
                <a:latin typeface="Arial"/>
                <a:cs typeface="Arial"/>
              </a:rPr>
              <a:t>в</a:t>
            </a:r>
            <a:r>
              <a:rPr sz="2500" i="1" spc="-155" dirty="0">
                <a:latin typeface="Arial"/>
                <a:cs typeface="Arial"/>
              </a:rPr>
              <a:t> </a:t>
            </a:r>
            <a:r>
              <a:rPr sz="2500" i="1" spc="-90" dirty="0">
                <a:latin typeface="Arial"/>
                <a:cs typeface="Arial"/>
              </a:rPr>
              <a:t>южном</a:t>
            </a:r>
            <a:r>
              <a:rPr sz="2500" i="1" spc="-175" dirty="0">
                <a:latin typeface="Arial"/>
                <a:cs typeface="Arial"/>
              </a:rPr>
              <a:t> </a:t>
            </a:r>
            <a:r>
              <a:rPr sz="2500" i="1" spc="-75" dirty="0">
                <a:latin typeface="Arial"/>
                <a:cs typeface="Arial"/>
              </a:rPr>
              <a:t>по</a:t>
            </a:r>
            <a:r>
              <a:rPr sz="2500" i="1" spc="-85" dirty="0">
                <a:latin typeface="Arial"/>
                <a:cs typeface="Arial"/>
              </a:rPr>
              <a:t>л</a:t>
            </a:r>
            <a:r>
              <a:rPr sz="2500" i="1" spc="-200" dirty="0">
                <a:latin typeface="Arial"/>
                <a:cs typeface="Arial"/>
              </a:rPr>
              <a:t>уша</a:t>
            </a:r>
            <a:r>
              <a:rPr sz="2500" i="1" spc="-185" dirty="0">
                <a:latin typeface="Arial"/>
                <a:cs typeface="Arial"/>
              </a:rPr>
              <a:t>р</a:t>
            </a:r>
            <a:r>
              <a:rPr sz="2500" i="1" spc="-114" dirty="0">
                <a:latin typeface="Arial"/>
                <a:cs typeface="Arial"/>
              </a:rPr>
              <a:t>ии?</a:t>
            </a:r>
            <a:endParaRPr sz="2500">
              <a:latin typeface="Arial"/>
              <a:cs typeface="Arial"/>
            </a:endParaRPr>
          </a:p>
          <a:p>
            <a:pPr marL="589280" indent="-343535">
              <a:lnSpc>
                <a:spcPts val="2880"/>
              </a:lnSpc>
              <a:buAutoNum type="arabicPeriod"/>
              <a:tabLst>
                <a:tab pos="589915" algn="l"/>
              </a:tabLst>
            </a:pPr>
            <a:r>
              <a:rPr sz="2500" i="1" spc="-130" dirty="0">
                <a:latin typeface="Arial"/>
                <a:cs typeface="Arial"/>
              </a:rPr>
              <a:t>На</a:t>
            </a:r>
            <a:r>
              <a:rPr sz="2500" i="1" spc="-155" dirty="0">
                <a:latin typeface="Arial"/>
                <a:cs typeface="Arial"/>
              </a:rPr>
              <a:t> </a:t>
            </a:r>
            <a:r>
              <a:rPr sz="2500" i="1" spc="-90" dirty="0">
                <a:latin typeface="Arial"/>
                <a:cs typeface="Arial"/>
              </a:rPr>
              <a:t>ка</a:t>
            </a:r>
            <a:r>
              <a:rPr sz="2500" i="1" spc="-80" dirty="0">
                <a:latin typeface="Arial"/>
                <a:cs typeface="Arial"/>
              </a:rPr>
              <a:t>к</a:t>
            </a:r>
            <a:r>
              <a:rPr sz="2500" i="1" spc="-125" dirty="0">
                <a:latin typeface="Arial"/>
                <a:cs typeface="Arial"/>
              </a:rPr>
              <a:t>ом</a:t>
            </a:r>
            <a:r>
              <a:rPr sz="2500" i="1" spc="-170" dirty="0">
                <a:latin typeface="Arial"/>
                <a:cs typeface="Arial"/>
              </a:rPr>
              <a:t> </a:t>
            </a:r>
            <a:r>
              <a:rPr sz="2500" i="1" spc="-240" dirty="0">
                <a:latin typeface="Arial"/>
                <a:cs typeface="Arial"/>
              </a:rPr>
              <a:t>материке</a:t>
            </a:r>
            <a:r>
              <a:rPr sz="2500" i="1" spc="-170" dirty="0">
                <a:latin typeface="Arial"/>
                <a:cs typeface="Arial"/>
              </a:rPr>
              <a:t> </a:t>
            </a:r>
            <a:r>
              <a:rPr sz="2500" i="1" spc="-204" dirty="0">
                <a:latin typeface="Arial"/>
                <a:cs typeface="Arial"/>
              </a:rPr>
              <a:t>находится</a:t>
            </a:r>
            <a:r>
              <a:rPr sz="2500" i="1" spc="-185" dirty="0">
                <a:latin typeface="Arial"/>
                <a:cs typeface="Arial"/>
              </a:rPr>
              <a:t> </a:t>
            </a:r>
            <a:r>
              <a:rPr sz="2500" i="1" spc="-295" dirty="0">
                <a:latin typeface="Arial"/>
                <a:cs typeface="Arial"/>
              </a:rPr>
              <a:t>точка</a:t>
            </a:r>
            <a:r>
              <a:rPr sz="2500" i="1" spc="-155" dirty="0">
                <a:latin typeface="Arial"/>
                <a:cs typeface="Arial"/>
              </a:rPr>
              <a:t> </a:t>
            </a:r>
            <a:r>
              <a:rPr sz="2500" i="1" spc="-175" dirty="0">
                <a:latin typeface="Arial"/>
                <a:cs typeface="Arial"/>
              </a:rPr>
              <a:t>4?</a:t>
            </a:r>
            <a:endParaRPr sz="2500">
              <a:latin typeface="Arial"/>
              <a:cs typeface="Arial"/>
            </a:endParaRPr>
          </a:p>
          <a:p>
            <a:pPr marL="589280" indent="-343535">
              <a:lnSpc>
                <a:spcPts val="2880"/>
              </a:lnSpc>
              <a:buAutoNum type="arabicPeriod"/>
              <a:tabLst>
                <a:tab pos="589915" algn="l"/>
              </a:tabLst>
            </a:pPr>
            <a:r>
              <a:rPr sz="2500" i="1" spc="-130" dirty="0">
                <a:latin typeface="Arial"/>
                <a:cs typeface="Arial"/>
              </a:rPr>
              <a:t>Какая</a:t>
            </a:r>
            <a:r>
              <a:rPr sz="2500" i="1" spc="-170" dirty="0">
                <a:latin typeface="Arial"/>
                <a:cs typeface="Arial"/>
              </a:rPr>
              <a:t> </a:t>
            </a:r>
            <a:r>
              <a:rPr sz="2500" i="1" spc="-45" dirty="0">
                <a:latin typeface="Arial"/>
                <a:cs typeface="Arial"/>
              </a:rPr>
              <a:t>из</a:t>
            </a:r>
            <a:r>
              <a:rPr sz="2500" i="1" spc="-150" dirty="0">
                <a:latin typeface="Arial"/>
                <a:cs typeface="Arial"/>
              </a:rPr>
              <a:t> </a:t>
            </a:r>
            <a:r>
              <a:rPr sz="2500" i="1" spc="-270" dirty="0">
                <a:latin typeface="Arial"/>
                <a:cs typeface="Arial"/>
              </a:rPr>
              <a:t>точек</a:t>
            </a:r>
            <a:r>
              <a:rPr sz="2500" i="1" spc="-150" dirty="0">
                <a:latin typeface="Arial"/>
                <a:cs typeface="Arial"/>
              </a:rPr>
              <a:t> </a:t>
            </a:r>
            <a:r>
              <a:rPr sz="2500" i="1" spc="-204" dirty="0">
                <a:latin typeface="Arial"/>
                <a:cs typeface="Arial"/>
              </a:rPr>
              <a:t>находится</a:t>
            </a:r>
            <a:r>
              <a:rPr sz="2500" i="1" spc="-160" dirty="0">
                <a:latin typeface="Arial"/>
                <a:cs typeface="Arial"/>
              </a:rPr>
              <a:t> </a:t>
            </a:r>
            <a:r>
              <a:rPr sz="2500" i="1" spc="-170" dirty="0">
                <a:latin typeface="Arial"/>
                <a:cs typeface="Arial"/>
              </a:rPr>
              <a:t>на</a:t>
            </a:r>
            <a:r>
              <a:rPr sz="2500" i="1" spc="-150" dirty="0">
                <a:latin typeface="Arial"/>
                <a:cs typeface="Arial"/>
              </a:rPr>
              <a:t> </a:t>
            </a:r>
            <a:r>
              <a:rPr sz="2500" i="1" spc="-240" dirty="0">
                <a:latin typeface="Arial"/>
                <a:cs typeface="Arial"/>
              </a:rPr>
              <a:t>материке</a:t>
            </a:r>
            <a:r>
              <a:rPr sz="2500" i="1" spc="-165" dirty="0">
                <a:latin typeface="Arial"/>
                <a:cs typeface="Arial"/>
              </a:rPr>
              <a:t> </a:t>
            </a:r>
            <a:r>
              <a:rPr sz="2500" i="1" spc="-220" dirty="0">
                <a:latin typeface="Arial"/>
                <a:cs typeface="Arial"/>
              </a:rPr>
              <a:t>Австралия?</a:t>
            </a:r>
            <a:endParaRPr sz="2500">
              <a:latin typeface="Arial"/>
              <a:cs typeface="Arial"/>
            </a:endParaRPr>
          </a:p>
          <a:p>
            <a:pPr marL="589280" indent="-343535">
              <a:lnSpc>
                <a:spcPts val="2880"/>
              </a:lnSpc>
              <a:buAutoNum type="arabicPeriod"/>
              <a:tabLst>
                <a:tab pos="589915" algn="l"/>
              </a:tabLst>
            </a:pPr>
            <a:r>
              <a:rPr sz="2500" i="1" spc="-130" dirty="0">
                <a:latin typeface="Arial"/>
                <a:cs typeface="Arial"/>
              </a:rPr>
              <a:t>Какая</a:t>
            </a:r>
            <a:r>
              <a:rPr sz="2500" i="1" spc="-175" dirty="0">
                <a:latin typeface="Arial"/>
                <a:cs typeface="Arial"/>
              </a:rPr>
              <a:t> </a:t>
            </a:r>
            <a:r>
              <a:rPr sz="2500" i="1" spc="-45" dirty="0">
                <a:latin typeface="Arial"/>
                <a:cs typeface="Arial"/>
              </a:rPr>
              <a:t>из</a:t>
            </a:r>
            <a:r>
              <a:rPr sz="2500" i="1" spc="-150" dirty="0">
                <a:latin typeface="Arial"/>
                <a:cs typeface="Arial"/>
              </a:rPr>
              <a:t> </a:t>
            </a:r>
            <a:r>
              <a:rPr sz="2500" i="1" spc="-270" dirty="0">
                <a:latin typeface="Arial"/>
                <a:cs typeface="Arial"/>
              </a:rPr>
              <a:t>точек</a:t>
            </a:r>
            <a:r>
              <a:rPr sz="2500" i="1" spc="-150" dirty="0">
                <a:latin typeface="Arial"/>
                <a:cs typeface="Arial"/>
              </a:rPr>
              <a:t> </a:t>
            </a:r>
            <a:r>
              <a:rPr sz="2500" i="1" spc="-204" dirty="0">
                <a:latin typeface="Arial"/>
                <a:cs typeface="Arial"/>
              </a:rPr>
              <a:t>находится</a:t>
            </a:r>
            <a:r>
              <a:rPr sz="2500" i="1" spc="-160" dirty="0">
                <a:latin typeface="Arial"/>
                <a:cs typeface="Arial"/>
              </a:rPr>
              <a:t> </a:t>
            </a:r>
            <a:r>
              <a:rPr sz="2500" i="1" spc="-170" dirty="0">
                <a:latin typeface="Arial"/>
                <a:cs typeface="Arial"/>
              </a:rPr>
              <a:t>на</a:t>
            </a:r>
            <a:r>
              <a:rPr sz="2500" i="1" spc="-150" dirty="0">
                <a:latin typeface="Arial"/>
                <a:cs typeface="Arial"/>
              </a:rPr>
              <a:t> </a:t>
            </a:r>
            <a:r>
              <a:rPr sz="2500" i="1" spc="-254" dirty="0">
                <a:latin typeface="Arial"/>
                <a:cs typeface="Arial"/>
              </a:rPr>
              <a:t>территории</a:t>
            </a:r>
            <a:r>
              <a:rPr sz="2500" i="1" spc="-190" dirty="0">
                <a:latin typeface="Arial"/>
                <a:cs typeface="Arial"/>
              </a:rPr>
              <a:t> </a:t>
            </a:r>
            <a:r>
              <a:rPr sz="2500" i="1" spc="-165" dirty="0">
                <a:latin typeface="Arial"/>
                <a:cs typeface="Arial"/>
              </a:rPr>
              <a:t>РФ?</a:t>
            </a:r>
            <a:endParaRPr sz="2500">
              <a:latin typeface="Arial"/>
              <a:cs typeface="Arial"/>
            </a:endParaRPr>
          </a:p>
          <a:p>
            <a:pPr marL="589280" indent="-343535">
              <a:lnSpc>
                <a:spcPts val="2880"/>
              </a:lnSpc>
              <a:buAutoNum type="arabicPeriod"/>
              <a:tabLst>
                <a:tab pos="589915" algn="l"/>
                <a:tab pos="6677025" algn="l"/>
              </a:tabLst>
            </a:pPr>
            <a:r>
              <a:rPr sz="2500" i="1" spc="-130" dirty="0">
                <a:latin typeface="Arial"/>
                <a:cs typeface="Arial"/>
              </a:rPr>
              <a:t>Какая</a:t>
            </a:r>
            <a:r>
              <a:rPr sz="2500" i="1" spc="-170" dirty="0">
                <a:latin typeface="Arial"/>
                <a:cs typeface="Arial"/>
              </a:rPr>
              <a:t> </a:t>
            </a:r>
            <a:r>
              <a:rPr sz="2500" i="1" spc="-45" dirty="0">
                <a:latin typeface="Arial"/>
                <a:cs typeface="Arial"/>
              </a:rPr>
              <a:t>из</a:t>
            </a:r>
            <a:r>
              <a:rPr sz="2500" i="1" spc="-165" dirty="0">
                <a:latin typeface="Arial"/>
                <a:cs typeface="Arial"/>
              </a:rPr>
              <a:t> </a:t>
            </a:r>
            <a:r>
              <a:rPr sz="2500" i="1" spc="-440" dirty="0">
                <a:latin typeface="Arial"/>
                <a:cs typeface="Arial"/>
              </a:rPr>
              <a:t>то</a:t>
            </a:r>
            <a:r>
              <a:rPr sz="2500" i="1" spc="-335" dirty="0">
                <a:latin typeface="Arial"/>
                <a:cs typeface="Arial"/>
              </a:rPr>
              <a:t>ч</a:t>
            </a:r>
            <a:r>
              <a:rPr sz="2500" i="1" spc="-65" dirty="0">
                <a:latin typeface="Arial"/>
                <a:cs typeface="Arial"/>
              </a:rPr>
              <a:t>ек</a:t>
            </a:r>
            <a:r>
              <a:rPr sz="2500" i="1" spc="-155" dirty="0">
                <a:latin typeface="Arial"/>
                <a:cs typeface="Arial"/>
              </a:rPr>
              <a:t> </a:t>
            </a:r>
            <a:r>
              <a:rPr sz="2500" i="1" spc="-110" dirty="0">
                <a:latin typeface="Arial"/>
                <a:cs typeface="Arial"/>
              </a:rPr>
              <a:t>распо</a:t>
            </a:r>
            <a:r>
              <a:rPr sz="2500" i="1" spc="-120" dirty="0">
                <a:latin typeface="Arial"/>
                <a:cs typeface="Arial"/>
              </a:rPr>
              <a:t>ложена</a:t>
            </a:r>
            <a:r>
              <a:rPr sz="2500" i="1" spc="-175" dirty="0">
                <a:latin typeface="Arial"/>
                <a:cs typeface="Arial"/>
              </a:rPr>
              <a:t> </a:t>
            </a:r>
            <a:r>
              <a:rPr sz="2500" i="1" spc="-90" dirty="0">
                <a:latin typeface="Arial"/>
                <a:cs typeface="Arial"/>
              </a:rPr>
              <a:t>одновре</a:t>
            </a:r>
            <a:r>
              <a:rPr sz="2500" i="1" spc="-120" dirty="0">
                <a:latin typeface="Arial"/>
                <a:cs typeface="Arial"/>
              </a:rPr>
              <a:t>м</a:t>
            </a:r>
            <a:r>
              <a:rPr sz="2500" i="1" spc="-65" dirty="0">
                <a:latin typeface="Arial"/>
                <a:cs typeface="Arial"/>
              </a:rPr>
              <a:t>енно</a:t>
            </a:r>
            <a:r>
              <a:rPr sz="2500" i="1" dirty="0">
                <a:latin typeface="Arial"/>
                <a:cs typeface="Arial"/>
              </a:rPr>
              <a:t>	</a:t>
            </a:r>
            <a:r>
              <a:rPr sz="2500" i="1" spc="-120" dirty="0">
                <a:latin typeface="Arial"/>
                <a:cs typeface="Arial"/>
              </a:rPr>
              <a:t>в</a:t>
            </a:r>
            <a:r>
              <a:rPr sz="2500" i="1" spc="-155" dirty="0">
                <a:latin typeface="Arial"/>
                <a:cs typeface="Arial"/>
              </a:rPr>
              <a:t> </a:t>
            </a:r>
            <a:r>
              <a:rPr sz="2500" i="1" spc="-100" dirty="0">
                <a:latin typeface="Arial"/>
                <a:cs typeface="Arial"/>
              </a:rPr>
              <a:t>север</a:t>
            </a:r>
            <a:r>
              <a:rPr sz="2500" i="1" spc="-110" dirty="0">
                <a:latin typeface="Arial"/>
                <a:cs typeface="Arial"/>
              </a:rPr>
              <a:t>н</a:t>
            </a:r>
            <a:r>
              <a:rPr sz="2500" i="1" spc="-125" dirty="0">
                <a:latin typeface="Arial"/>
                <a:cs typeface="Arial"/>
              </a:rPr>
              <a:t>ом</a:t>
            </a:r>
            <a:r>
              <a:rPr sz="2500" i="1" spc="-155" dirty="0">
                <a:latin typeface="Arial"/>
                <a:cs typeface="Arial"/>
              </a:rPr>
              <a:t> </a:t>
            </a:r>
            <a:r>
              <a:rPr sz="2500" i="1" spc="-35" dirty="0">
                <a:latin typeface="Arial"/>
                <a:cs typeface="Arial"/>
              </a:rPr>
              <a:t>и</a:t>
            </a:r>
            <a:r>
              <a:rPr sz="2500" i="1" spc="-175" dirty="0">
                <a:latin typeface="Arial"/>
                <a:cs typeface="Arial"/>
              </a:rPr>
              <a:t> </a:t>
            </a:r>
            <a:r>
              <a:rPr sz="2500" i="1" spc="-130" dirty="0">
                <a:latin typeface="Arial"/>
                <a:cs typeface="Arial"/>
              </a:rPr>
              <a:t>за</a:t>
            </a:r>
            <a:r>
              <a:rPr sz="2500" i="1" spc="-150" dirty="0">
                <a:latin typeface="Arial"/>
                <a:cs typeface="Arial"/>
              </a:rPr>
              <a:t>п</a:t>
            </a:r>
            <a:r>
              <a:rPr sz="2500" i="1" spc="-135" dirty="0">
                <a:latin typeface="Arial"/>
                <a:cs typeface="Arial"/>
              </a:rPr>
              <a:t>адном</a:t>
            </a:r>
            <a:r>
              <a:rPr sz="2500" i="1" spc="-155" dirty="0">
                <a:latin typeface="Arial"/>
                <a:cs typeface="Arial"/>
              </a:rPr>
              <a:t> </a:t>
            </a:r>
            <a:r>
              <a:rPr sz="2500" i="1" spc="-65" dirty="0">
                <a:latin typeface="Arial"/>
                <a:cs typeface="Arial"/>
              </a:rPr>
              <a:t>п</a:t>
            </a:r>
            <a:r>
              <a:rPr sz="2500" i="1" spc="-85" dirty="0">
                <a:latin typeface="Arial"/>
                <a:cs typeface="Arial"/>
              </a:rPr>
              <a:t>о</a:t>
            </a:r>
            <a:r>
              <a:rPr sz="2500" i="1" spc="-95" dirty="0">
                <a:latin typeface="Arial"/>
                <a:cs typeface="Arial"/>
              </a:rPr>
              <a:t>л</a:t>
            </a:r>
            <a:r>
              <a:rPr sz="2500" i="1" spc="-200" dirty="0">
                <a:latin typeface="Arial"/>
                <a:cs typeface="Arial"/>
              </a:rPr>
              <a:t>уша</a:t>
            </a:r>
            <a:r>
              <a:rPr sz="2500" i="1" spc="-185" dirty="0">
                <a:latin typeface="Arial"/>
                <a:cs typeface="Arial"/>
              </a:rPr>
              <a:t>р</a:t>
            </a:r>
            <a:r>
              <a:rPr sz="2500" i="1" spc="-114" dirty="0">
                <a:latin typeface="Arial"/>
                <a:cs typeface="Arial"/>
              </a:rPr>
              <a:t>ии?</a:t>
            </a:r>
            <a:endParaRPr sz="2500">
              <a:latin typeface="Arial"/>
              <a:cs typeface="Arial"/>
            </a:endParaRPr>
          </a:p>
          <a:p>
            <a:pPr marL="589280" indent="-343535">
              <a:lnSpc>
                <a:spcPts val="2940"/>
              </a:lnSpc>
              <a:buAutoNum type="arabicPeriod"/>
              <a:tabLst>
                <a:tab pos="589915" algn="l"/>
              </a:tabLst>
            </a:pPr>
            <a:r>
              <a:rPr sz="2500" i="1" spc="-130" dirty="0">
                <a:latin typeface="Arial"/>
                <a:cs typeface="Arial"/>
              </a:rPr>
              <a:t>Какая</a:t>
            </a:r>
            <a:r>
              <a:rPr sz="2500" i="1" spc="-175" dirty="0">
                <a:latin typeface="Arial"/>
                <a:cs typeface="Arial"/>
              </a:rPr>
              <a:t> </a:t>
            </a:r>
            <a:r>
              <a:rPr sz="2500" i="1" spc="-45" dirty="0">
                <a:latin typeface="Arial"/>
                <a:cs typeface="Arial"/>
              </a:rPr>
              <a:t>из</a:t>
            </a:r>
            <a:r>
              <a:rPr sz="2500" i="1" spc="-155" dirty="0">
                <a:latin typeface="Arial"/>
                <a:cs typeface="Arial"/>
              </a:rPr>
              <a:t> </a:t>
            </a:r>
            <a:r>
              <a:rPr sz="2500" i="1" spc="-270" dirty="0">
                <a:latin typeface="Arial"/>
                <a:cs typeface="Arial"/>
              </a:rPr>
              <a:t>точек</a:t>
            </a:r>
            <a:r>
              <a:rPr sz="2500" i="1" spc="-150" dirty="0">
                <a:latin typeface="Arial"/>
                <a:cs typeface="Arial"/>
              </a:rPr>
              <a:t> </a:t>
            </a:r>
            <a:r>
              <a:rPr sz="2500" i="1" spc="-114" dirty="0">
                <a:latin typeface="Arial"/>
                <a:cs typeface="Arial"/>
              </a:rPr>
              <a:t>расположена</a:t>
            </a:r>
            <a:r>
              <a:rPr sz="2500" i="1" spc="-170" dirty="0">
                <a:latin typeface="Arial"/>
                <a:cs typeface="Arial"/>
              </a:rPr>
              <a:t> </a:t>
            </a:r>
            <a:r>
              <a:rPr sz="2500" i="1" spc="-80" dirty="0">
                <a:latin typeface="Arial"/>
                <a:cs typeface="Arial"/>
              </a:rPr>
              <a:t>примерно</a:t>
            </a:r>
            <a:r>
              <a:rPr sz="2500" i="1" spc="-155" dirty="0">
                <a:latin typeface="Arial"/>
                <a:cs typeface="Arial"/>
              </a:rPr>
              <a:t> </a:t>
            </a:r>
            <a:r>
              <a:rPr sz="2500" i="1" spc="-120" dirty="0">
                <a:latin typeface="Arial"/>
                <a:cs typeface="Arial"/>
              </a:rPr>
              <a:t>в</a:t>
            </a:r>
            <a:r>
              <a:rPr sz="2500" i="1" spc="-145" dirty="0">
                <a:latin typeface="Arial"/>
                <a:cs typeface="Arial"/>
              </a:rPr>
              <a:t> </a:t>
            </a:r>
            <a:r>
              <a:rPr sz="2500" i="1" spc="-120" dirty="0">
                <a:latin typeface="Arial"/>
                <a:cs typeface="Arial"/>
              </a:rPr>
              <a:t>333</a:t>
            </a:r>
            <a:r>
              <a:rPr sz="2500" i="1" spc="-155" dirty="0">
                <a:latin typeface="Arial"/>
                <a:cs typeface="Arial"/>
              </a:rPr>
              <a:t> </a:t>
            </a:r>
            <a:r>
              <a:rPr sz="2500" i="1" spc="-100" dirty="0">
                <a:latin typeface="Arial"/>
                <a:cs typeface="Arial"/>
              </a:rPr>
              <a:t>км</a:t>
            </a:r>
            <a:r>
              <a:rPr sz="2500" i="1" spc="-155" dirty="0">
                <a:latin typeface="Arial"/>
                <a:cs typeface="Arial"/>
              </a:rPr>
              <a:t> </a:t>
            </a:r>
            <a:r>
              <a:rPr sz="2500" i="1" spc="-535" dirty="0">
                <a:latin typeface="Arial"/>
                <a:cs typeface="Arial"/>
              </a:rPr>
              <a:t>от</a:t>
            </a:r>
            <a:r>
              <a:rPr sz="2500" i="1" spc="-480" dirty="0">
                <a:latin typeface="Arial"/>
                <a:cs typeface="Arial"/>
              </a:rPr>
              <a:t> </a:t>
            </a:r>
            <a:r>
              <a:rPr sz="2500" i="1" spc="-240" dirty="0">
                <a:latin typeface="Arial"/>
                <a:cs typeface="Arial"/>
              </a:rPr>
              <a:t>экватора?</a:t>
            </a:r>
            <a:endParaRPr sz="25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1553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6222" y="6135623"/>
            <a:ext cx="11212830" cy="0"/>
          </a:xfrm>
          <a:custGeom>
            <a:avLst/>
            <a:gdLst/>
            <a:ahLst/>
            <a:cxnLst/>
            <a:rect l="l" t="t" r="r" b="b"/>
            <a:pathLst>
              <a:path w="11212830">
                <a:moveTo>
                  <a:pt x="0" y="0"/>
                </a:moveTo>
                <a:lnTo>
                  <a:pt x="11212830" y="0"/>
                </a:lnTo>
              </a:path>
            </a:pathLst>
          </a:custGeom>
          <a:ln w="12192">
            <a:solidFill>
              <a:srgbClr val="1C6E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6660" y="138536"/>
            <a:ext cx="7930515" cy="8362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5"/>
              </a:spcBef>
            </a:pPr>
            <a:r>
              <a:rPr sz="2800" u="sng" spc="-100" dirty="0">
                <a:solidFill>
                  <a:schemeClr val="tx1"/>
                </a:solidFill>
              </a:rPr>
              <a:t>Изме</a:t>
            </a:r>
            <a:r>
              <a:rPr sz="2800" u="sng" spc="-110" dirty="0">
                <a:solidFill>
                  <a:schemeClr val="tx1"/>
                </a:solidFill>
              </a:rPr>
              <a:t>н</a:t>
            </a:r>
            <a:r>
              <a:rPr sz="2800" u="sng" spc="-140" dirty="0">
                <a:solidFill>
                  <a:schemeClr val="tx1"/>
                </a:solidFill>
              </a:rPr>
              <a:t>ения</a:t>
            </a:r>
            <a:r>
              <a:rPr sz="2800" u="sng" spc="-270" dirty="0">
                <a:solidFill>
                  <a:schemeClr val="tx1"/>
                </a:solidFill>
              </a:rPr>
              <a:t> </a:t>
            </a:r>
            <a:r>
              <a:rPr sz="2800" u="sng" spc="-175" dirty="0">
                <a:solidFill>
                  <a:schemeClr val="tx1"/>
                </a:solidFill>
              </a:rPr>
              <a:t>темп</a:t>
            </a:r>
            <a:r>
              <a:rPr sz="2800" u="sng" spc="-180" dirty="0">
                <a:solidFill>
                  <a:schemeClr val="tx1"/>
                </a:solidFill>
              </a:rPr>
              <a:t>е</a:t>
            </a:r>
            <a:r>
              <a:rPr sz="2800" u="sng" spc="-195" dirty="0">
                <a:solidFill>
                  <a:schemeClr val="tx1"/>
                </a:solidFill>
              </a:rPr>
              <a:t>ратуры</a:t>
            </a:r>
            <a:r>
              <a:rPr sz="2800" u="sng" spc="-235" dirty="0">
                <a:solidFill>
                  <a:schemeClr val="tx1"/>
                </a:solidFill>
              </a:rPr>
              <a:t> </a:t>
            </a:r>
            <a:r>
              <a:rPr sz="2800" u="sng" spc="-190" dirty="0">
                <a:solidFill>
                  <a:schemeClr val="tx1"/>
                </a:solidFill>
              </a:rPr>
              <a:t>воздуха</a:t>
            </a:r>
            <a:r>
              <a:rPr sz="2800" u="sng" spc="-250" dirty="0">
                <a:solidFill>
                  <a:schemeClr val="tx1"/>
                </a:solidFill>
              </a:rPr>
              <a:t> </a:t>
            </a:r>
            <a:r>
              <a:rPr sz="2800" u="sng" spc="-175" dirty="0">
                <a:solidFill>
                  <a:schemeClr val="tx1"/>
                </a:solidFill>
              </a:rPr>
              <a:t>и</a:t>
            </a:r>
            <a:r>
              <a:rPr sz="2800" u="sng" spc="-260" dirty="0">
                <a:solidFill>
                  <a:schemeClr val="tx1"/>
                </a:solidFill>
              </a:rPr>
              <a:t> </a:t>
            </a:r>
            <a:r>
              <a:rPr sz="2800" u="sng" spc="-190" dirty="0">
                <a:solidFill>
                  <a:schemeClr val="tx1"/>
                </a:solidFill>
              </a:rPr>
              <a:t>атмосферного  </a:t>
            </a:r>
            <a:r>
              <a:rPr sz="2800" u="sng" spc="-185" dirty="0">
                <a:solidFill>
                  <a:schemeClr val="tx1"/>
                </a:solidFill>
              </a:rPr>
              <a:t>давления</a:t>
            </a:r>
            <a:r>
              <a:rPr sz="2800" u="sng" spc="-245" dirty="0">
                <a:solidFill>
                  <a:schemeClr val="tx1"/>
                </a:solidFill>
              </a:rPr>
              <a:t> </a:t>
            </a:r>
            <a:r>
              <a:rPr sz="2800" u="sng" spc="-70" dirty="0">
                <a:solidFill>
                  <a:schemeClr val="tx1"/>
                </a:solidFill>
              </a:rPr>
              <a:t>с</a:t>
            </a:r>
            <a:r>
              <a:rPr sz="2800" u="sng" spc="-270" dirty="0">
                <a:solidFill>
                  <a:schemeClr val="tx1"/>
                </a:solidFill>
              </a:rPr>
              <a:t> </a:t>
            </a:r>
            <a:r>
              <a:rPr sz="2800" u="sng" spc="-135" dirty="0">
                <a:solidFill>
                  <a:schemeClr val="tx1"/>
                </a:solidFill>
              </a:rPr>
              <a:t>высот</a:t>
            </a:r>
            <a:r>
              <a:rPr sz="2800" u="sng" spc="-160" dirty="0">
                <a:solidFill>
                  <a:schemeClr val="tx1"/>
                </a:solidFill>
              </a:rPr>
              <a:t>о</a:t>
            </a:r>
            <a:r>
              <a:rPr sz="2800" u="sng" spc="-175" dirty="0">
                <a:solidFill>
                  <a:schemeClr val="tx1"/>
                </a:solidFill>
              </a:rPr>
              <a:t>й</a:t>
            </a:r>
            <a:r>
              <a:rPr sz="2800" u="sng" spc="-240" dirty="0">
                <a:solidFill>
                  <a:schemeClr val="tx1"/>
                </a:solidFill>
              </a:rPr>
              <a:t> </a:t>
            </a:r>
            <a:r>
              <a:rPr sz="2800" u="sng" spc="-90" dirty="0">
                <a:solidFill>
                  <a:schemeClr val="tx1"/>
                </a:solidFill>
              </a:rPr>
              <a:t>(</a:t>
            </a:r>
            <a:r>
              <a:rPr sz="2800" u="sng" spc="85" dirty="0">
                <a:solidFill>
                  <a:schemeClr val="tx1"/>
                </a:solidFill>
              </a:rPr>
              <a:t>ЕГ</a:t>
            </a:r>
            <a:r>
              <a:rPr sz="2800" u="sng" spc="105" dirty="0">
                <a:solidFill>
                  <a:schemeClr val="tx1"/>
                </a:solidFill>
              </a:rPr>
              <a:t>Э</a:t>
            </a:r>
            <a:r>
              <a:rPr sz="2800" u="sng" spc="-535" dirty="0">
                <a:solidFill>
                  <a:schemeClr val="tx1"/>
                </a:solidFill>
              </a:rPr>
              <a:t>-</a:t>
            </a:r>
            <a:r>
              <a:rPr sz="2800" u="sng" spc="-195" dirty="0">
                <a:solidFill>
                  <a:schemeClr val="tx1"/>
                </a:solidFill>
              </a:rPr>
              <a:t>2)</a:t>
            </a:r>
            <a:endParaRPr sz="2800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582543"/>
              </p:ext>
            </p:extLst>
          </p:nvPr>
        </p:nvGraphicFramePr>
        <p:xfrm>
          <a:off x="7016750" y="1295400"/>
          <a:ext cx="3771266" cy="13563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9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1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103">
                <a:tc>
                  <a:txBody>
                    <a:bodyPr/>
                    <a:lstStyle/>
                    <a:p>
                      <a:pPr marL="69215">
                        <a:lnSpc>
                          <a:spcPts val="210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Метеостанция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Высота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над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уровнем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моря,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м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905" algn="ctr">
                        <a:lnSpc>
                          <a:spcPts val="206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6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1250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1905" algn="ctr">
                        <a:lnSpc>
                          <a:spcPts val="206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870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905" algn="ctr">
                        <a:lnSpc>
                          <a:spcPts val="206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630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75005" y="1179321"/>
            <a:ext cx="10956545" cy="5068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46320">
              <a:spcBef>
                <a:spcPts val="100"/>
              </a:spcBef>
            </a:pPr>
            <a:r>
              <a:rPr b="1" spc="-45" dirty="0">
                <a:latin typeface="Arial"/>
                <a:cs typeface="Arial"/>
              </a:rPr>
              <a:t>2</a:t>
            </a:r>
            <a:r>
              <a:rPr sz="1200" b="1" spc="-85" dirty="0">
                <a:latin typeface="Arial"/>
                <a:cs typeface="Arial"/>
              </a:rPr>
              <a:t>.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pc="50" dirty="0">
                <a:latin typeface="Lucida Sans Unicode"/>
                <a:cs typeface="Lucida Sans Unicode"/>
              </a:rPr>
              <a:t>Н</a:t>
            </a:r>
            <a:r>
              <a:rPr spc="-170" dirty="0">
                <a:latin typeface="Lucida Sans Unicode"/>
                <a:cs typeface="Lucida Sans Unicode"/>
              </a:rPr>
              <a:t>а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-125" dirty="0">
                <a:latin typeface="Lucida Sans Unicode"/>
                <a:cs typeface="Lucida Sans Unicode"/>
              </a:rPr>
              <a:t>ме</a:t>
            </a:r>
            <a:r>
              <a:rPr spc="-80" dirty="0">
                <a:latin typeface="Lucida Sans Unicode"/>
                <a:cs typeface="Lucida Sans Unicode"/>
              </a:rPr>
              <a:t>те</a:t>
            </a:r>
            <a:r>
              <a:rPr spc="-90" dirty="0">
                <a:latin typeface="Lucida Sans Unicode"/>
                <a:cs typeface="Lucida Sans Unicode"/>
              </a:rPr>
              <a:t>о</a:t>
            </a:r>
            <a:r>
              <a:rPr spc="-125" dirty="0">
                <a:latin typeface="Lucida Sans Unicode"/>
                <a:cs typeface="Lucida Sans Unicode"/>
              </a:rPr>
              <a:t>станц</a:t>
            </a:r>
            <a:r>
              <a:rPr spc="-130" dirty="0">
                <a:latin typeface="Lucida Sans Unicode"/>
                <a:cs typeface="Lucida Sans Unicode"/>
              </a:rPr>
              <a:t>и</a:t>
            </a:r>
            <a:r>
              <a:rPr spc="-125" dirty="0">
                <a:latin typeface="Lucida Sans Unicode"/>
                <a:cs typeface="Lucida Sans Unicode"/>
              </a:rPr>
              <a:t>ях</a:t>
            </a:r>
            <a:r>
              <a:rPr spc="-200" dirty="0">
                <a:latin typeface="Lucida Sans Unicode"/>
                <a:cs typeface="Lucida Sans Unicode"/>
              </a:rPr>
              <a:t> </a:t>
            </a:r>
            <a:r>
              <a:rPr spc="-315" dirty="0">
                <a:latin typeface="Lucida Sans Unicode"/>
                <a:cs typeface="Lucida Sans Unicode"/>
              </a:rPr>
              <a:t>1,</a:t>
            </a:r>
            <a:r>
              <a:rPr spc="-165" dirty="0">
                <a:latin typeface="Lucida Sans Unicode"/>
                <a:cs typeface="Lucida Sans Unicode"/>
              </a:rPr>
              <a:t> </a:t>
            </a:r>
            <a:r>
              <a:rPr spc="-190" dirty="0">
                <a:latin typeface="Lucida Sans Unicode"/>
                <a:cs typeface="Lucida Sans Unicode"/>
              </a:rPr>
              <a:t>2</a:t>
            </a:r>
            <a:r>
              <a:rPr spc="-160" dirty="0">
                <a:latin typeface="Lucida Sans Unicode"/>
                <a:cs typeface="Lucida Sans Unicode"/>
              </a:rPr>
              <a:t> </a:t>
            </a:r>
            <a:r>
              <a:rPr spc="-114" dirty="0">
                <a:latin typeface="Lucida Sans Unicode"/>
                <a:cs typeface="Lucida Sans Unicode"/>
              </a:rPr>
              <a:t>и</a:t>
            </a:r>
            <a:r>
              <a:rPr spc="-185" dirty="0">
                <a:latin typeface="Lucida Sans Unicode"/>
                <a:cs typeface="Lucida Sans Unicode"/>
              </a:rPr>
              <a:t> </a:t>
            </a:r>
            <a:r>
              <a:rPr spc="-175" dirty="0">
                <a:latin typeface="Lucida Sans Unicode"/>
                <a:cs typeface="Lucida Sans Unicode"/>
              </a:rPr>
              <a:t>3,</a:t>
            </a:r>
            <a:r>
              <a:rPr spc="-165" dirty="0">
                <a:latin typeface="Lucida Sans Unicode"/>
                <a:cs typeface="Lucida Sans Unicode"/>
              </a:rPr>
              <a:t> </a:t>
            </a:r>
            <a:r>
              <a:rPr spc="-114" dirty="0">
                <a:latin typeface="Lucida Sans Unicode"/>
                <a:cs typeface="Lucida Sans Unicode"/>
              </a:rPr>
              <a:t>распо</a:t>
            </a:r>
            <a:r>
              <a:rPr spc="-110" dirty="0">
                <a:latin typeface="Lucida Sans Unicode"/>
                <a:cs typeface="Lucida Sans Unicode"/>
              </a:rPr>
              <a:t>л</a:t>
            </a:r>
            <a:r>
              <a:rPr spc="-90" dirty="0">
                <a:latin typeface="Lucida Sans Unicode"/>
                <a:cs typeface="Lucida Sans Unicode"/>
              </a:rPr>
              <a:t>ож</a:t>
            </a:r>
            <a:r>
              <a:rPr spc="-65" dirty="0">
                <a:latin typeface="Lucida Sans Unicode"/>
                <a:cs typeface="Lucida Sans Unicode"/>
              </a:rPr>
              <a:t>е</a:t>
            </a:r>
            <a:r>
              <a:rPr spc="-150" dirty="0">
                <a:latin typeface="Lucida Sans Unicode"/>
                <a:cs typeface="Lucida Sans Unicode"/>
              </a:rPr>
              <a:t>нных</a:t>
            </a:r>
            <a:r>
              <a:rPr spc="-165" dirty="0">
                <a:latin typeface="Lucida Sans Unicode"/>
                <a:cs typeface="Lucida Sans Unicode"/>
              </a:rPr>
              <a:t> </a:t>
            </a:r>
            <a:r>
              <a:rPr spc="-150" dirty="0">
                <a:latin typeface="Lucida Sans Unicode"/>
                <a:cs typeface="Lucida Sans Unicode"/>
              </a:rPr>
              <a:t>на</a:t>
            </a:r>
            <a:r>
              <a:rPr spc="-165" dirty="0">
                <a:latin typeface="Lucida Sans Unicode"/>
                <a:cs typeface="Lucida Sans Unicode"/>
              </a:rPr>
              <a:t> </a:t>
            </a:r>
            <a:r>
              <a:rPr spc="-75" dirty="0">
                <a:latin typeface="Lucida Sans Unicode"/>
                <a:cs typeface="Lucida Sans Unicode"/>
              </a:rPr>
              <a:t>скл</a:t>
            </a:r>
            <a:r>
              <a:rPr spc="-90" dirty="0">
                <a:latin typeface="Lucida Sans Unicode"/>
                <a:cs typeface="Lucida Sans Unicode"/>
              </a:rPr>
              <a:t>о</a:t>
            </a:r>
            <a:r>
              <a:rPr spc="-100" dirty="0">
                <a:latin typeface="Lucida Sans Unicode"/>
                <a:cs typeface="Lucida Sans Unicode"/>
              </a:rPr>
              <a:t>не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-155" dirty="0">
                <a:latin typeface="Lucida Sans Unicode"/>
                <a:cs typeface="Lucida Sans Unicode"/>
              </a:rPr>
              <a:t>горы,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-75" dirty="0">
                <a:latin typeface="Lucida Sans Unicode"/>
                <a:cs typeface="Lucida Sans Unicode"/>
              </a:rPr>
              <a:t>б</a:t>
            </a:r>
            <a:r>
              <a:rPr spc="-95" dirty="0">
                <a:latin typeface="Lucida Sans Unicode"/>
                <a:cs typeface="Lucida Sans Unicode"/>
              </a:rPr>
              <a:t>ыли  </a:t>
            </a:r>
            <a:r>
              <a:rPr spc="-120" dirty="0">
                <a:latin typeface="Lucida Sans Unicode"/>
                <a:cs typeface="Lucida Sans Unicode"/>
              </a:rPr>
              <a:t>одновременно проведены </a:t>
            </a:r>
            <a:r>
              <a:rPr spc="-100" dirty="0">
                <a:latin typeface="Lucida Sans Unicode"/>
                <a:cs typeface="Lucida Sans Unicode"/>
              </a:rPr>
              <a:t>измерения </a:t>
            </a:r>
            <a:r>
              <a:rPr spc="-135" dirty="0">
                <a:latin typeface="Lucida Sans Unicode"/>
                <a:cs typeface="Lucida Sans Unicode"/>
              </a:rPr>
              <a:t>атмосферного </a:t>
            </a:r>
            <a:r>
              <a:rPr spc="-125" dirty="0">
                <a:latin typeface="Lucida Sans Unicode"/>
                <a:cs typeface="Lucida Sans Unicode"/>
              </a:rPr>
              <a:t>давления. </a:t>
            </a:r>
            <a:r>
              <a:rPr spc="-120" dirty="0">
                <a:latin typeface="Lucida Sans Unicode"/>
                <a:cs typeface="Lucida Sans Unicode"/>
              </a:rPr>
              <a:t> </a:t>
            </a:r>
            <a:r>
              <a:rPr spc="-85" dirty="0">
                <a:latin typeface="Lucida Sans Unicode"/>
                <a:cs typeface="Lucida Sans Unicode"/>
              </a:rPr>
              <a:t>Расположите эти </a:t>
            </a:r>
            <a:r>
              <a:rPr spc="-114" dirty="0">
                <a:latin typeface="Lucida Sans Unicode"/>
                <a:cs typeface="Lucida Sans Unicode"/>
              </a:rPr>
              <a:t>метеостанции </a:t>
            </a:r>
            <a:r>
              <a:rPr spc="-60" dirty="0">
                <a:latin typeface="Lucida Sans Unicode"/>
                <a:cs typeface="Lucida Sans Unicode"/>
              </a:rPr>
              <a:t>в </a:t>
            </a:r>
            <a:r>
              <a:rPr spc="-114" dirty="0">
                <a:latin typeface="Lucida Sans Unicode"/>
                <a:cs typeface="Lucida Sans Unicode"/>
              </a:rPr>
              <a:t>порядке </a:t>
            </a:r>
            <a:r>
              <a:rPr spc="-120" dirty="0">
                <a:latin typeface="Lucida Sans Unicode"/>
                <a:cs typeface="Lucida Sans Unicode"/>
              </a:rPr>
              <a:t>повышения </a:t>
            </a:r>
            <a:r>
              <a:rPr spc="-105" dirty="0">
                <a:latin typeface="Lucida Sans Unicode"/>
                <a:cs typeface="Lucida Sans Unicode"/>
              </a:rPr>
              <a:t>значений </a:t>
            </a:r>
            <a:r>
              <a:rPr spc="-100" dirty="0">
                <a:latin typeface="Lucida Sans Unicode"/>
                <a:cs typeface="Lucida Sans Unicode"/>
              </a:rPr>
              <a:t> </a:t>
            </a:r>
            <a:r>
              <a:rPr spc="-130" dirty="0">
                <a:latin typeface="Lucida Sans Unicode"/>
                <a:cs typeface="Lucida Sans Unicode"/>
              </a:rPr>
              <a:t>атмос</a:t>
            </a:r>
            <a:r>
              <a:rPr spc="-190" dirty="0">
                <a:latin typeface="Lucida Sans Unicode"/>
                <a:cs typeface="Lucida Sans Unicode"/>
              </a:rPr>
              <a:t>ф</a:t>
            </a:r>
            <a:r>
              <a:rPr spc="-95" dirty="0">
                <a:latin typeface="Lucida Sans Unicode"/>
                <a:cs typeface="Lucida Sans Unicode"/>
              </a:rPr>
              <a:t>е</a:t>
            </a:r>
            <a:r>
              <a:rPr spc="-114" dirty="0">
                <a:latin typeface="Lucida Sans Unicode"/>
                <a:cs typeface="Lucida Sans Unicode"/>
              </a:rPr>
              <a:t>р</a:t>
            </a:r>
            <a:r>
              <a:rPr spc="-165" dirty="0">
                <a:latin typeface="Lucida Sans Unicode"/>
                <a:cs typeface="Lucida Sans Unicode"/>
              </a:rPr>
              <a:t>но</a:t>
            </a:r>
            <a:r>
              <a:rPr spc="-140" dirty="0">
                <a:latin typeface="Lucida Sans Unicode"/>
                <a:cs typeface="Lucida Sans Unicode"/>
              </a:rPr>
              <a:t>г</a:t>
            </a:r>
            <a:r>
              <a:rPr spc="-90" dirty="0">
                <a:latin typeface="Lucida Sans Unicode"/>
                <a:cs typeface="Lucida Sans Unicode"/>
              </a:rPr>
              <a:t>о</a:t>
            </a:r>
            <a:r>
              <a:rPr spc="-200" dirty="0">
                <a:latin typeface="Lucida Sans Unicode"/>
                <a:cs typeface="Lucida Sans Unicode"/>
              </a:rPr>
              <a:t> </a:t>
            </a:r>
            <a:r>
              <a:rPr spc="-125" dirty="0">
                <a:latin typeface="Lucida Sans Unicode"/>
                <a:cs typeface="Lucida Sans Unicode"/>
              </a:rPr>
              <a:t>давле</a:t>
            </a:r>
            <a:r>
              <a:rPr spc="-145" dirty="0">
                <a:latin typeface="Lucida Sans Unicode"/>
                <a:cs typeface="Lucida Sans Unicode"/>
              </a:rPr>
              <a:t>н</a:t>
            </a:r>
            <a:r>
              <a:rPr spc="-80" dirty="0">
                <a:latin typeface="Lucida Sans Unicode"/>
                <a:cs typeface="Lucida Sans Unicode"/>
              </a:rPr>
              <a:t>ия</a:t>
            </a:r>
            <a:endParaRPr dirty="0">
              <a:latin typeface="Lucida Sans Unicode"/>
              <a:cs typeface="Lucida Sans Unicode"/>
            </a:endParaRPr>
          </a:p>
          <a:p>
            <a:pPr marL="12700"/>
            <a:r>
              <a:rPr spc="-85" dirty="0">
                <a:latin typeface="Lucida Sans Unicode"/>
                <a:cs typeface="Lucida Sans Unicode"/>
              </a:rPr>
              <a:t>(от</a:t>
            </a:r>
            <a:r>
              <a:rPr spc="-185" dirty="0">
                <a:latin typeface="Lucida Sans Unicode"/>
                <a:cs typeface="Lucida Sans Unicode"/>
              </a:rPr>
              <a:t> </a:t>
            </a:r>
            <a:r>
              <a:rPr spc="-105" dirty="0">
                <a:latin typeface="Lucida Sans Unicode"/>
                <a:cs typeface="Lucida Sans Unicode"/>
              </a:rPr>
              <a:t>наиболее</a:t>
            </a:r>
            <a:r>
              <a:rPr spc="-190" dirty="0">
                <a:latin typeface="Lucida Sans Unicode"/>
                <a:cs typeface="Lucida Sans Unicode"/>
              </a:rPr>
              <a:t> </a:t>
            </a:r>
            <a:r>
              <a:rPr spc="-110" dirty="0">
                <a:latin typeface="Lucida Sans Unicode"/>
                <a:cs typeface="Lucida Sans Unicode"/>
              </a:rPr>
              <a:t>низкого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-75" dirty="0">
                <a:latin typeface="Lucida Sans Unicode"/>
                <a:cs typeface="Lucida Sans Unicode"/>
              </a:rPr>
              <a:t>к</a:t>
            </a:r>
            <a:r>
              <a:rPr spc="-165" dirty="0">
                <a:latin typeface="Lucida Sans Unicode"/>
                <a:cs typeface="Lucida Sans Unicode"/>
              </a:rPr>
              <a:t> </a:t>
            </a:r>
            <a:r>
              <a:rPr spc="-105" dirty="0">
                <a:latin typeface="Lucida Sans Unicode"/>
                <a:cs typeface="Lucida Sans Unicode"/>
              </a:rPr>
              <a:t>наиболее</a:t>
            </a:r>
            <a:r>
              <a:rPr spc="-190" dirty="0">
                <a:latin typeface="Lucida Sans Unicode"/>
                <a:cs typeface="Lucida Sans Unicode"/>
              </a:rPr>
              <a:t> </a:t>
            </a:r>
            <a:r>
              <a:rPr spc="-100" dirty="0">
                <a:latin typeface="Lucida Sans Unicode"/>
                <a:cs typeface="Lucida Sans Unicode"/>
              </a:rPr>
              <a:t>высокому).</a:t>
            </a:r>
            <a:endParaRPr dirty="0">
              <a:latin typeface="Lucida Sans Unicode"/>
              <a:cs typeface="Lucida Sans Unicode"/>
            </a:endParaRPr>
          </a:p>
          <a:p>
            <a:pPr marL="12700"/>
            <a:r>
              <a:rPr spc="-110" dirty="0">
                <a:latin typeface="Lucida Sans Unicode"/>
                <a:cs typeface="Lucida Sans Unicode"/>
              </a:rPr>
              <a:t>Запишите</a:t>
            </a:r>
            <a:r>
              <a:rPr spc="-185" dirty="0">
                <a:latin typeface="Lucida Sans Unicode"/>
                <a:cs typeface="Lucida Sans Unicode"/>
              </a:rPr>
              <a:t> </a:t>
            </a:r>
            <a:r>
              <a:rPr spc="-60" dirty="0">
                <a:latin typeface="Lucida Sans Unicode"/>
                <a:cs typeface="Lucida Sans Unicode"/>
              </a:rPr>
              <a:t>в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-114" dirty="0">
                <a:latin typeface="Lucida Sans Unicode"/>
                <a:cs typeface="Lucida Sans Unicode"/>
              </a:rPr>
              <a:t>таблицу</a:t>
            </a:r>
            <a:r>
              <a:rPr spc="-185" dirty="0">
                <a:latin typeface="Lucida Sans Unicode"/>
                <a:cs typeface="Lucida Sans Unicode"/>
              </a:rPr>
              <a:t> </a:t>
            </a:r>
            <a:r>
              <a:rPr spc="-95" dirty="0">
                <a:latin typeface="Lucida Sans Unicode"/>
                <a:cs typeface="Lucida Sans Unicode"/>
              </a:rPr>
              <a:t>получившуюся</a:t>
            </a:r>
            <a:r>
              <a:rPr spc="-185" dirty="0">
                <a:latin typeface="Lucida Sans Unicode"/>
                <a:cs typeface="Lucida Sans Unicode"/>
              </a:rPr>
              <a:t> </a:t>
            </a:r>
            <a:r>
              <a:rPr spc="-105" dirty="0">
                <a:latin typeface="Lucida Sans Unicode"/>
                <a:cs typeface="Lucida Sans Unicode"/>
              </a:rPr>
              <a:t>последовательность</a:t>
            </a:r>
            <a:r>
              <a:rPr spc="-204" dirty="0">
                <a:latin typeface="Lucida Sans Unicode"/>
                <a:cs typeface="Lucida Sans Unicode"/>
              </a:rPr>
              <a:t> </a:t>
            </a:r>
            <a:r>
              <a:rPr spc="-170" dirty="0">
                <a:latin typeface="Lucida Sans Unicode"/>
                <a:cs typeface="Lucida Sans Unicode"/>
              </a:rPr>
              <a:t>цифр</a:t>
            </a:r>
            <a:endParaRPr dirty="0">
              <a:latin typeface="Lucida Sans Unicode"/>
              <a:cs typeface="Lucida Sans Unicode"/>
            </a:endParaRPr>
          </a:p>
          <a:p>
            <a:pPr marL="12700" marR="717550">
              <a:spcBef>
                <a:spcPts val="1040"/>
              </a:spcBef>
            </a:pPr>
            <a:r>
              <a:rPr spc="75" dirty="0">
                <a:latin typeface="Lucida Sans Unicode"/>
                <a:cs typeface="Lucida Sans Unicode"/>
              </a:rPr>
              <a:t>В</a:t>
            </a:r>
            <a:r>
              <a:rPr spc="-170" dirty="0">
                <a:latin typeface="Lucida Sans Unicode"/>
                <a:cs typeface="Lucida Sans Unicode"/>
              </a:rPr>
              <a:t> </a:t>
            </a:r>
            <a:r>
              <a:rPr spc="5" dirty="0">
                <a:latin typeface="Lucida Sans Unicode"/>
                <a:cs typeface="Lucida Sans Unicode"/>
              </a:rPr>
              <a:t>ОГЭ,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-135" dirty="0">
                <a:latin typeface="Lucida Sans Unicode"/>
                <a:cs typeface="Lucida Sans Unicode"/>
              </a:rPr>
              <a:t>задание,</a:t>
            </a:r>
            <a:r>
              <a:rPr spc="-170" dirty="0">
                <a:latin typeface="Lucida Sans Unicode"/>
                <a:cs typeface="Lucida Sans Unicode"/>
              </a:rPr>
              <a:t> </a:t>
            </a:r>
            <a:r>
              <a:rPr spc="-110" dirty="0">
                <a:latin typeface="Lucida Sans Unicode"/>
                <a:cs typeface="Lucida Sans Unicode"/>
              </a:rPr>
              <a:t>проверяющее</a:t>
            </a:r>
            <a:r>
              <a:rPr spc="-170" dirty="0">
                <a:latin typeface="Lucida Sans Unicode"/>
                <a:cs typeface="Lucida Sans Unicode"/>
              </a:rPr>
              <a:t> </a:t>
            </a:r>
            <a:r>
              <a:rPr spc="-75" dirty="0">
                <a:latin typeface="Lucida Sans Unicode"/>
                <a:cs typeface="Lucida Sans Unicode"/>
              </a:rPr>
              <a:t>это</a:t>
            </a:r>
            <a:r>
              <a:rPr spc="-185" dirty="0">
                <a:latin typeface="Lucida Sans Unicode"/>
                <a:cs typeface="Lucida Sans Unicode"/>
              </a:rPr>
              <a:t> </a:t>
            </a:r>
            <a:r>
              <a:rPr spc="-114" dirty="0">
                <a:latin typeface="Lucida Sans Unicode"/>
                <a:cs typeface="Lucida Sans Unicode"/>
              </a:rPr>
              <a:t>содержание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-85" dirty="0">
                <a:latin typeface="Lucida Sans Unicode"/>
                <a:cs typeface="Lucida Sans Unicode"/>
              </a:rPr>
              <a:t>сложнее</a:t>
            </a:r>
            <a:r>
              <a:rPr spc="-170" dirty="0">
                <a:latin typeface="Lucida Sans Unicode"/>
                <a:cs typeface="Lucida Sans Unicode"/>
              </a:rPr>
              <a:t> </a:t>
            </a:r>
            <a:r>
              <a:rPr spc="-180" dirty="0">
                <a:latin typeface="Lucida Sans Unicode"/>
                <a:cs typeface="Lucida Sans Unicode"/>
              </a:rPr>
              <a:t>(14)</a:t>
            </a:r>
            <a:r>
              <a:rPr spc="-160" dirty="0">
                <a:latin typeface="Lucida Sans Unicode"/>
                <a:cs typeface="Lucida Sans Unicode"/>
              </a:rPr>
              <a:t> </a:t>
            </a:r>
            <a:r>
              <a:rPr spc="-170" dirty="0">
                <a:latin typeface="Lucida Sans Unicode"/>
                <a:cs typeface="Lucida Sans Unicode"/>
              </a:rPr>
              <a:t>,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-110" dirty="0">
                <a:latin typeface="Lucida Sans Unicode"/>
                <a:cs typeface="Lucida Sans Unicode"/>
              </a:rPr>
              <a:t>хотя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-105" dirty="0">
                <a:latin typeface="Lucida Sans Unicode"/>
                <a:cs typeface="Lucida Sans Unicode"/>
              </a:rPr>
              <a:t>проверяемая</a:t>
            </a:r>
            <a:r>
              <a:rPr spc="-180" dirty="0">
                <a:latin typeface="Lucida Sans Unicode"/>
                <a:cs typeface="Lucida Sans Unicode"/>
              </a:rPr>
              <a:t> </a:t>
            </a:r>
            <a:r>
              <a:rPr spc="-105" dirty="0">
                <a:latin typeface="Lucida Sans Unicode"/>
                <a:cs typeface="Lucida Sans Unicode"/>
              </a:rPr>
              <a:t>закономерность</a:t>
            </a:r>
            <a:r>
              <a:rPr spc="-185" dirty="0">
                <a:latin typeface="Lucida Sans Unicode"/>
                <a:cs typeface="Lucida Sans Unicode"/>
              </a:rPr>
              <a:t> </a:t>
            </a:r>
            <a:r>
              <a:rPr spc="-135" dirty="0">
                <a:latin typeface="Lucida Sans Unicode"/>
                <a:cs typeface="Lucida Sans Unicode"/>
              </a:rPr>
              <a:t>та</a:t>
            </a:r>
            <a:r>
              <a:rPr spc="-170" dirty="0">
                <a:latin typeface="Lucida Sans Unicode"/>
                <a:cs typeface="Lucida Sans Unicode"/>
              </a:rPr>
              <a:t> </a:t>
            </a:r>
            <a:r>
              <a:rPr spc="-80" dirty="0">
                <a:latin typeface="Lucida Sans Unicode"/>
                <a:cs typeface="Lucida Sans Unicode"/>
              </a:rPr>
              <a:t>же</a:t>
            </a:r>
            <a:r>
              <a:rPr spc="-155" dirty="0">
                <a:latin typeface="Lucida Sans Unicode"/>
                <a:cs typeface="Lucida Sans Unicode"/>
              </a:rPr>
              <a:t> </a:t>
            </a:r>
            <a:r>
              <a:rPr spc="165" dirty="0">
                <a:latin typeface="Lucida Sans Unicode"/>
                <a:cs typeface="Lucida Sans Unicode"/>
              </a:rPr>
              <a:t>–</a:t>
            </a:r>
            <a:r>
              <a:rPr spc="-160" dirty="0">
                <a:latin typeface="Lucida Sans Unicode"/>
                <a:cs typeface="Lucida Sans Unicode"/>
              </a:rPr>
              <a:t> </a:t>
            </a:r>
            <a:r>
              <a:rPr spc="-25" dirty="0">
                <a:latin typeface="Lucida Sans Unicode"/>
                <a:cs typeface="Lucida Sans Unicode"/>
              </a:rPr>
              <a:t>«с </a:t>
            </a:r>
            <a:r>
              <a:rPr spc="-555" dirty="0">
                <a:latin typeface="Lucida Sans Unicode"/>
                <a:cs typeface="Lucida Sans Unicode"/>
              </a:rPr>
              <a:t> </a:t>
            </a:r>
            <a:r>
              <a:rPr spc="-95" dirty="0">
                <a:latin typeface="Lucida Sans Unicode"/>
                <a:cs typeface="Lucida Sans Unicode"/>
              </a:rPr>
              <a:t>высотой</a:t>
            </a:r>
            <a:r>
              <a:rPr spc="-204" dirty="0">
                <a:latin typeface="Lucida Sans Unicode"/>
                <a:cs typeface="Lucida Sans Unicode"/>
              </a:rPr>
              <a:t> </a:t>
            </a:r>
            <a:r>
              <a:rPr spc="-120" dirty="0">
                <a:latin typeface="Lucida Sans Unicode"/>
                <a:cs typeface="Lucida Sans Unicode"/>
              </a:rPr>
              <a:t>атмосферное</a:t>
            </a:r>
            <a:r>
              <a:rPr spc="-190" dirty="0">
                <a:latin typeface="Lucida Sans Unicode"/>
                <a:cs typeface="Lucida Sans Unicode"/>
              </a:rPr>
              <a:t> </a:t>
            </a:r>
            <a:r>
              <a:rPr spc="-120" dirty="0">
                <a:latin typeface="Lucida Sans Unicode"/>
                <a:cs typeface="Lucida Sans Unicode"/>
              </a:rPr>
              <a:t>давление</a:t>
            </a:r>
            <a:r>
              <a:rPr spc="-170" dirty="0">
                <a:latin typeface="Lucida Sans Unicode"/>
                <a:cs typeface="Lucida Sans Unicode"/>
              </a:rPr>
              <a:t> </a:t>
            </a:r>
            <a:r>
              <a:rPr spc="-90" dirty="0">
                <a:latin typeface="Lucida Sans Unicode"/>
                <a:cs typeface="Lucida Sans Unicode"/>
              </a:rPr>
              <a:t>понижается»</a:t>
            </a:r>
            <a:endParaRPr dirty="0">
              <a:latin typeface="Lucida Sans Unicode"/>
              <a:cs typeface="Lucida Sans Unicode"/>
            </a:endParaRPr>
          </a:p>
          <a:p>
            <a:pPr marL="12700" marR="84455">
              <a:spcBef>
                <a:spcPts val="950"/>
              </a:spcBef>
            </a:pPr>
            <a:r>
              <a:rPr spc="-270" dirty="0">
                <a:latin typeface="Lucida Sans Unicode"/>
                <a:cs typeface="Lucida Sans Unicode"/>
              </a:rPr>
              <a:t>14.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-100" dirty="0">
                <a:latin typeface="Lucida Sans Unicode"/>
                <a:cs typeface="Lucida Sans Unicode"/>
              </a:rPr>
              <a:t>Определите</a:t>
            </a:r>
            <a:r>
              <a:rPr spc="-155" dirty="0">
                <a:latin typeface="Lucida Sans Unicode"/>
                <a:cs typeface="Lucida Sans Unicode"/>
              </a:rPr>
              <a:t> </a:t>
            </a:r>
            <a:r>
              <a:rPr spc="-120" dirty="0">
                <a:latin typeface="Lucida Sans Unicode"/>
                <a:cs typeface="Lucida Sans Unicode"/>
              </a:rPr>
              <a:t>атмосферное</a:t>
            </a:r>
            <a:r>
              <a:rPr spc="-180" dirty="0">
                <a:latin typeface="Lucida Sans Unicode"/>
                <a:cs typeface="Lucida Sans Unicode"/>
              </a:rPr>
              <a:t> </a:t>
            </a:r>
            <a:r>
              <a:rPr spc="-120" dirty="0">
                <a:latin typeface="Lucida Sans Unicode"/>
                <a:cs typeface="Lucida Sans Unicode"/>
              </a:rPr>
              <a:t>давление</a:t>
            </a:r>
            <a:r>
              <a:rPr spc="-160" dirty="0">
                <a:latin typeface="Lucida Sans Unicode"/>
                <a:cs typeface="Lucida Sans Unicode"/>
              </a:rPr>
              <a:t> </a:t>
            </a:r>
            <a:r>
              <a:rPr spc="-65" dirty="0">
                <a:latin typeface="Lucida Sans Unicode"/>
                <a:cs typeface="Lucida Sans Unicode"/>
              </a:rPr>
              <a:t>у</a:t>
            </a:r>
            <a:r>
              <a:rPr spc="-150" dirty="0">
                <a:latin typeface="Lucida Sans Unicode"/>
                <a:cs typeface="Lucida Sans Unicode"/>
              </a:rPr>
              <a:t> </a:t>
            </a:r>
            <a:r>
              <a:rPr spc="-120" dirty="0">
                <a:latin typeface="Lucida Sans Unicode"/>
                <a:cs typeface="Lucida Sans Unicode"/>
              </a:rPr>
              <a:t>подножья</a:t>
            </a:r>
            <a:r>
              <a:rPr spc="-180" dirty="0">
                <a:latin typeface="Lucida Sans Unicode"/>
                <a:cs typeface="Lucida Sans Unicode"/>
              </a:rPr>
              <a:t> </a:t>
            </a:r>
            <a:r>
              <a:rPr spc="-155" dirty="0">
                <a:latin typeface="Lucida Sans Unicode"/>
                <a:cs typeface="Lucida Sans Unicode"/>
              </a:rPr>
              <a:t>горы</a:t>
            </a:r>
            <a:r>
              <a:rPr spc="-170" dirty="0">
                <a:latin typeface="Lucida Sans Unicode"/>
                <a:cs typeface="Lucida Sans Unicode"/>
              </a:rPr>
              <a:t> </a:t>
            </a:r>
            <a:r>
              <a:rPr spc="-95" dirty="0">
                <a:latin typeface="Lucida Sans Unicode"/>
                <a:cs typeface="Lucida Sans Unicode"/>
              </a:rPr>
              <a:t>высотой</a:t>
            </a:r>
            <a:r>
              <a:rPr spc="-190" dirty="0">
                <a:latin typeface="Lucida Sans Unicode"/>
                <a:cs typeface="Lucida Sans Unicode"/>
              </a:rPr>
              <a:t> </a:t>
            </a:r>
            <a:r>
              <a:rPr spc="-204" dirty="0">
                <a:latin typeface="Lucida Sans Unicode"/>
                <a:cs typeface="Lucida Sans Unicode"/>
              </a:rPr>
              <a:t>1000</a:t>
            </a:r>
            <a:r>
              <a:rPr spc="-170" dirty="0">
                <a:latin typeface="Lucida Sans Unicode"/>
                <a:cs typeface="Lucida Sans Unicode"/>
              </a:rPr>
              <a:t> </a:t>
            </a:r>
            <a:r>
              <a:rPr spc="-114" dirty="0">
                <a:latin typeface="Lucida Sans Unicode"/>
                <a:cs typeface="Lucida Sans Unicode"/>
              </a:rPr>
              <a:t>метров,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-85" dirty="0">
                <a:latin typeface="Lucida Sans Unicode"/>
                <a:cs typeface="Lucida Sans Unicode"/>
              </a:rPr>
              <a:t>если</a:t>
            </a:r>
            <a:r>
              <a:rPr spc="-160" dirty="0">
                <a:latin typeface="Lucida Sans Unicode"/>
                <a:cs typeface="Lucida Sans Unicode"/>
              </a:rPr>
              <a:t> </a:t>
            </a:r>
            <a:r>
              <a:rPr spc="-150" dirty="0">
                <a:latin typeface="Lucida Sans Unicode"/>
                <a:cs typeface="Lucida Sans Unicode"/>
              </a:rPr>
              <a:t>на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-70" dirty="0">
                <a:latin typeface="Lucida Sans Unicode"/>
                <a:cs typeface="Lucida Sans Unicode"/>
              </a:rPr>
              <a:t>её</a:t>
            </a:r>
            <a:r>
              <a:rPr spc="-155" dirty="0">
                <a:latin typeface="Lucida Sans Unicode"/>
                <a:cs typeface="Lucida Sans Unicode"/>
              </a:rPr>
              <a:t> </a:t>
            </a:r>
            <a:r>
              <a:rPr spc="-114" dirty="0">
                <a:latin typeface="Lucida Sans Unicode"/>
                <a:cs typeface="Lucida Sans Unicode"/>
              </a:rPr>
              <a:t>вершине</a:t>
            </a:r>
            <a:r>
              <a:rPr spc="-155" dirty="0">
                <a:latin typeface="Lucida Sans Unicode"/>
                <a:cs typeface="Lucida Sans Unicode"/>
              </a:rPr>
              <a:t> </a:t>
            </a:r>
            <a:r>
              <a:rPr spc="-120" dirty="0">
                <a:latin typeface="Lucida Sans Unicode"/>
                <a:cs typeface="Lucida Sans Unicode"/>
              </a:rPr>
              <a:t>давление</a:t>
            </a:r>
            <a:r>
              <a:rPr spc="-165" dirty="0">
                <a:latin typeface="Lucida Sans Unicode"/>
                <a:cs typeface="Lucida Sans Unicode"/>
              </a:rPr>
              <a:t> 650 </a:t>
            </a:r>
            <a:r>
              <a:rPr spc="-555" dirty="0">
                <a:latin typeface="Lucida Sans Unicode"/>
                <a:cs typeface="Lucida Sans Unicode"/>
              </a:rPr>
              <a:t> </a:t>
            </a:r>
            <a:r>
              <a:rPr spc="-185" dirty="0">
                <a:latin typeface="Lucida Sans Unicode"/>
                <a:cs typeface="Lucida Sans Unicode"/>
              </a:rPr>
              <a:t>мм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-145" dirty="0">
                <a:latin typeface="Lucida Sans Unicode"/>
                <a:cs typeface="Lucida Sans Unicode"/>
              </a:rPr>
              <a:t>рт.</a:t>
            </a:r>
            <a:r>
              <a:rPr spc="-185" dirty="0">
                <a:latin typeface="Lucida Sans Unicode"/>
                <a:cs typeface="Lucida Sans Unicode"/>
              </a:rPr>
              <a:t> </a:t>
            </a:r>
            <a:r>
              <a:rPr spc="-110" dirty="0">
                <a:latin typeface="Lucida Sans Unicode"/>
                <a:cs typeface="Lucida Sans Unicode"/>
              </a:rPr>
              <a:t>столба,</a:t>
            </a:r>
            <a:r>
              <a:rPr spc="-185" dirty="0">
                <a:latin typeface="Lucida Sans Unicode"/>
                <a:cs typeface="Lucida Sans Unicode"/>
              </a:rPr>
              <a:t> </a:t>
            </a:r>
            <a:r>
              <a:rPr spc="-170" dirty="0">
                <a:latin typeface="Lucida Sans Unicode"/>
                <a:cs typeface="Lucida Sans Unicode"/>
              </a:rPr>
              <a:t>а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-45" dirty="0">
                <a:latin typeface="Lucida Sans Unicode"/>
                <a:cs typeface="Lucida Sans Unicode"/>
              </a:rPr>
              <a:t>с</a:t>
            </a:r>
            <a:r>
              <a:rPr spc="-165" dirty="0">
                <a:latin typeface="Lucida Sans Unicode"/>
                <a:cs typeface="Lucida Sans Unicode"/>
              </a:rPr>
              <a:t> </a:t>
            </a:r>
            <a:r>
              <a:rPr spc="-95" dirty="0">
                <a:latin typeface="Lucida Sans Unicode"/>
                <a:cs typeface="Lucida Sans Unicode"/>
              </a:rPr>
              <a:t>высотой</a:t>
            </a:r>
            <a:r>
              <a:rPr spc="-204" dirty="0">
                <a:latin typeface="Lucida Sans Unicode"/>
                <a:cs typeface="Lucida Sans Unicode"/>
              </a:rPr>
              <a:t> </a:t>
            </a:r>
            <a:r>
              <a:rPr spc="-150" dirty="0">
                <a:latin typeface="Lucida Sans Unicode"/>
                <a:cs typeface="Lucida Sans Unicode"/>
              </a:rPr>
              <a:t>на</a:t>
            </a:r>
            <a:r>
              <a:rPr spc="-165" dirty="0">
                <a:latin typeface="Lucida Sans Unicode"/>
                <a:cs typeface="Lucida Sans Unicode"/>
              </a:rPr>
              <a:t> каждые100</a:t>
            </a:r>
            <a:r>
              <a:rPr spc="-180" dirty="0">
                <a:latin typeface="Lucida Sans Unicode"/>
                <a:cs typeface="Lucida Sans Unicode"/>
              </a:rPr>
              <a:t> </a:t>
            </a:r>
            <a:r>
              <a:rPr spc="-114" dirty="0">
                <a:latin typeface="Lucida Sans Unicode"/>
                <a:cs typeface="Lucida Sans Unicode"/>
              </a:rPr>
              <a:t>метров,</a:t>
            </a:r>
            <a:r>
              <a:rPr spc="-180" dirty="0">
                <a:latin typeface="Lucida Sans Unicode"/>
                <a:cs typeface="Lucida Sans Unicode"/>
              </a:rPr>
              <a:t> </a:t>
            </a:r>
            <a:r>
              <a:rPr spc="-120" dirty="0">
                <a:latin typeface="Lucida Sans Unicode"/>
                <a:cs typeface="Lucida Sans Unicode"/>
              </a:rPr>
              <a:t>атмосферное</a:t>
            </a:r>
            <a:r>
              <a:rPr spc="-190" dirty="0">
                <a:latin typeface="Lucida Sans Unicode"/>
                <a:cs typeface="Lucida Sans Unicode"/>
              </a:rPr>
              <a:t> </a:t>
            </a:r>
            <a:r>
              <a:rPr spc="-120" dirty="0">
                <a:latin typeface="Lucida Sans Unicode"/>
                <a:cs typeface="Lucida Sans Unicode"/>
              </a:rPr>
              <a:t>давление</a:t>
            </a:r>
            <a:r>
              <a:rPr spc="-165" dirty="0">
                <a:latin typeface="Lucida Sans Unicode"/>
                <a:cs typeface="Lucida Sans Unicode"/>
              </a:rPr>
              <a:t> </a:t>
            </a:r>
            <a:r>
              <a:rPr spc="-85" dirty="0">
                <a:latin typeface="Lucida Sans Unicode"/>
                <a:cs typeface="Lucida Sans Unicode"/>
              </a:rPr>
              <a:t>изменяется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-150" dirty="0">
                <a:latin typeface="Lucida Sans Unicode"/>
                <a:cs typeface="Lucida Sans Unicode"/>
              </a:rPr>
              <a:t>на</a:t>
            </a:r>
            <a:r>
              <a:rPr spc="-180" dirty="0">
                <a:latin typeface="Lucida Sans Unicode"/>
                <a:cs typeface="Lucida Sans Unicode"/>
              </a:rPr>
              <a:t> </a:t>
            </a:r>
            <a:r>
              <a:rPr spc="-290" dirty="0">
                <a:latin typeface="Lucida Sans Unicode"/>
                <a:cs typeface="Lucida Sans Unicode"/>
              </a:rPr>
              <a:t>10</a:t>
            </a:r>
            <a:r>
              <a:rPr spc="-165" dirty="0">
                <a:latin typeface="Lucida Sans Unicode"/>
                <a:cs typeface="Lucida Sans Unicode"/>
              </a:rPr>
              <a:t> </a:t>
            </a:r>
            <a:r>
              <a:rPr spc="-185" dirty="0">
                <a:latin typeface="Lucida Sans Unicode"/>
                <a:cs typeface="Lucida Sans Unicode"/>
              </a:rPr>
              <a:t>мм</a:t>
            </a:r>
            <a:r>
              <a:rPr spc="-150" dirty="0">
                <a:latin typeface="Lucida Sans Unicode"/>
                <a:cs typeface="Lucida Sans Unicode"/>
              </a:rPr>
              <a:t> </a:t>
            </a:r>
            <a:r>
              <a:rPr spc="-130" dirty="0">
                <a:latin typeface="Lucida Sans Unicode"/>
                <a:cs typeface="Lucida Sans Unicode"/>
              </a:rPr>
              <a:t>рт.ст.</a:t>
            </a:r>
            <a:endParaRPr dirty="0">
              <a:latin typeface="Lucida Sans Unicode"/>
              <a:cs typeface="Lucida Sans Unicode"/>
            </a:endParaRPr>
          </a:p>
          <a:p>
            <a:pPr marL="12700">
              <a:spcBef>
                <a:spcPts val="5"/>
              </a:spcBef>
              <a:tabLst>
                <a:tab pos="355600" algn="l"/>
              </a:tabLst>
            </a:pPr>
            <a:r>
              <a:rPr spc="-260" dirty="0">
                <a:latin typeface="Lucida Sans Unicode"/>
                <a:cs typeface="Lucida Sans Unicode"/>
              </a:rPr>
              <a:t>1)	</a:t>
            </a:r>
            <a:r>
              <a:rPr spc="-100" dirty="0">
                <a:latin typeface="Lucida Sans Unicode"/>
                <a:cs typeface="Lucida Sans Unicode"/>
              </a:rPr>
              <a:t>Определяем</a:t>
            </a:r>
            <a:r>
              <a:rPr spc="-165" dirty="0">
                <a:latin typeface="Lucida Sans Unicode"/>
                <a:cs typeface="Lucida Sans Unicode"/>
              </a:rPr>
              <a:t> </a:t>
            </a:r>
            <a:r>
              <a:rPr spc="-150" dirty="0">
                <a:latin typeface="Lucida Sans Unicode"/>
                <a:cs typeface="Lucida Sans Unicode"/>
              </a:rPr>
              <a:t>на</a:t>
            </a:r>
            <a:r>
              <a:rPr spc="-160" dirty="0">
                <a:latin typeface="Lucida Sans Unicode"/>
                <a:cs typeface="Lucida Sans Unicode"/>
              </a:rPr>
              <a:t> </a:t>
            </a:r>
            <a:r>
              <a:rPr spc="-85" dirty="0">
                <a:latin typeface="Lucida Sans Unicode"/>
                <a:cs typeface="Lucida Sans Unicode"/>
              </a:rPr>
              <a:t>сколько</a:t>
            </a:r>
            <a:r>
              <a:rPr spc="-185" dirty="0">
                <a:latin typeface="Lucida Sans Unicode"/>
                <a:cs typeface="Lucida Sans Unicode"/>
              </a:rPr>
              <a:t> </a:t>
            </a:r>
            <a:r>
              <a:rPr spc="-95" dirty="0">
                <a:latin typeface="Lucida Sans Unicode"/>
                <a:cs typeface="Lucida Sans Unicode"/>
              </a:rPr>
              <a:t>изменится</a:t>
            </a:r>
            <a:r>
              <a:rPr spc="-190" dirty="0">
                <a:latin typeface="Lucida Sans Unicode"/>
                <a:cs typeface="Lucida Sans Unicode"/>
              </a:rPr>
              <a:t> </a:t>
            </a:r>
            <a:r>
              <a:rPr spc="-120" dirty="0">
                <a:latin typeface="Lucida Sans Unicode"/>
                <a:cs typeface="Lucida Sans Unicode"/>
              </a:rPr>
              <a:t>атмосферное</a:t>
            </a:r>
            <a:r>
              <a:rPr spc="-190" dirty="0">
                <a:latin typeface="Lucida Sans Unicode"/>
                <a:cs typeface="Lucida Sans Unicode"/>
              </a:rPr>
              <a:t> </a:t>
            </a:r>
            <a:r>
              <a:rPr spc="-105" dirty="0">
                <a:latin typeface="Lucida Sans Unicode"/>
                <a:cs typeface="Lucida Sans Unicode"/>
              </a:rPr>
              <a:t>давление:</a:t>
            </a:r>
            <a:endParaRPr dirty="0">
              <a:latin typeface="Lucida Sans Unicode"/>
              <a:cs typeface="Lucida Sans Unicode"/>
            </a:endParaRPr>
          </a:p>
          <a:p>
            <a:pPr marL="12700"/>
            <a:r>
              <a:rPr spc="-85" dirty="0">
                <a:latin typeface="Lucida Sans Unicode"/>
                <a:cs typeface="Lucida Sans Unicode"/>
              </a:rPr>
              <a:t>если</a:t>
            </a:r>
            <a:r>
              <a:rPr spc="-170" dirty="0">
                <a:latin typeface="Lucida Sans Unicode"/>
                <a:cs typeface="Lucida Sans Unicode"/>
              </a:rPr>
              <a:t> </a:t>
            </a:r>
            <a:r>
              <a:rPr spc="-150" dirty="0">
                <a:latin typeface="Lucida Sans Unicode"/>
                <a:cs typeface="Lucida Sans Unicode"/>
              </a:rPr>
              <a:t>на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-130" dirty="0">
                <a:latin typeface="Lucida Sans Unicode"/>
                <a:cs typeface="Lucida Sans Unicode"/>
              </a:rPr>
              <a:t>каждые</a:t>
            </a:r>
            <a:r>
              <a:rPr spc="-160" dirty="0">
                <a:latin typeface="Lucida Sans Unicode"/>
                <a:cs typeface="Lucida Sans Unicode"/>
              </a:rPr>
              <a:t> </a:t>
            </a:r>
            <a:r>
              <a:rPr spc="-235" dirty="0">
                <a:latin typeface="Lucida Sans Unicode"/>
                <a:cs typeface="Lucida Sans Unicode"/>
              </a:rPr>
              <a:t>100</a:t>
            </a:r>
            <a:r>
              <a:rPr spc="-180" dirty="0">
                <a:latin typeface="Lucida Sans Unicode"/>
                <a:cs typeface="Lucida Sans Unicode"/>
              </a:rPr>
              <a:t> </a:t>
            </a:r>
            <a:r>
              <a:rPr spc="-185" dirty="0">
                <a:latin typeface="Lucida Sans Unicode"/>
                <a:cs typeface="Lucida Sans Unicode"/>
              </a:rPr>
              <a:t>м</a:t>
            </a:r>
            <a:r>
              <a:rPr spc="-170" dirty="0">
                <a:latin typeface="Lucida Sans Unicode"/>
                <a:cs typeface="Lucida Sans Unicode"/>
              </a:rPr>
              <a:t> </a:t>
            </a:r>
            <a:r>
              <a:rPr spc="-105" dirty="0">
                <a:latin typeface="Lucida Sans Unicode"/>
                <a:cs typeface="Lucida Sans Unicode"/>
              </a:rPr>
              <a:t>оно</a:t>
            </a:r>
            <a:r>
              <a:rPr spc="-165" dirty="0">
                <a:latin typeface="Lucida Sans Unicode"/>
                <a:cs typeface="Lucida Sans Unicode"/>
              </a:rPr>
              <a:t> </a:t>
            </a:r>
            <a:r>
              <a:rPr spc="-85" dirty="0">
                <a:latin typeface="Lucida Sans Unicode"/>
                <a:cs typeface="Lucida Sans Unicode"/>
              </a:rPr>
              <a:t>изменяется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-150" dirty="0">
                <a:latin typeface="Lucida Sans Unicode"/>
                <a:cs typeface="Lucida Sans Unicode"/>
              </a:rPr>
              <a:t>на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-290" dirty="0">
                <a:latin typeface="Lucida Sans Unicode"/>
                <a:cs typeface="Lucida Sans Unicode"/>
              </a:rPr>
              <a:t>10</a:t>
            </a:r>
            <a:r>
              <a:rPr spc="-165" dirty="0">
                <a:latin typeface="Lucida Sans Unicode"/>
                <a:cs typeface="Lucida Sans Unicode"/>
              </a:rPr>
              <a:t> </a:t>
            </a:r>
            <a:r>
              <a:rPr spc="-180" dirty="0">
                <a:latin typeface="Lucida Sans Unicode"/>
                <a:cs typeface="Lucida Sans Unicode"/>
              </a:rPr>
              <a:t>мм,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-95" dirty="0">
                <a:latin typeface="Lucida Sans Unicode"/>
                <a:cs typeface="Lucida Sans Unicode"/>
              </a:rPr>
              <a:t>то</a:t>
            </a:r>
            <a:r>
              <a:rPr spc="-165" dirty="0">
                <a:latin typeface="Lucida Sans Unicode"/>
                <a:cs typeface="Lucida Sans Unicode"/>
              </a:rPr>
              <a:t> </a:t>
            </a:r>
            <a:r>
              <a:rPr spc="-150" dirty="0">
                <a:latin typeface="Lucida Sans Unicode"/>
                <a:cs typeface="Lucida Sans Unicode"/>
              </a:rPr>
              <a:t>на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-110" dirty="0">
                <a:latin typeface="Lucida Sans Unicode"/>
                <a:cs typeface="Lucida Sans Unicode"/>
              </a:rPr>
              <a:t>километр</a:t>
            </a:r>
            <a:r>
              <a:rPr spc="-185" dirty="0">
                <a:latin typeface="Lucida Sans Unicode"/>
                <a:cs typeface="Lucida Sans Unicode"/>
              </a:rPr>
              <a:t> </a:t>
            </a:r>
            <a:r>
              <a:rPr spc="-60" dirty="0">
                <a:latin typeface="Lucida Sans Unicode"/>
                <a:cs typeface="Lucida Sans Unicode"/>
              </a:rPr>
              <a:t>в</a:t>
            </a:r>
            <a:r>
              <a:rPr spc="-160" dirty="0">
                <a:latin typeface="Lucida Sans Unicode"/>
                <a:cs typeface="Lucida Sans Unicode"/>
              </a:rPr>
              <a:t> </a:t>
            </a:r>
            <a:r>
              <a:rPr spc="-290" dirty="0">
                <a:latin typeface="Lucida Sans Unicode"/>
                <a:cs typeface="Lucida Sans Unicode"/>
              </a:rPr>
              <a:t>10</a:t>
            </a:r>
            <a:r>
              <a:rPr spc="-165" dirty="0">
                <a:latin typeface="Lucida Sans Unicode"/>
                <a:cs typeface="Lucida Sans Unicode"/>
              </a:rPr>
              <a:t> </a:t>
            </a:r>
            <a:r>
              <a:rPr spc="-114" dirty="0">
                <a:latin typeface="Lucida Sans Unicode"/>
                <a:cs typeface="Lucida Sans Unicode"/>
              </a:rPr>
              <a:t>раз</a:t>
            </a:r>
            <a:r>
              <a:rPr spc="-170" dirty="0">
                <a:latin typeface="Lucida Sans Unicode"/>
                <a:cs typeface="Lucida Sans Unicode"/>
              </a:rPr>
              <a:t> </a:t>
            </a:r>
            <a:r>
              <a:rPr spc="-125" dirty="0">
                <a:latin typeface="Lucida Sans Unicode"/>
                <a:cs typeface="Lucida Sans Unicode"/>
              </a:rPr>
              <a:t>больше,</a:t>
            </a:r>
            <a:r>
              <a:rPr spc="-195" dirty="0">
                <a:latin typeface="Lucida Sans Unicode"/>
                <a:cs typeface="Lucida Sans Unicode"/>
              </a:rPr>
              <a:t> </a:t>
            </a:r>
            <a:r>
              <a:rPr spc="-95" dirty="0">
                <a:latin typeface="Lucida Sans Unicode"/>
                <a:cs typeface="Lucida Sans Unicode"/>
              </a:rPr>
              <a:t>то</a:t>
            </a:r>
            <a:r>
              <a:rPr spc="-165" dirty="0">
                <a:latin typeface="Lucida Sans Unicode"/>
                <a:cs typeface="Lucida Sans Unicode"/>
              </a:rPr>
              <a:t> </a:t>
            </a:r>
            <a:r>
              <a:rPr spc="-80" dirty="0">
                <a:latin typeface="Lucida Sans Unicode"/>
                <a:cs typeface="Lucida Sans Unicode"/>
              </a:rPr>
              <a:t>есть</a:t>
            </a:r>
            <a:r>
              <a:rPr spc="-190" dirty="0">
                <a:latin typeface="Lucida Sans Unicode"/>
                <a:cs typeface="Lucida Sans Unicode"/>
              </a:rPr>
              <a:t> </a:t>
            </a:r>
            <a:r>
              <a:rPr spc="-235" dirty="0">
                <a:latin typeface="Lucida Sans Unicode"/>
                <a:cs typeface="Lucida Sans Unicode"/>
              </a:rPr>
              <a:t>100</a:t>
            </a:r>
            <a:r>
              <a:rPr spc="-160" dirty="0">
                <a:latin typeface="Lucida Sans Unicode"/>
                <a:cs typeface="Lucida Sans Unicode"/>
              </a:rPr>
              <a:t> </a:t>
            </a:r>
            <a:r>
              <a:rPr spc="-185" dirty="0">
                <a:latin typeface="Lucida Sans Unicode"/>
                <a:cs typeface="Lucida Sans Unicode"/>
              </a:rPr>
              <a:t>мм.</a:t>
            </a:r>
            <a:endParaRPr dirty="0">
              <a:latin typeface="Lucida Sans Unicode"/>
              <a:cs typeface="Lucida Sans Unicode"/>
            </a:endParaRPr>
          </a:p>
          <a:p>
            <a:pPr marL="355600" marR="5080" indent="-343535">
              <a:tabLst>
                <a:tab pos="355600" algn="l"/>
              </a:tabLst>
            </a:pPr>
            <a:r>
              <a:rPr spc="-260" dirty="0">
                <a:latin typeface="Lucida Sans Unicode"/>
                <a:cs typeface="Lucida Sans Unicode"/>
              </a:rPr>
              <a:t>1)	</a:t>
            </a:r>
            <a:r>
              <a:rPr spc="-55" dirty="0">
                <a:latin typeface="Lucida Sans Unicode"/>
                <a:cs typeface="Lucida Sans Unicode"/>
              </a:rPr>
              <a:t>Что</a:t>
            </a:r>
            <a:r>
              <a:rPr spc="-165" dirty="0">
                <a:latin typeface="Lucida Sans Unicode"/>
                <a:cs typeface="Lucida Sans Unicode"/>
              </a:rPr>
              <a:t> </a:t>
            </a:r>
            <a:r>
              <a:rPr spc="-130" dirty="0">
                <a:latin typeface="Lucida Sans Unicode"/>
                <a:cs typeface="Lucida Sans Unicode"/>
              </a:rPr>
              <a:t>делать</a:t>
            </a:r>
            <a:r>
              <a:rPr spc="-160" dirty="0">
                <a:latin typeface="Lucida Sans Unicode"/>
                <a:cs typeface="Lucida Sans Unicode"/>
              </a:rPr>
              <a:t> </a:t>
            </a:r>
            <a:r>
              <a:rPr spc="-45" dirty="0">
                <a:latin typeface="Lucida Sans Unicode"/>
                <a:cs typeface="Lucida Sans Unicode"/>
              </a:rPr>
              <a:t>с</a:t>
            </a:r>
            <a:r>
              <a:rPr spc="-170" dirty="0">
                <a:latin typeface="Lucida Sans Unicode"/>
                <a:cs typeface="Lucida Sans Unicode"/>
              </a:rPr>
              <a:t> </a:t>
            </a:r>
            <a:r>
              <a:rPr spc="-85" dirty="0">
                <a:latin typeface="Lucida Sans Unicode"/>
                <a:cs typeface="Lucida Sans Unicode"/>
              </a:rPr>
              <a:t>этой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-100" dirty="0">
                <a:latin typeface="Lucida Sans Unicode"/>
                <a:cs typeface="Lucida Sans Unicode"/>
              </a:rPr>
              <a:t>разницей?</a:t>
            </a:r>
            <a:r>
              <a:rPr spc="-155" dirty="0">
                <a:latin typeface="Lucida Sans Unicode"/>
                <a:cs typeface="Lucida Sans Unicode"/>
              </a:rPr>
              <a:t> </a:t>
            </a:r>
            <a:r>
              <a:rPr spc="-65" dirty="0">
                <a:latin typeface="Lucida Sans Unicode"/>
                <a:cs typeface="Lucida Sans Unicode"/>
              </a:rPr>
              <a:t>С</a:t>
            </a:r>
            <a:r>
              <a:rPr spc="-170" dirty="0">
                <a:latin typeface="Lucida Sans Unicode"/>
                <a:cs typeface="Lucida Sans Unicode"/>
              </a:rPr>
              <a:t> </a:t>
            </a:r>
            <a:r>
              <a:rPr spc="-95" dirty="0">
                <a:latin typeface="Lucida Sans Unicode"/>
                <a:cs typeface="Lucida Sans Unicode"/>
              </a:rPr>
              <a:t>высотой</a:t>
            </a:r>
            <a:r>
              <a:rPr spc="-195" dirty="0">
                <a:latin typeface="Lucida Sans Unicode"/>
                <a:cs typeface="Lucida Sans Unicode"/>
              </a:rPr>
              <a:t> </a:t>
            </a:r>
            <a:r>
              <a:rPr spc="-120" dirty="0">
                <a:latin typeface="Lucida Sans Unicode"/>
                <a:cs typeface="Lucida Sans Unicode"/>
              </a:rPr>
              <a:t>атмосферное</a:t>
            </a:r>
            <a:r>
              <a:rPr spc="-180" dirty="0">
                <a:latin typeface="Lucida Sans Unicode"/>
                <a:cs typeface="Lucida Sans Unicode"/>
              </a:rPr>
              <a:t> </a:t>
            </a:r>
            <a:r>
              <a:rPr spc="-120" dirty="0">
                <a:latin typeface="Lucida Sans Unicode"/>
                <a:cs typeface="Lucida Sans Unicode"/>
              </a:rPr>
              <a:t>давление</a:t>
            </a:r>
            <a:r>
              <a:rPr spc="-160" dirty="0">
                <a:latin typeface="Lucida Sans Unicode"/>
                <a:cs typeface="Lucida Sans Unicode"/>
              </a:rPr>
              <a:t> </a:t>
            </a:r>
            <a:r>
              <a:rPr spc="-110" dirty="0">
                <a:latin typeface="Lucida Sans Unicode"/>
                <a:cs typeface="Lucida Sans Unicode"/>
              </a:rPr>
              <a:t>понижается,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-105" dirty="0">
                <a:latin typeface="Lucida Sans Unicode"/>
                <a:cs typeface="Lucida Sans Unicode"/>
              </a:rPr>
              <a:t>значит</a:t>
            </a:r>
            <a:r>
              <a:rPr spc="-165" dirty="0">
                <a:latin typeface="Lucida Sans Unicode"/>
                <a:cs typeface="Lucida Sans Unicode"/>
              </a:rPr>
              <a:t> </a:t>
            </a:r>
            <a:r>
              <a:rPr spc="-65" dirty="0">
                <a:latin typeface="Lucida Sans Unicode"/>
                <a:cs typeface="Lucida Sans Unicode"/>
              </a:rPr>
              <a:t>у</a:t>
            </a:r>
            <a:r>
              <a:rPr spc="-155" dirty="0">
                <a:latin typeface="Lucida Sans Unicode"/>
                <a:cs typeface="Lucida Sans Unicode"/>
              </a:rPr>
              <a:t> </a:t>
            </a:r>
            <a:r>
              <a:rPr spc="-120" dirty="0">
                <a:latin typeface="Lucida Sans Unicode"/>
                <a:cs typeface="Lucida Sans Unicode"/>
              </a:rPr>
              <a:t>подножья</a:t>
            </a:r>
            <a:r>
              <a:rPr spc="-170" dirty="0">
                <a:latin typeface="Lucida Sans Unicode"/>
                <a:cs typeface="Lucida Sans Unicode"/>
              </a:rPr>
              <a:t> </a:t>
            </a:r>
            <a:r>
              <a:rPr spc="-155" dirty="0">
                <a:latin typeface="Lucida Sans Unicode"/>
                <a:cs typeface="Lucida Sans Unicode"/>
              </a:rPr>
              <a:t>горы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-120" dirty="0">
                <a:latin typeface="Lucida Sans Unicode"/>
                <a:cs typeface="Lucida Sans Unicode"/>
              </a:rPr>
              <a:t>давление </a:t>
            </a:r>
            <a:r>
              <a:rPr spc="-550" dirty="0">
                <a:latin typeface="Lucida Sans Unicode"/>
                <a:cs typeface="Lucida Sans Unicode"/>
              </a:rPr>
              <a:t> </a:t>
            </a:r>
            <a:r>
              <a:rPr spc="-110" dirty="0">
                <a:latin typeface="Lucida Sans Unicode"/>
                <a:cs typeface="Lucida Sans Unicode"/>
              </a:rPr>
              <a:t>будет </a:t>
            </a:r>
            <a:r>
              <a:rPr spc="-130" dirty="0">
                <a:latin typeface="Lucida Sans Unicode"/>
                <a:cs typeface="Lucida Sans Unicode"/>
              </a:rPr>
              <a:t>выше </a:t>
            </a:r>
            <a:r>
              <a:rPr spc="-150" dirty="0">
                <a:latin typeface="Lucida Sans Unicode"/>
                <a:cs typeface="Lucida Sans Unicode"/>
              </a:rPr>
              <a:t>на </a:t>
            </a:r>
            <a:r>
              <a:rPr spc="-235" dirty="0">
                <a:latin typeface="Lucida Sans Unicode"/>
                <a:cs typeface="Lucida Sans Unicode"/>
              </a:rPr>
              <a:t>100 </a:t>
            </a:r>
            <a:r>
              <a:rPr spc="-185" dirty="0">
                <a:latin typeface="Lucida Sans Unicode"/>
                <a:cs typeface="Lucida Sans Unicode"/>
              </a:rPr>
              <a:t>мм </a:t>
            </a:r>
            <a:r>
              <a:rPr spc="-120" dirty="0">
                <a:latin typeface="Lucida Sans Unicode"/>
                <a:cs typeface="Lucida Sans Unicode"/>
              </a:rPr>
              <a:t>по </a:t>
            </a:r>
            <a:r>
              <a:rPr spc="-110" dirty="0">
                <a:latin typeface="Lucida Sans Unicode"/>
                <a:cs typeface="Lucida Sans Unicode"/>
              </a:rPr>
              <a:t>сравнению </a:t>
            </a:r>
            <a:r>
              <a:rPr spc="-45" dirty="0">
                <a:latin typeface="Lucida Sans Unicode"/>
                <a:cs typeface="Lucida Sans Unicode"/>
              </a:rPr>
              <a:t>с </a:t>
            </a:r>
            <a:r>
              <a:rPr spc="-130" dirty="0">
                <a:latin typeface="Lucida Sans Unicode"/>
                <a:cs typeface="Lucida Sans Unicode"/>
              </a:rPr>
              <a:t>вершиной. </a:t>
            </a:r>
            <a:r>
              <a:rPr spc="-60" dirty="0">
                <a:latin typeface="Lucida Sans Unicode"/>
                <a:cs typeface="Lucida Sans Unicode"/>
              </a:rPr>
              <a:t>На </a:t>
            </a:r>
            <a:r>
              <a:rPr spc="-114" dirty="0">
                <a:latin typeface="Lucida Sans Unicode"/>
                <a:cs typeface="Lucida Sans Unicode"/>
              </a:rPr>
              <a:t>вершине </a:t>
            </a:r>
            <a:r>
              <a:rPr spc="-120" dirty="0">
                <a:latin typeface="Lucida Sans Unicode"/>
                <a:cs typeface="Lucida Sans Unicode"/>
              </a:rPr>
              <a:t>по </a:t>
            </a:r>
            <a:r>
              <a:rPr spc="-80" dirty="0">
                <a:latin typeface="Lucida Sans Unicode"/>
                <a:cs typeface="Lucida Sans Unicode"/>
              </a:rPr>
              <a:t>условию </a:t>
            </a:r>
            <a:r>
              <a:rPr spc="165" dirty="0">
                <a:latin typeface="Lucida Sans Unicode"/>
                <a:cs typeface="Lucida Sans Unicode"/>
              </a:rPr>
              <a:t>– </a:t>
            </a:r>
            <a:r>
              <a:rPr spc="-165" dirty="0">
                <a:latin typeface="Lucida Sans Unicode"/>
                <a:cs typeface="Lucida Sans Unicode"/>
              </a:rPr>
              <a:t>650 </a:t>
            </a:r>
            <a:r>
              <a:rPr spc="-180" dirty="0">
                <a:latin typeface="Lucida Sans Unicode"/>
                <a:cs typeface="Lucida Sans Unicode"/>
              </a:rPr>
              <a:t>мм, </a:t>
            </a:r>
            <a:r>
              <a:rPr spc="-105" dirty="0">
                <a:latin typeface="Lucida Sans Unicode"/>
                <a:cs typeface="Lucida Sans Unicode"/>
              </a:rPr>
              <a:t>значит </a:t>
            </a:r>
            <a:r>
              <a:rPr spc="-65" dirty="0">
                <a:latin typeface="Lucida Sans Unicode"/>
                <a:cs typeface="Lucida Sans Unicode"/>
              </a:rPr>
              <a:t>у </a:t>
            </a:r>
            <a:r>
              <a:rPr spc="-120" dirty="0">
                <a:latin typeface="Lucida Sans Unicode"/>
                <a:cs typeface="Lucida Sans Unicode"/>
              </a:rPr>
              <a:t>подножья </a:t>
            </a:r>
            <a:r>
              <a:rPr spc="-345" dirty="0">
                <a:latin typeface="Lucida Sans Unicode"/>
                <a:cs typeface="Lucida Sans Unicode"/>
              </a:rPr>
              <a:t>- </a:t>
            </a:r>
            <a:r>
              <a:rPr spc="-200" dirty="0">
                <a:latin typeface="Lucida Sans Unicode"/>
                <a:cs typeface="Lucida Sans Unicode"/>
              </a:rPr>
              <a:t>750 </a:t>
            </a:r>
            <a:r>
              <a:rPr spc="-195" dirty="0">
                <a:latin typeface="Lucida Sans Unicode"/>
                <a:cs typeface="Lucida Sans Unicode"/>
              </a:rPr>
              <a:t> </a:t>
            </a:r>
            <a:r>
              <a:rPr spc="-190" dirty="0">
                <a:latin typeface="Lucida Sans Unicode"/>
                <a:cs typeface="Lucida Sans Unicode"/>
              </a:rPr>
              <a:t>мм.</a:t>
            </a:r>
            <a:endParaRPr dirty="0">
              <a:latin typeface="Lucida Sans Unicode"/>
              <a:cs typeface="Lucida Sans Unicode"/>
            </a:endParaRPr>
          </a:p>
          <a:p>
            <a:pPr marL="70485">
              <a:spcBef>
                <a:spcPts val="690"/>
              </a:spcBef>
            </a:pPr>
            <a:r>
              <a:rPr spc="-114" dirty="0">
                <a:solidFill>
                  <a:srgbClr val="FF0000"/>
                </a:solidFill>
                <a:latin typeface="Lucida Sans Unicode"/>
                <a:cs typeface="Lucida Sans Unicode"/>
              </a:rPr>
              <a:t>Аналогичные</a:t>
            </a:r>
            <a:r>
              <a:rPr spc="-17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pc="-130" dirty="0">
                <a:solidFill>
                  <a:srgbClr val="FF0000"/>
                </a:solidFill>
                <a:latin typeface="Lucida Sans Unicode"/>
                <a:cs typeface="Lucida Sans Unicode"/>
              </a:rPr>
              <a:t>задания</a:t>
            </a:r>
            <a:r>
              <a:rPr spc="-17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pc="-95" dirty="0">
                <a:solidFill>
                  <a:srgbClr val="FF0000"/>
                </a:solidFill>
                <a:latin typeface="Lucida Sans Unicode"/>
                <a:cs typeface="Lucida Sans Unicode"/>
              </a:rPr>
              <a:t>имеются</a:t>
            </a:r>
            <a:r>
              <a:rPr spc="-18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pc="-60" dirty="0">
                <a:solidFill>
                  <a:srgbClr val="FF0000"/>
                </a:solidFill>
                <a:latin typeface="Lucida Sans Unicode"/>
                <a:cs typeface="Lucida Sans Unicode"/>
              </a:rPr>
              <a:t>в</a:t>
            </a:r>
            <a:r>
              <a:rPr spc="-17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pc="-120" dirty="0">
                <a:solidFill>
                  <a:srgbClr val="FF0000"/>
                </a:solidFill>
                <a:latin typeface="Lucida Sans Unicode"/>
                <a:cs typeface="Lucida Sans Unicode"/>
              </a:rPr>
              <a:t>отношении</a:t>
            </a:r>
            <a:r>
              <a:rPr spc="-18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pc="-120" dirty="0">
                <a:solidFill>
                  <a:srgbClr val="FF0000"/>
                </a:solidFill>
                <a:latin typeface="Lucida Sans Unicode"/>
                <a:cs typeface="Lucida Sans Unicode"/>
              </a:rPr>
              <a:t>температуры</a:t>
            </a:r>
            <a:r>
              <a:rPr spc="-17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pc="-145" dirty="0">
                <a:solidFill>
                  <a:srgbClr val="FF0000"/>
                </a:solidFill>
                <a:latin typeface="Lucida Sans Unicode"/>
                <a:cs typeface="Lucida Sans Unicode"/>
              </a:rPr>
              <a:t>воздуха….</a:t>
            </a:r>
            <a:endParaRPr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4269064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6393" y="6791045"/>
            <a:ext cx="1754505" cy="67310"/>
          </a:xfrm>
          <a:custGeom>
            <a:avLst/>
            <a:gdLst/>
            <a:ahLst/>
            <a:cxnLst/>
            <a:rect l="l" t="t" r="r" b="b"/>
            <a:pathLst>
              <a:path w="1754504" h="67309">
                <a:moveTo>
                  <a:pt x="1754289" y="0"/>
                </a:moveTo>
                <a:lnTo>
                  <a:pt x="0" y="0"/>
                </a:lnTo>
                <a:lnTo>
                  <a:pt x="0" y="66954"/>
                </a:lnTo>
                <a:lnTo>
                  <a:pt x="1754289" y="66954"/>
                </a:lnTo>
                <a:lnTo>
                  <a:pt x="1754289" y="0"/>
                </a:lnTo>
                <a:close/>
              </a:path>
            </a:pathLst>
          </a:custGeom>
          <a:solidFill>
            <a:srgbClr val="42D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15683" y="6791045"/>
            <a:ext cx="1755139" cy="67310"/>
          </a:xfrm>
          <a:custGeom>
            <a:avLst/>
            <a:gdLst/>
            <a:ahLst/>
            <a:cxnLst/>
            <a:rect l="l" t="t" r="r" b="b"/>
            <a:pathLst>
              <a:path w="1755140" h="67309">
                <a:moveTo>
                  <a:pt x="1754631" y="0"/>
                </a:moveTo>
                <a:lnTo>
                  <a:pt x="0" y="0"/>
                </a:lnTo>
                <a:lnTo>
                  <a:pt x="0" y="66954"/>
                </a:lnTo>
                <a:lnTo>
                  <a:pt x="1754631" y="66954"/>
                </a:lnTo>
                <a:lnTo>
                  <a:pt x="1754631" y="0"/>
                </a:lnTo>
                <a:close/>
              </a:path>
            </a:pathLst>
          </a:custGeom>
          <a:solidFill>
            <a:srgbClr val="3FA6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1761" y="6791045"/>
            <a:ext cx="1755139" cy="67310"/>
          </a:xfrm>
          <a:custGeom>
            <a:avLst/>
            <a:gdLst/>
            <a:ahLst/>
            <a:cxnLst/>
            <a:rect l="l" t="t" r="r" b="b"/>
            <a:pathLst>
              <a:path w="1755139" h="67309">
                <a:moveTo>
                  <a:pt x="1754632" y="0"/>
                </a:moveTo>
                <a:lnTo>
                  <a:pt x="0" y="0"/>
                </a:lnTo>
                <a:lnTo>
                  <a:pt x="0" y="66954"/>
                </a:lnTo>
                <a:lnTo>
                  <a:pt x="1754632" y="66954"/>
                </a:lnTo>
                <a:lnTo>
                  <a:pt x="1754632" y="0"/>
                </a:lnTo>
                <a:close/>
              </a:path>
            </a:pathLst>
          </a:custGeom>
          <a:solidFill>
            <a:srgbClr val="9DD3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24959" y="6791045"/>
            <a:ext cx="1664335" cy="67310"/>
          </a:xfrm>
          <a:custGeom>
            <a:avLst/>
            <a:gdLst/>
            <a:ahLst/>
            <a:cxnLst/>
            <a:rect l="l" t="t" r="r" b="b"/>
            <a:pathLst>
              <a:path w="1664334" h="67309">
                <a:moveTo>
                  <a:pt x="1663928" y="0"/>
                </a:moveTo>
                <a:lnTo>
                  <a:pt x="0" y="0"/>
                </a:lnTo>
                <a:lnTo>
                  <a:pt x="0" y="66954"/>
                </a:lnTo>
                <a:lnTo>
                  <a:pt x="1663928" y="66954"/>
                </a:lnTo>
                <a:lnTo>
                  <a:pt x="1663928" y="0"/>
                </a:lnTo>
                <a:close/>
              </a:path>
            </a:pathLst>
          </a:custGeom>
          <a:solidFill>
            <a:srgbClr val="537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60682" y="6791045"/>
            <a:ext cx="1755139" cy="67310"/>
          </a:xfrm>
          <a:custGeom>
            <a:avLst/>
            <a:gdLst/>
            <a:ahLst/>
            <a:cxnLst/>
            <a:rect l="l" t="t" r="r" b="b"/>
            <a:pathLst>
              <a:path w="1755140" h="67309">
                <a:moveTo>
                  <a:pt x="0" y="0"/>
                </a:moveTo>
                <a:lnTo>
                  <a:pt x="0" y="66954"/>
                </a:lnTo>
                <a:lnTo>
                  <a:pt x="1755000" y="66954"/>
                </a:lnTo>
                <a:lnTo>
                  <a:pt x="1755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D3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70315" y="6791045"/>
            <a:ext cx="1755139" cy="67310"/>
          </a:xfrm>
          <a:custGeom>
            <a:avLst/>
            <a:gdLst/>
            <a:ahLst/>
            <a:cxnLst/>
            <a:rect l="l" t="t" r="r" b="b"/>
            <a:pathLst>
              <a:path w="1755140" h="67309">
                <a:moveTo>
                  <a:pt x="1754644" y="0"/>
                </a:moveTo>
                <a:lnTo>
                  <a:pt x="0" y="0"/>
                </a:lnTo>
                <a:lnTo>
                  <a:pt x="0" y="66954"/>
                </a:lnTo>
                <a:lnTo>
                  <a:pt x="1754644" y="66954"/>
                </a:lnTo>
                <a:lnTo>
                  <a:pt x="1754644" y="0"/>
                </a:lnTo>
                <a:close/>
              </a:path>
            </a:pathLst>
          </a:custGeom>
          <a:solidFill>
            <a:srgbClr val="428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791045"/>
            <a:ext cx="1751964" cy="67310"/>
          </a:xfrm>
          <a:custGeom>
            <a:avLst/>
            <a:gdLst/>
            <a:ahLst/>
            <a:cxnLst/>
            <a:rect l="l" t="t" r="r" b="b"/>
            <a:pathLst>
              <a:path w="1751964" h="67309">
                <a:moveTo>
                  <a:pt x="1751761" y="0"/>
                </a:moveTo>
                <a:lnTo>
                  <a:pt x="0" y="0"/>
                </a:lnTo>
                <a:lnTo>
                  <a:pt x="0" y="66954"/>
                </a:lnTo>
                <a:lnTo>
                  <a:pt x="1751761" y="66954"/>
                </a:lnTo>
                <a:lnTo>
                  <a:pt x="1751761" y="0"/>
                </a:lnTo>
                <a:close/>
              </a:path>
            </a:pathLst>
          </a:custGeom>
          <a:solidFill>
            <a:srgbClr val="F4B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377950" y="332547"/>
            <a:ext cx="1053101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u="none" spc="-10" dirty="0" smtClean="0">
                <a:latin typeface="Calibri"/>
                <a:cs typeface="Calibri"/>
              </a:rPr>
              <a:t>ОБНОВЛЕННЫЙ </a:t>
            </a:r>
            <a:r>
              <a:rPr sz="4000" u="none" spc="-30" dirty="0" smtClean="0">
                <a:latin typeface="Calibri"/>
                <a:cs typeface="Calibri"/>
              </a:rPr>
              <a:t> </a:t>
            </a:r>
            <a:r>
              <a:rPr sz="4000" u="none" spc="-40" dirty="0">
                <a:latin typeface="Calibri"/>
                <a:cs typeface="Calibri"/>
              </a:rPr>
              <a:t>ФГОС</a:t>
            </a:r>
            <a:r>
              <a:rPr sz="4000" u="none" spc="-20" dirty="0">
                <a:latin typeface="Calibri"/>
                <a:cs typeface="Calibri"/>
              </a:rPr>
              <a:t> </a:t>
            </a:r>
            <a:r>
              <a:rPr sz="4000" u="none" dirty="0">
                <a:latin typeface="Calibri"/>
                <a:cs typeface="Calibri"/>
              </a:rPr>
              <a:t>И</a:t>
            </a:r>
            <a:r>
              <a:rPr sz="4000" u="none" spc="-20" dirty="0">
                <a:latin typeface="Calibri"/>
                <a:cs typeface="Calibri"/>
              </a:rPr>
              <a:t> </a:t>
            </a:r>
            <a:r>
              <a:rPr sz="4000" u="none" spc="-35" dirty="0">
                <a:latin typeface="Calibri"/>
                <a:cs typeface="Calibri"/>
              </a:rPr>
              <a:t>ПРОГРАММА</a:t>
            </a:r>
            <a:endParaRPr sz="4000" dirty="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35585" y="1189088"/>
            <a:ext cx="4686935" cy="4863465"/>
            <a:chOff x="635585" y="1189088"/>
            <a:chExt cx="4686935" cy="4863465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585" y="1189088"/>
              <a:ext cx="2920585" cy="302723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1233" y="2575090"/>
              <a:ext cx="3031197" cy="347723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596117" y="1958035"/>
              <a:ext cx="726440" cy="328295"/>
            </a:xfrm>
            <a:custGeom>
              <a:avLst/>
              <a:gdLst/>
              <a:ahLst/>
              <a:cxnLst/>
              <a:rect l="l" t="t" r="r" b="b"/>
              <a:pathLst>
                <a:path w="726439" h="328294">
                  <a:moveTo>
                    <a:pt x="561962" y="0"/>
                  </a:moveTo>
                  <a:lnTo>
                    <a:pt x="561962" y="81724"/>
                  </a:lnTo>
                  <a:lnTo>
                    <a:pt x="0" y="81724"/>
                  </a:lnTo>
                  <a:lnTo>
                    <a:pt x="0" y="245884"/>
                  </a:lnTo>
                  <a:lnTo>
                    <a:pt x="561962" y="245884"/>
                  </a:lnTo>
                  <a:lnTo>
                    <a:pt x="561962" y="327964"/>
                  </a:lnTo>
                  <a:lnTo>
                    <a:pt x="726122" y="163804"/>
                  </a:lnTo>
                  <a:lnTo>
                    <a:pt x="561962" y="0"/>
                  </a:lnTo>
                  <a:close/>
                </a:path>
              </a:pathLst>
            </a:custGeom>
            <a:solidFill>
              <a:srgbClr val="F7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411137" y="5208016"/>
            <a:ext cx="50406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Обновление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подходов,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методов,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технологий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инструментов.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136356" y="3902405"/>
            <a:ext cx="337185" cy="612775"/>
          </a:xfrm>
          <a:custGeom>
            <a:avLst/>
            <a:gdLst/>
            <a:ahLst/>
            <a:cxnLst/>
            <a:rect l="l" t="t" r="r" b="b"/>
            <a:pathLst>
              <a:path w="337184" h="612775">
                <a:moveTo>
                  <a:pt x="252361" y="0"/>
                </a:moveTo>
                <a:lnTo>
                  <a:pt x="83883" y="0"/>
                </a:lnTo>
                <a:lnTo>
                  <a:pt x="83883" y="443877"/>
                </a:lnTo>
                <a:lnTo>
                  <a:pt x="0" y="443877"/>
                </a:lnTo>
                <a:lnTo>
                  <a:pt x="168122" y="612355"/>
                </a:lnTo>
                <a:lnTo>
                  <a:pt x="336600" y="443877"/>
                </a:lnTo>
                <a:lnTo>
                  <a:pt x="252361" y="443877"/>
                </a:lnTo>
                <a:lnTo>
                  <a:pt x="252361" y="0"/>
                </a:lnTo>
                <a:close/>
              </a:path>
            </a:pathLst>
          </a:custGeom>
          <a:solidFill>
            <a:srgbClr val="F7C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3849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Расширение</a:t>
            </a:r>
            <a:r>
              <a:rPr spc="-15" dirty="0"/>
              <a:t> </a:t>
            </a:r>
            <a:r>
              <a:rPr spc="-10" dirty="0"/>
              <a:t>предметных</a:t>
            </a:r>
            <a:r>
              <a:rPr spc="-15" dirty="0"/>
              <a:t> </a:t>
            </a:r>
            <a:r>
              <a:rPr spc="-20" dirty="0"/>
              <a:t>результатов</a:t>
            </a:r>
          </a:p>
          <a:p>
            <a:pPr marL="5725795">
              <a:lnSpc>
                <a:spcPct val="100000"/>
              </a:lnSpc>
              <a:spcBef>
                <a:spcPts val="55"/>
              </a:spcBef>
            </a:pPr>
            <a:endParaRPr sz="1600" dirty="0"/>
          </a:p>
          <a:p>
            <a:pPr marL="5749290" marR="5080">
              <a:lnSpc>
                <a:spcPct val="100000"/>
              </a:lnSpc>
            </a:pPr>
            <a:r>
              <a:rPr spc="-5" dirty="0"/>
              <a:t>Включение функциональной (в </a:t>
            </a:r>
            <a:r>
              <a:rPr spc="-10" dirty="0"/>
              <a:t>том </a:t>
            </a:r>
            <a:r>
              <a:rPr spc="-5" dirty="0"/>
              <a:t>числе финансовой </a:t>
            </a:r>
            <a:r>
              <a:rPr spc="-395" dirty="0"/>
              <a:t> </a:t>
            </a:r>
            <a:r>
              <a:rPr spc="-5" dirty="0"/>
              <a:t>грамотности)</a:t>
            </a:r>
          </a:p>
          <a:p>
            <a:pPr marL="5725795">
              <a:lnSpc>
                <a:spcPct val="100000"/>
              </a:lnSpc>
              <a:spcBef>
                <a:spcPts val="5"/>
              </a:spcBef>
            </a:pPr>
            <a:endParaRPr sz="2150" dirty="0"/>
          </a:p>
          <a:p>
            <a:pPr marL="5770880">
              <a:lnSpc>
                <a:spcPct val="100000"/>
              </a:lnSpc>
            </a:pPr>
            <a:r>
              <a:rPr spc="-5" dirty="0"/>
              <a:t>Развитие</a:t>
            </a:r>
            <a:r>
              <a:rPr spc="-10" dirty="0"/>
              <a:t> компетенций</a:t>
            </a:r>
            <a:r>
              <a:rPr spc="-5" dirty="0"/>
              <a:t> </a:t>
            </a:r>
            <a:r>
              <a:rPr dirty="0"/>
              <a:t>и</a:t>
            </a:r>
            <a:r>
              <a:rPr spc="-5" dirty="0"/>
              <a:t> </a:t>
            </a:r>
            <a:r>
              <a:rPr spc="-10" dirty="0"/>
              <a:t>метапредметных</a:t>
            </a:r>
            <a:r>
              <a:rPr dirty="0"/>
              <a:t> </a:t>
            </a:r>
            <a:r>
              <a:rPr spc="-10" dirty="0"/>
              <a:t>навыков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6222" y="6135623"/>
            <a:ext cx="11212830" cy="0"/>
          </a:xfrm>
          <a:custGeom>
            <a:avLst/>
            <a:gdLst/>
            <a:ahLst/>
            <a:cxnLst/>
            <a:rect l="l" t="t" r="r" b="b"/>
            <a:pathLst>
              <a:path w="11212830">
                <a:moveTo>
                  <a:pt x="0" y="0"/>
                </a:moveTo>
                <a:lnTo>
                  <a:pt x="11212830" y="0"/>
                </a:lnTo>
              </a:path>
            </a:pathLst>
          </a:custGeom>
          <a:ln w="12192">
            <a:solidFill>
              <a:srgbClr val="1C6E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8112" y="114659"/>
            <a:ext cx="1006094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u="none" spc="-155" dirty="0" err="1" smtClean="0">
                <a:solidFill>
                  <a:schemeClr val="tx1"/>
                </a:solidFill>
              </a:rPr>
              <a:t>Задание</a:t>
            </a:r>
            <a:r>
              <a:rPr u="none" spc="-240" dirty="0" smtClean="0">
                <a:solidFill>
                  <a:schemeClr val="tx1"/>
                </a:solidFill>
              </a:rPr>
              <a:t> </a:t>
            </a:r>
            <a:r>
              <a:rPr u="none" spc="-405" dirty="0">
                <a:solidFill>
                  <a:schemeClr val="tx1"/>
                </a:solidFill>
              </a:rPr>
              <a:t>14</a:t>
            </a:r>
            <a:r>
              <a:rPr u="none" spc="-220" dirty="0">
                <a:solidFill>
                  <a:schemeClr val="tx1"/>
                </a:solidFill>
              </a:rPr>
              <a:t> </a:t>
            </a:r>
            <a:r>
              <a:rPr u="none" spc="-105" dirty="0">
                <a:solidFill>
                  <a:schemeClr val="tx1"/>
                </a:solidFill>
              </a:rPr>
              <a:t>ОГЭ…(Арифметические</a:t>
            </a:r>
            <a:r>
              <a:rPr u="none" spc="-215" dirty="0">
                <a:solidFill>
                  <a:schemeClr val="tx1"/>
                </a:solidFill>
              </a:rPr>
              <a:t> </a:t>
            </a:r>
            <a:r>
              <a:rPr u="none" spc="-110" dirty="0">
                <a:solidFill>
                  <a:schemeClr val="tx1"/>
                </a:solidFill>
              </a:rPr>
              <a:t>Расчетные</a:t>
            </a:r>
            <a:r>
              <a:rPr u="none" spc="-204" dirty="0">
                <a:solidFill>
                  <a:schemeClr val="tx1"/>
                </a:solidFill>
              </a:rPr>
              <a:t> </a:t>
            </a:r>
            <a:r>
              <a:rPr u="none" spc="-175" dirty="0">
                <a:solidFill>
                  <a:schemeClr val="tx1"/>
                </a:solidFill>
              </a:rPr>
              <a:t>задачи).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1150" y="1371600"/>
            <a:ext cx="11043108" cy="43011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845">
              <a:spcBef>
                <a:spcPts val="100"/>
              </a:spcBef>
            </a:pPr>
            <a:r>
              <a:rPr lang="ru-RU" spc="5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4 </a:t>
            </a:r>
            <a:r>
              <a:rPr spc="-114" dirty="0" err="1" smtClean="0">
                <a:latin typeface="Lucida Sans Unicode"/>
                <a:cs typeface="Lucida Sans Unicode"/>
              </a:rPr>
              <a:t>ва</a:t>
            </a:r>
            <a:r>
              <a:rPr spc="-145" dirty="0" err="1" smtClean="0">
                <a:latin typeface="Lucida Sans Unicode"/>
                <a:cs typeface="Lucida Sans Unicode"/>
              </a:rPr>
              <a:t>р</a:t>
            </a:r>
            <a:r>
              <a:rPr spc="-135" dirty="0" err="1" smtClean="0">
                <a:latin typeface="Lucida Sans Unicode"/>
                <a:cs typeface="Lucida Sans Unicode"/>
              </a:rPr>
              <a:t>ианта</a:t>
            </a:r>
            <a:r>
              <a:rPr spc="-190" dirty="0" smtClean="0">
                <a:latin typeface="Lucida Sans Unicode"/>
                <a:cs typeface="Lucida Sans Unicode"/>
              </a:rPr>
              <a:t> </a:t>
            </a:r>
            <a:r>
              <a:rPr spc="-140" dirty="0">
                <a:latin typeface="Lucida Sans Unicode"/>
                <a:cs typeface="Lucida Sans Unicode"/>
              </a:rPr>
              <a:t>заданий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-150" dirty="0">
                <a:latin typeface="Lucida Sans Unicode"/>
                <a:cs typeface="Lucida Sans Unicode"/>
              </a:rPr>
              <a:t>п</a:t>
            </a:r>
            <a:r>
              <a:rPr spc="-90" dirty="0">
                <a:latin typeface="Lucida Sans Unicode"/>
                <a:cs typeface="Lucida Sans Unicode"/>
              </a:rPr>
              <a:t>о</a:t>
            </a:r>
            <a:r>
              <a:rPr spc="-170" dirty="0">
                <a:latin typeface="Lucida Sans Unicode"/>
                <a:cs typeface="Lucida Sans Unicode"/>
              </a:rPr>
              <a:t> </a:t>
            </a:r>
            <a:r>
              <a:rPr spc="-110" dirty="0">
                <a:latin typeface="Lucida Sans Unicode"/>
                <a:cs typeface="Lucida Sans Unicode"/>
              </a:rPr>
              <a:t>этим</a:t>
            </a:r>
            <a:r>
              <a:rPr spc="-190" dirty="0">
                <a:latin typeface="Lucida Sans Unicode"/>
                <a:cs typeface="Lucida Sans Unicode"/>
              </a:rPr>
              <a:t> </a:t>
            </a:r>
            <a:r>
              <a:rPr spc="-135" dirty="0">
                <a:latin typeface="Lucida Sans Unicode"/>
                <a:cs typeface="Lucida Sans Unicode"/>
              </a:rPr>
              <a:t>номером.</a:t>
            </a:r>
            <a:endParaRPr dirty="0">
              <a:latin typeface="Lucida Sans Unicode"/>
              <a:cs typeface="Lucida Sans Unicode"/>
            </a:endParaRPr>
          </a:p>
          <a:p>
            <a:pPr marL="499745" indent="-343535">
              <a:buAutoNum type="arabicPeriod"/>
              <a:tabLst>
                <a:tab pos="499109" algn="l"/>
                <a:tab pos="500380" algn="l"/>
              </a:tabLst>
            </a:pPr>
            <a:r>
              <a:rPr spc="-40" dirty="0">
                <a:latin typeface="Lucida Sans Unicode"/>
                <a:cs typeface="Lucida Sans Unicode"/>
              </a:rPr>
              <a:t>О</a:t>
            </a:r>
            <a:r>
              <a:rPr spc="-45" dirty="0">
                <a:latin typeface="Lucida Sans Unicode"/>
                <a:cs typeface="Lucida Sans Unicode"/>
              </a:rPr>
              <a:t>п</a:t>
            </a:r>
            <a:r>
              <a:rPr spc="-114" dirty="0">
                <a:latin typeface="Lucida Sans Unicode"/>
                <a:cs typeface="Lucida Sans Unicode"/>
              </a:rPr>
              <a:t>ределить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Т</a:t>
            </a:r>
            <a:r>
              <a:rPr spc="-15" dirty="0">
                <a:latin typeface="Lucida Sans Unicode"/>
                <a:cs typeface="Lucida Sans Unicode"/>
              </a:rPr>
              <a:t>Е</a:t>
            </a:r>
            <a:r>
              <a:rPr spc="50" dirty="0">
                <a:latin typeface="Lucida Sans Unicode"/>
                <a:cs typeface="Lucida Sans Unicode"/>
              </a:rPr>
              <a:t>МПЕР</a:t>
            </a:r>
            <a:r>
              <a:rPr spc="55" dirty="0">
                <a:latin typeface="Lucida Sans Unicode"/>
                <a:cs typeface="Lucida Sans Unicode"/>
              </a:rPr>
              <a:t>А</a:t>
            </a:r>
            <a:r>
              <a:rPr spc="25" dirty="0">
                <a:latin typeface="Lucida Sans Unicode"/>
                <a:cs typeface="Lucida Sans Unicode"/>
              </a:rPr>
              <a:t>ТУРУ</a:t>
            </a:r>
            <a:r>
              <a:rPr spc="-160" dirty="0">
                <a:latin typeface="Lucida Sans Unicode"/>
                <a:cs typeface="Lucida Sans Unicode"/>
              </a:rPr>
              <a:t> </a:t>
            </a:r>
            <a:r>
              <a:rPr spc="-120" dirty="0">
                <a:latin typeface="Lucida Sans Unicode"/>
                <a:cs typeface="Lucida Sans Unicode"/>
              </a:rPr>
              <a:t>воздуха</a:t>
            </a:r>
            <a:r>
              <a:rPr spc="-165" dirty="0">
                <a:latin typeface="Lucida Sans Unicode"/>
                <a:cs typeface="Lucida Sans Unicode"/>
              </a:rPr>
              <a:t> </a:t>
            </a:r>
            <a:r>
              <a:rPr spc="-65" dirty="0">
                <a:latin typeface="Lucida Sans Unicode"/>
                <a:cs typeface="Lucida Sans Unicode"/>
              </a:rPr>
              <a:t>у</a:t>
            </a:r>
            <a:r>
              <a:rPr spc="-165" dirty="0">
                <a:latin typeface="Lucida Sans Unicode"/>
                <a:cs typeface="Lucida Sans Unicode"/>
              </a:rPr>
              <a:t> </a:t>
            </a:r>
            <a:r>
              <a:rPr spc="-80" dirty="0">
                <a:latin typeface="Lucida Sans Unicode"/>
                <a:cs typeface="Lucida Sans Unicode"/>
              </a:rPr>
              <a:t>точек</a:t>
            </a:r>
            <a:r>
              <a:rPr spc="-185" dirty="0">
                <a:latin typeface="Lucida Sans Unicode"/>
                <a:cs typeface="Lucida Sans Unicode"/>
              </a:rPr>
              <a:t> </a:t>
            </a:r>
            <a:r>
              <a:rPr spc="-45" dirty="0">
                <a:latin typeface="Lucida Sans Unicode"/>
                <a:cs typeface="Lucida Sans Unicode"/>
              </a:rPr>
              <a:t>с</a:t>
            </a:r>
            <a:r>
              <a:rPr spc="-180" dirty="0">
                <a:latin typeface="Lucida Sans Unicode"/>
                <a:cs typeface="Lucida Sans Unicode"/>
              </a:rPr>
              <a:t> </a:t>
            </a:r>
            <a:r>
              <a:rPr spc="-120" dirty="0">
                <a:latin typeface="Lucida Sans Unicode"/>
                <a:cs typeface="Lucida Sans Unicode"/>
              </a:rPr>
              <a:t>ра</a:t>
            </a:r>
            <a:r>
              <a:rPr spc="-110" dirty="0">
                <a:latin typeface="Lucida Sans Unicode"/>
                <a:cs typeface="Lucida Sans Unicode"/>
              </a:rPr>
              <a:t>зной</a:t>
            </a:r>
            <a:r>
              <a:rPr spc="-165" dirty="0">
                <a:latin typeface="Lucida Sans Unicode"/>
                <a:cs typeface="Lucida Sans Unicode"/>
              </a:rPr>
              <a:t> </a:t>
            </a:r>
            <a:r>
              <a:rPr spc="-90" dirty="0">
                <a:latin typeface="Lucida Sans Unicode"/>
                <a:cs typeface="Lucida Sans Unicode"/>
              </a:rPr>
              <a:t>вы</a:t>
            </a:r>
            <a:r>
              <a:rPr spc="-85" dirty="0">
                <a:latin typeface="Lucida Sans Unicode"/>
                <a:cs typeface="Lucida Sans Unicode"/>
              </a:rPr>
              <a:t>с</a:t>
            </a:r>
            <a:r>
              <a:rPr spc="-95" dirty="0">
                <a:latin typeface="Lucida Sans Unicode"/>
                <a:cs typeface="Lucida Sans Unicode"/>
              </a:rPr>
              <a:t>ото</a:t>
            </a:r>
            <a:r>
              <a:rPr spc="-114" dirty="0">
                <a:latin typeface="Lucida Sans Unicode"/>
                <a:cs typeface="Lucida Sans Unicode"/>
              </a:rPr>
              <a:t>й</a:t>
            </a:r>
            <a:endParaRPr dirty="0">
              <a:latin typeface="Lucida Sans Unicode"/>
              <a:cs typeface="Lucida Sans Unicode"/>
            </a:endParaRPr>
          </a:p>
          <a:p>
            <a:pPr marL="499745" indent="-343535">
              <a:lnSpc>
                <a:spcPts val="2105"/>
              </a:lnSpc>
              <a:buAutoNum type="arabicPeriod"/>
              <a:tabLst>
                <a:tab pos="499109" algn="l"/>
                <a:tab pos="500380" algn="l"/>
              </a:tabLst>
            </a:pPr>
            <a:r>
              <a:rPr spc="-40" dirty="0">
                <a:latin typeface="Lucida Sans Unicode"/>
                <a:cs typeface="Lucida Sans Unicode"/>
              </a:rPr>
              <a:t>О</a:t>
            </a:r>
            <a:r>
              <a:rPr spc="-45" dirty="0">
                <a:latin typeface="Lucida Sans Unicode"/>
                <a:cs typeface="Lucida Sans Unicode"/>
              </a:rPr>
              <a:t>п</a:t>
            </a:r>
            <a:r>
              <a:rPr spc="-114" dirty="0">
                <a:latin typeface="Lucida Sans Unicode"/>
                <a:cs typeface="Lucida Sans Unicode"/>
              </a:rPr>
              <a:t>ределить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45" dirty="0">
                <a:latin typeface="Lucida Sans Unicode"/>
                <a:cs typeface="Lucida Sans Unicode"/>
              </a:rPr>
              <a:t>АТМОСФ</a:t>
            </a:r>
            <a:r>
              <a:rPr spc="25" dirty="0">
                <a:latin typeface="Lucida Sans Unicode"/>
                <a:cs typeface="Lucida Sans Unicode"/>
              </a:rPr>
              <a:t>Е</a:t>
            </a:r>
            <a:r>
              <a:rPr spc="75" dirty="0">
                <a:latin typeface="Lucida Sans Unicode"/>
                <a:cs typeface="Lucida Sans Unicode"/>
              </a:rPr>
              <a:t>Р</a:t>
            </a:r>
            <a:r>
              <a:rPr spc="60" dirty="0">
                <a:latin typeface="Lucida Sans Unicode"/>
                <a:cs typeface="Lucida Sans Unicode"/>
              </a:rPr>
              <a:t>НОЕ</a:t>
            </a:r>
            <a:r>
              <a:rPr spc="-180" dirty="0">
                <a:latin typeface="Lucida Sans Unicode"/>
                <a:cs typeface="Lucida Sans Unicode"/>
              </a:rPr>
              <a:t> </a:t>
            </a:r>
            <a:r>
              <a:rPr spc="10" dirty="0">
                <a:latin typeface="Lucida Sans Unicode"/>
                <a:cs typeface="Lucida Sans Unicode"/>
              </a:rPr>
              <a:t>ДАВЛЕНИЕ</a:t>
            </a:r>
            <a:r>
              <a:rPr spc="5" dirty="0">
                <a:latin typeface="Lucida Sans Unicode"/>
                <a:cs typeface="Lucida Sans Unicode"/>
              </a:rPr>
              <a:t>…</a:t>
            </a:r>
            <a:r>
              <a:rPr spc="-195" dirty="0">
                <a:latin typeface="Lucida Sans Unicode"/>
                <a:cs typeface="Lucida Sans Unicode"/>
              </a:rPr>
              <a:t>.</a:t>
            </a:r>
            <a:endParaRPr dirty="0">
              <a:latin typeface="Lucida Sans Unicode"/>
              <a:cs typeface="Lucida Sans Unicode"/>
            </a:endParaRPr>
          </a:p>
          <a:p>
            <a:pPr marL="499745" marR="5080" indent="-342900">
              <a:lnSpc>
                <a:spcPts val="2390"/>
              </a:lnSpc>
              <a:spcBef>
                <a:spcPts val="434"/>
              </a:spcBef>
              <a:buAutoNum type="arabicPeriod"/>
              <a:tabLst>
                <a:tab pos="499109" algn="l"/>
                <a:tab pos="500380" algn="l"/>
              </a:tabLst>
            </a:pPr>
            <a:r>
              <a:rPr spc="-100" dirty="0">
                <a:latin typeface="Lucida Sans Unicode"/>
                <a:cs typeface="Lucida Sans Unicode"/>
              </a:rPr>
              <a:t>Определить</a:t>
            </a:r>
            <a:r>
              <a:rPr spc="-170" dirty="0">
                <a:latin typeface="Lucida Sans Unicode"/>
                <a:cs typeface="Lucida Sans Unicode"/>
              </a:rPr>
              <a:t> </a:t>
            </a:r>
            <a:r>
              <a:rPr sz="2400" spc="-110" dirty="0">
                <a:latin typeface="Lucida Sans Unicode"/>
                <a:cs typeface="Lucida Sans Unicode"/>
              </a:rPr>
              <a:t>количество</a:t>
            </a:r>
            <a:r>
              <a:rPr sz="2400" spc="-225" dirty="0">
                <a:latin typeface="Lucida Sans Unicode"/>
                <a:cs typeface="Lucida Sans Unicode"/>
              </a:rPr>
              <a:t> </a:t>
            </a:r>
            <a:r>
              <a:rPr sz="2400" spc="-110" dirty="0">
                <a:latin typeface="Lucida Sans Unicode"/>
                <a:cs typeface="Lucida Sans Unicode"/>
              </a:rPr>
              <a:t>солей</a:t>
            </a:r>
            <a:r>
              <a:rPr sz="2400" spc="-225" dirty="0">
                <a:latin typeface="Lucida Sans Unicode"/>
                <a:cs typeface="Lucida Sans Unicode"/>
              </a:rPr>
              <a:t> </a:t>
            </a:r>
            <a:r>
              <a:rPr sz="2400" spc="-75" dirty="0">
                <a:latin typeface="Lucida Sans Unicode"/>
                <a:cs typeface="Lucida Sans Unicode"/>
              </a:rPr>
              <a:t>в</a:t>
            </a:r>
            <a:r>
              <a:rPr sz="2400" spc="-210" dirty="0">
                <a:latin typeface="Lucida Sans Unicode"/>
                <a:cs typeface="Lucida Sans Unicode"/>
              </a:rPr>
              <a:t> </a:t>
            </a:r>
            <a:r>
              <a:rPr sz="2400" spc="-235" dirty="0">
                <a:latin typeface="Lucida Sans Unicode"/>
                <a:cs typeface="Lucida Sans Unicode"/>
              </a:rPr>
              <a:t>граммах</a:t>
            </a:r>
            <a:r>
              <a:rPr spc="-235" dirty="0">
                <a:latin typeface="Lucida Sans Unicode"/>
                <a:cs typeface="Lucida Sans Unicode"/>
              </a:rPr>
              <a:t>,</a:t>
            </a:r>
            <a:r>
              <a:rPr spc="-160" dirty="0">
                <a:latin typeface="Lucida Sans Unicode"/>
                <a:cs typeface="Lucida Sans Unicode"/>
              </a:rPr>
              <a:t> </a:t>
            </a:r>
            <a:r>
              <a:rPr spc="-114" dirty="0">
                <a:latin typeface="Lucida Sans Unicode"/>
                <a:cs typeface="Lucida Sans Unicode"/>
              </a:rPr>
              <a:t>содержащееся</a:t>
            </a:r>
            <a:r>
              <a:rPr spc="-180" dirty="0">
                <a:latin typeface="Lucida Sans Unicode"/>
                <a:cs typeface="Lucida Sans Unicode"/>
              </a:rPr>
              <a:t> </a:t>
            </a:r>
            <a:r>
              <a:rPr spc="-60" dirty="0">
                <a:latin typeface="Lucida Sans Unicode"/>
                <a:cs typeface="Lucida Sans Unicode"/>
              </a:rPr>
              <a:t>в</a:t>
            </a:r>
            <a:r>
              <a:rPr spc="-170" dirty="0">
                <a:latin typeface="Lucida Sans Unicode"/>
                <a:cs typeface="Lucida Sans Unicode"/>
              </a:rPr>
              <a:t> </a:t>
            </a:r>
            <a:r>
              <a:rPr spc="-100" dirty="0">
                <a:latin typeface="Lucida Sans Unicode"/>
                <a:cs typeface="Lucida Sans Unicode"/>
              </a:rPr>
              <a:t>нескольких</a:t>
            </a:r>
            <a:r>
              <a:rPr spc="-165" dirty="0">
                <a:latin typeface="Lucida Sans Unicode"/>
                <a:cs typeface="Lucida Sans Unicode"/>
              </a:rPr>
              <a:t> </a:t>
            </a:r>
            <a:r>
              <a:rPr spc="-135" dirty="0">
                <a:latin typeface="Lucida Sans Unicode"/>
                <a:cs typeface="Lucida Sans Unicode"/>
              </a:rPr>
              <a:t>литрах</a:t>
            </a:r>
            <a:r>
              <a:rPr spc="-190" dirty="0">
                <a:latin typeface="Lucida Sans Unicode"/>
                <a:cs typeface="Lucida Sans Unicode"/>
              </a:rPr>
              <a:t> </a:t>
            </a:r>
            <a:r>
              <a:rPr spc="-135" dirty="0">
                <a:latin typeface="Lucida Sans Unicode"/>
                <a:cs typeface="Lucida Sans Unicode"/>
              </a:rPr>
              <a:t>воды</a:t>
            </a:r>
            <a:r>
              <a:rPr spc="-165" dirty="0">
                <a:latin typeface="Lucida Sans Unicode"/>
                <a:cs typeface="Lucida Sans Unicode"/>
              </a:rPr>
              <a:t> </a:t>
            </a:r>
            <a:r>
              <a:rPr spc="-110" dirty="0">
                <a:latin typeface="Lucida Sans Unicode"/>
                <a:cs typeface="Lucida Sans Unicode"/>
              </a:rPr>
              <a:t>некоего</a:t>
            </a:r>
            <a:r>
              <a:rPr spc="-160" dirty="0">
                <a:latin typeface="Lucida Sans Unicode"/>
                <a:cs typeface="Lucida Sans Unicode"/>
              </a:rPr>
              <a:t> </a:t>
            </a:r>
            <a:r>
              <a:rPr spc="-90" dirty="0">
                <a:latin typeface="Lucida Sans Unicode"/>
                <a:cs typeface="Lucida Sans Unicode"/>
              </a:rPr>
              <a:t>моря;</a:t>
            </a:r>
            <a:r>
              <a:rPr spc="-165" dirty="0">
                <a:latin typeface="Lucida Sans Unicode"/>
                <a:cs typeface="Lucida Sans Unicode"/>
              </a:rPr>
              <a:t> </a:t>
            </a:r>
            <a:r>
              <a:rPr spc="-60" dirty="0">
                <a:latin typeface="Lucida Sans Unicode"/>
                <a:cs typeface="Lucida Sans Unicode"/>
              </a:rPr>
              <a:t>в </a:t>
            </a:r>
            <a:r>
              <a:rPr spc="-555" dirty="0">
                <a:latin typeface="Lucida Sans Unicode"/>
                <a:cs typeface="Lucida Sans Unicode"/>
              </a:rPr>
              <a:t> </a:t>
            </a:r>
            <a:r>
              <a:rPr spc="-75" dirty="0">
                <a:latin typeface="Lucida Sans Unicode"/>
                <a:cs typeface="Lucida Sans Unicode"/>
              </a:rPr>
              <a:t>условие</a:t>
            </a:r>
            <a:r>
              <a:rPr spc="-190" dirty="0">
                <a:latin typeface="Lucida Sans Unicode"/>
                <a:cs typeface="Lucida Sans Unicode"/>
              </a:rPr>
              <a:t> </a:t>
            </a:r>
            <a:r>
              <a:rPr spc="-85" dirty="0">
                <a:latin typeface="Lucida Sans Unicode"/>
                <a:cs typeface="Lucida Sans Unicode"/>
              </a:rPr>
              <a:t>соленость</a:t>
            </a:r>
            <a:r>
              <a:rPr spc="-190" dirty="0">
                <a:latin typeface="Lucida Sans Unicode"/>
                <a:cs typeface="Lucida Sans Unicode"/>
              </a:rPr>
              <a:t> </a:t>
            </a:r>
            <a:r>
              <a:rPr spc="-60" dirty="0">
                <a:latin typeface="Lucida Sans Unicode"/>
                <a:cs typeface="Lucida Sans Unicode"/>
              </a:rPr>
              <a:t>в</a:t>
            </a:r>
            <a:r>
              <a:rPr spc="-180" dirty="0">
                <a:latin typeface="Lucida Sans Unicode"/>
                <a:cs typeface="Lucida Sans Unicode"/>
              </a:rPr>
              <a:t> </a:t>
            </a:r>
            <a:r>
              <a:rPr spc="-120" dirty="0">
                <a:latin typeface="Lucida Sans Unicode"/>
                <a:cs typeface="Lucida Sans Unicode"/>
              </a:rPr>
              <a:t>промилле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-155" dirty="0">
                <a:latin typeface="Lucida Sans Unicode"/>
                <a:cs typeface="Lucida Sans Unicode"/>
              </a:rPr>
              <a:t>(35,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-145" dirty="0">
                <a:latin typeface="Lucida Sans Unicode"/>
                <a:cs typeface="Lucida Sans Unicode"/>
              </a:rPr>
              <a:t>28,</a:t>
            </a:r>
            <a:r>
              <a:rPr spc="-160" dirty="0">
                <a:latin typeface="Lucida Sans Unicode"/>
                <a:cs typeface="Lucida Sans Unicode"/>
              </a:rPr>
              <a:t> </a:t>
            </a:r>
            <a:r>
              <a:rPr spc="-180" dirty="0">
                <a:latin typeface="Lucida Sans Unicode"/>
                <a:cs typeface="Lucida Sans Unicode"/>
              </a:rPr>
              <a:t>32,</a:t>
            </a:r>
            <a:r>
              <a:rPr spc="-165" dirty="0">
                <a:latin typeface="Lucida Sans Unicode"/>
                <a:cs typeface="Lucida Sans Unicode"/>
              </a:rPr>
              <a:t> </a:t>
            </a:r>
            <a:r>
              <a:rPr spc="-145" dirty="0">
                <a:latin typeface="Lucida Sans Unicode"/>
                <a:cs typeface="Lucida Sans Unicode"/>
              </a:rPr>
              <a:t>40</a:t>
            </a:r>
            <a:r>
              <a:rPr spc="-165" dirty="0">
                <a:latin typeface="Lucida Sans Unicode"/>
                <a:cs typeface="Lucida Sans Unicode"/>
              </a:rPr>
              <a:t> </a:t>
            </a:r>
            <a:r>
              <a:rPr spc="-114" dirty="0">
                <a:latin typeface="Lucida Sans Unicode"/>
                <a:cs typeface="Lucida Sans Unicode"/>
              </a:rPr>
              <a:t>и</a:t>
            </a:r>
            <a:r>
              <a:rPr spc="-190" dirty="0">
                <a:latin typeface="Lucida Sans Unicode"/>
                <a:cs typeface="Lucida Sans Unicode"/>
              </a:rPr>
              <a:t> </a:t>
            </a:r>
            <a:r>
              <a:rPr spc="-160" dirty="0">
                <a:latin typeface="Lucida Sans Unicode"/>
                <a:cs typeface="Lucida Sans Unicode"/>
              </a:rPr>
              <a:t>т.д.)</a:t>
            </a:r>
            <a:endParaRPr dirty="0">
              <a:latin typeface="Lucida Sans Unicode"/>
              <a:cs typeface="Lucida Sans Unicode"/>
            </a:endParaRPr>
          </a:p>
          <a:p>
            <a:pPr marL="499745" indent="-343535">
              <a:lnSpc>
                <a:spcPts val="2039"/>
              </a:lnSpc>
              <a:buAutoNum type="arabicPeriod"/>
              <a:tabLst>
                <a:tab pos="499109" algn="l"/>
                <a:tab pos="500380" algn="l"/>
              </a:tabLst>
            </a:pPr>
            <a:r>
              <a:rPr spc="-100" dirty="0">
                <a:latin typeface="Lucida Sans Unicode"/>
                <a:cs typeface="Lucida Sans Unicode"/>
              </a:rPr>
              <a:t>Определение</a:t>
            </a:r>
            <a:r>
              <a:rPr spc="-155" dirty="0">
                <a:latin typeface="Lucida Sans Unicode"/>
                <a:cs typeface="Lucida Sans Unicode"/>
              </a:rPr>
              <a:t> </a:t>
            </a:r>
            <a:r>
              <a:rPr spc="45" dirty="0">
                <a:latin typeface="Lucida Sans Unicode"/>
                <a:cs typeface="Lucida Sans Unicode"/>
              </a:rPr>
              <a:t>ДОЛЕЙ</a:t>
            </a:r>
            <a:r>
              <a:rPr spc="-145" dirty="0">
                <a:latin typeface="Lucida Sans Unicode"/>
                <a:cs typeface="Lucida Sans Unicode"/>
              </a:rPr>
              <a:t> чего-то</a:t>
            </a:r>
            <a:r>
              <a:rPr spc="-170" dirty="0">
                <a:latin typeface="Lucida Sans Unicode"/>
                <a:cs typeface="Lucida Sans Unicode"/>
              </a:rPr>
              <a:t> </a:t>
            </a:r>
            <a:r>
              <a:rPr spc="-60" dirty="0">
                <a:latin typeface="Lucida Sans Unicode"/>
                <a:cs typeface="Lucida Sans Unicode"/>
              </a:rPr>
              <a:t>в</a:t>
            </a:r>
            <a:r>
              <a:rPr spc="-165" dirty="0">
                <a:latin typeface="Lucida Sans Unicode"/>
                <a:cs typeface="Lucida Sans Unicode"/>
              </a:rPr>
              <a:t> </a:t>
            </a:r>
            <a:r>
              <a:rPr spc="-140" dirty="0">
                <a:latin typeface="Lucida Sans Unicode"/>
                <a:cs typeface="Lucida Sans Unicode"/>
              </a:rPr>
              <a:t>общем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-130" dirty="0">
                <a:latin typeface="Lucida Sans Unicode"/>
                <a:cs typeface="Lucida Sans Unicode"/>
              </a:rPr>
              <a:t>объеме….(долю</a:t>
            </a:r>
            <a:r>
              <a:rPr spc="-185" dirty="0">
                <a:latin typeface="Lucida Sans Unicode"/>
                <a:cs typeface="Lucida Sans Unicode"/>
              </a:rPr>
              <a:t> </a:t>
            </a:r>
            <a:r>
              <a:rPr spc="-60" dirty="0">
                <a:latin typeface="Lucida Sans Unicode"/>
                <a:cs typeface="Lucida Sans Unicode"/>
              </a:rPr>
              <a:t>в</a:t>
            </a:r>
            <a:r>
              <a:rPr spc="-165" dirty="0">
                <a:latin typeface="Lucida Sans Unicode"/>
                <a:cs typeface="Lucida Sans Unicode"/>
              </a:rPr>
              <a:t> </a:t>
            </a:r>
            <a:r>
              <a:rPr spc="-105" dirty="0">
                <a:latin typeface="Lucida Sans Unicode"/>
                <a:cs typeface="Lucida Sans Unicode"/>
              </a:rPr>
              <a:t>грузообороте</a:t>
            </a:r>
            <a:r>
              <a:rPr spc="-180" dirty="0">
                <a:latin typeface="Lucida Sans Unicode"/>
                <a:cs typeface="Lucida Sans Unicode"/>
              </a:rPr>
              <a:t> </a:t>
            </a:r>
            <a:r>
              <a:rPr spc="-114" dirty="0">
                <a:latin typeface="Lucida Sans Unicode"/>
                <a:cs typeface="Lucida Sans Unicode"/>
              </a:rPr>
              <a:t>железнодорожного,</a:t>
            </a:r>
            <a:endParaRPr dirty="0">
              <a:latin typeface="Lucida Sans Unicode"/>
              <a:cs typeface="Lucida Sans Unicode"/>
            </a:endParaRPr>
          </a:p>
          <a:p>
            <a:pPr marL="499745" marR="1014094"/>
            <a:r>
              <a:rPr spc="-120" dirty="0">
                <a:latin typeface="Lucida Sans Unicode"/>
                <a:cs typeface="Lucida Sans Unicode"/>
              </a:rPr>
              <a:t>трубопроводного,</a:t>
            </a:r>
            <a:r>
              <a:rPr spc="-204" dirty="0">
                <a:latin typeface="Lucida Sans Unicode"/>
                <a:cs typeface="Lucida Sans Unicode"/>
              </a:rPr>
              <a:t> </a:t>
            </a:r>
            <a:r>
              <a:rPr spc="-135" dirty="0">
                <a:latin typeface="Lucida Sans Unicode"/>
                <a:cs typeface="Lucida Sans Unicode"/>
              </a:rPr>
              <a:t>водного</a:t>
            </a:r>
            <a:r>
              <a:rPr spc="-180" dirty="0">
                <a:latin typeface="Lucida Sans Unicode"/>
                <a:cs typeface="Lucida Sans Unicode"/>
              </a:rPr>
              <a:t> </a:t>
            </a:r>
            <a:r>
              <a:rPr spc="-110" dirty="0">
                <a:latin typeface="Lucida Sans Unicode"/>
                <a:cs typeface="Lucida Sans Unicode"/>
              </a:rPr>
              <a:t>транспорта;</a:t>
            </a:r>
            <a:r>
              <a:rPr spc="-165" dirty="0">
                <a:latin typeface="Lucida Sans Unicode"/>
                <a:cs typeface="Lucida Sans Unicode"/>
              </a:rPr>
              <a:t> </a:t>
            </a:r>
            <a:r>
              <a:rPr spc="-130" dirty="0">
                <a:latin typeface="Lucida Sans Unicode"/>
                <a:cs typeface="Lucida Sans Unicode"/>
              </a:rPr>
              <a:t>долю</a:t>
            </a:r>
            <a:r>
              <a:rPr spc="-170" dirty="0">
                <a:latin typeface="Lucida Sans Unicode"/>
                <a:cs typeface="Lucida Sans Unicode"/>
              </a:rPr>
              <a:t> </a:t>
            </a:r>
            <a:r>
              <a:rPr spc="-135" dirty="0">
                <a:latin typeface="Lucida Sans Unicode"/>
                <a:cs typeface="Lucida Sans Unicode"/>
              </a:rPr>
              <a:t>городского</a:t>
            </a:r>
            <a:r>
              <a:rPr spc="-195" dirty="0">
                <a:latin typeface="Lucida Sans Unicode"/>
                <a:cs typeface="Lucida Sans Unicode"/>
              </a:rPr>
              <a:t> </a:t>
            </a:r>
            <a:r>
              <a:rPr spc="-114" dirty="0">
                <a:latin typeface="Lucida Sans Unicode"/>
                <a:cs typeface="Lucida Sans Unicode"/>
              </a:rPr>
              <a:t>населения….;</a:t>
            </a:r>
            <a:r>
              <a:rPr spc="-155" dirty="0">
                <a:latin typeface="Lucida Sans Unicode"/>
                <a:cs typeface="Lucida Sans Unicode"/>
              </a:rPr>
              <a:t> </a:t>
            </a:r>
            <a:r>
              <a:rPr spc="-130" dirty="0">
                <a:latin typeface="Lucida Sans Unicode"/>
                <a:cs typeface="Lucida Sans Unicode"/>
              </a:rPr>
              <a:t>долю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-130" dirty="0">
                <a:latin typeface="Lucida Sans Unicode"/>
                <a:cs typeface="Lucida Sans Unicode"/>
              </a:rPr>
              <a:t>продукции</a:t>
            </a:r>
            <a:r>
              <a:rPr spc="-180" dirty="0">
                <a:latin typeface="Lucida Sans Unicode"/>
                <a:cs typeface="Lucida Sans Unicode"/>
              </a:rPr>
              <a:t> </a:t>
            </a:r>
            <a:r>
              <a:rPr spc="-95" dirty="0">
                <a:latin typeface="Lucida Sans Unicode"/>
                <a:cs typeface="Lucida Sans Unicode"/>
              </a:rPr>
              <a:t>сельского </a:t>
            </a:r>
            <a:r>
              <a:rPr spc="-555" dirty="0">
                <a:latin typeface="Lucida Sans Unicode"/>
                <a:cs typeface="Lucida Sans Unicode"/>
              </a:rPr>
              <a:t> </a:t>
            </a:r>
            <a:r>
              <a:rPr spc="-95" dirty="0">
                <a:latin typeface="Lucida Sans Unicode"/>
                <a:cs typeface="Lucida Sans Unicode"/>
              </a:rPr>
              <a:t>хозяйства</a:t>
            </a:r>
            <a:r>
              <a:rPr spc="-190" dirty="0">
                <a:latin typeface="Lucida Sans Unicode"/>
                <a:cs typeface="Lucida Sans Unicode"/>
              </a:rPr>
              <a:t> </a:t>
            </a:r>
            <a:r>
              <a:rPr spc="-60" dirty="0">
                <a:latin typeface="Lucida Sans Unicode"/>
                <a:cs typeface="Lucida Sans Unicode"/>
              </a:rPr>
              <a:t>в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50" dirty="0">
                <a:latin typeface="Lucida Sans Unicode"/>
                <a:cs typeface="Lucida Sans Unicode"/>
              </a:rPr>
              <a:t>ВВП;</a:t>
            </a:r>
            <a:r>
              <a:rPr spc="-165" dirty="0">
                <a:latin typeface="Lucida Sans Unicode"/>
                <a:cs typeface="Lucida Sans Unicode"/>
              </a:rPr>
              <a:t> </a:t>
            </a:r>
            <a:r>
              <a:rPr spc="-135" dirty="0">
                <a:latin typeface="Lucida Sans Unicode"/>
                <a:cs typeface="Lucida Sans Unicode"/>
              </a:rPr>
              <a:t>долю</a:t>
            </a:r>
            <a:r>
              <a:rPr spc="-185" dirty="0">
                <a:latin typeface="Lucida Sans Unicode"/>
                <a:cs typeface="Lucida Sans Unicode"/>
              </a:rPr>
              <a:t> </a:t>
            </a:r>
            <a:r>
              <a:rPr spc="-110" dirty="0">
                <a:latin typeface="Lucida Sans Unicode"/>
                <a:cs typeface="Lucida Sans Unicode"/>
              </a:rPr>
              <a:t>зерновых</a:t>
            </a:r>
            <a:r>
              <a:rPr spc="-170" dirty="0">
                <a:latin typeface="Lucida Sans Unicode"/>
                <a:cs typeface="Lucida Sans Unicode"/>
              </a:rPr>
              <a:t> </a:t>
            </a:r>
            <a:r>
              <a:rPr spc="-90" dirty="0">
                <a:latin typeface="Lucida Sans Unicode"/>
                <a:cs typeface="Lucida Sans Unicode"/>
              </a:rPr>
              <a:t>культур</a:t>
            </a:r>
            <a:r>
              <a:rPr spc="-165" dirty="0">
                <a:latin typeface="Lucida Sans Unicode"/>
                <a:cs typeface="Lucida Sans Unicode"/>
              </a:rPr>
              <a:t> </a:t>
            </a:r>
            <a:r>
              <a:rPr spc="-60" dirty="0">
                <a:latin typeface="Lucida Sans Unicode"/>
                <a:cs typeface="Lucida Sans Unicode"/>
              </a:rPr>
              <a:t>в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-110" dirty="0">
                <a:latin typeface="Lucida Sans Unicode"/>
                <a:cs typeface="Lucida Sans Unicode"/>
              </a:rPr>
              <a:t>посевных</a:t>
            </a:r>
            <a:r>
              <a:rPr spc="-175" dirty="0">
                <a:latin typeface="Lucida Sans Unicode"/>
                <a:cs typeface="Lucida Sans Unicode"/>
              </a:rPr>
              <a:t> </a:t>
            </a:r>
            <a:r>
              <a:rPr spc="-160" dirty="0">
                <a:latin typeface="Lucida Sans Unicode"/>
                <a:cs typeface="Lucida Sans Unicode"/>
              </a:rPr>
              <a:t>площадях</a:t>
            </a:r>
            <a:r>
              <a:rPr spc="-165" dirty="0">
                <a:latin typeface="Lucida Sans Unicode"/>
                <a:cs typeface="Lucida Sans Unicode"/>
              </a:rPr>
              <a:t> </a:t>
            </a:r>
            <a:r>
              <a:rPr spc="-114" dirty="0">
                <a:latin typeface="Lucida Sans Unicode"/>
                <a:cs typeface="Lucida Sans Unicode"/>
              </a:rPr>
              <a:t>и</a:t>
            </a:r>
            <a:r>
              <a:rPr spc="-185" dirty="0">
                <a:latin typeface="Lucida Sans Unicode"/>
                <a:cs typeface="Lucida Sans Unicode"/>
              </a:rPr>
              <a:t> </a:t>
            </a:r>
            <a:r>
              <a:rPr spc="-165" dirty="0">
                <a:latin typeface="Lucida Sans Unicode"/>
                <a:cs typeface="Lucida Sans Unicode"/>
              </a:rPr>
              <a:t>т.д.)</a:t>
            </a:r>
            <a:endParaRPr dirty="0">
              <a:latin typeface="Lucida Sans Unicode"/>
              <a:cs typeface="Lucida Sans Unicode"/>
            </a:endParaRPr>
          </a:p>
          <a:p>
            <a:pPr marL="12700">
              <a:lnSpc>
                <a:spcPts val="2220"/>
              </a:lnSpc>
              <a:spcBef>
                <a:spcPts val="2310"/>
              </a:spcBef>
            </a:pPr>
            <a:r>
              <a:rPr sz="1900" spc="-170" dirty="0">
                <a:latin typeface="+mj-lt"/>
                <a:cs typeface="Arial"/>
              </a:rPr>
              <a:t>Сначала</a:t>
            </a:r>
            <a:r>
              <a:rPr sz="1900" spc="-130" dirty="0">
                <a:latin typeface="+mj-lt"/>
                <a:cs typeface="Arial"/>
              </a:rPr>
              <a:t> </a:t>
            </a:r>
            <a:r>
              <a:rPr sz="1900" spc="-160" dirty="0">
                <a:latin typeface="+mj-lt"/>
                <a:cs typeface="Arial"/>
              </a:rPr>
              <a:t>повторим,</a:t>
            </a:r>
            <a:r>
              <a:rPr sz="1900" spc="-145" dirty="0">
                <a:latin typeface="+mj-lt"/>
                <a:cs typeface="Arial"/>
              </a:rPr>
              <a:t> </a:t>
            </a:r>
            <a:r>
              <a:rPr sz="1900" spc="-80" dirty="0">
                <a:latin typeface="+mj-lt"/>
                <a:cs typeface="Arial"/>
              </a:rPr>
              <a:t>как</a:t>
            </a:r>
            <a:r>
              <a:rPr sz="1900" spc="-120" dirty="0">
                <a:latin typeface="+mj-lt"/>
                <a:cs typeface="Arial"/>
              </a:rPr>
              <a:t> </a:t>
            </a:r>
            <a:r>
              <a:rPr sz="1900" spc="-155" dirty="0">
                <a:latin typeface="+mj-lt"/>
                <a:cs typeface="Arial"/>
              </a:rPr>
              <a:t>определяются</a:t>
            </a:r>
            <a:r>
              <a:rPr sz="1900" spc="-135" dirty="0">
                <a:latin typeface="+mj-lt"/>
                <a:cs typeface="Arial"/>
              </a:rPr>
              <a:t> </a:t>
            </a:r>
            <a:r>
              <a:rPr sz="1900" spc="-80" dirty="0">
                <a:latin typeface="+mj-lt"/>
                <a:cs typeface="Arial"/>
              </a:rPr>
              <a:t>доли,</a:t>
            </a:r>
            <a:r>
              <a:rPr sz="1900" spc="-130" dirty="0">
                <a:latin typeface="+mj-lt"/>
                <a:cs typeface="Arial"/>
              </a:rPr>
              <a:t> </a:t>
            </a:r>
            <a:r>
              <a:rPr sz="1900" spc="-125" dirty="0">
                <a:latin typeface="+mj-lt"/>
                <a:cs typeface="Arial"/>
              </a:rPr>
              <a:t>решив </a:t>
            </a:r>
            <a:r>
              <a:rPr sz="1900" spc="-105" dirty="0">
                <a:latin typeface="+mj-lt"/>
                <a:cs typeface="Arial"/>
              </a:rPr>
              <a:t>задачу:</a:t>
            </a:r>
            <a:r>
              <a:rPr sz="1900" spc="-120" dirty="0">
                <a:latin typeface="+mj-lt"/>
                <a:cs typeface="Arial"/>
              </a:rPr>
              <a:t> </a:t>
            </a:r>
            <a:r>
              <a:rPr sz="1900" spc="-160" dirty="0">
                <a:latin typeface="+mj-lt"/>
                <a:cs typeface="Arial"/>
              </a:rPr>
              <a:t>В</a:t>
            </a:r>
            <a:r>
              <a:rPr sz="1900" spc="-125" dirty="0">
                <a:latin typeface="+mj-lt"/>
                <a:cs typeface="Arial"/>
              </a:rPr>
              <a:t> </a:t>
            </a:r>
            <a:r>
              <a:rPr sz="1900" spc="-100" dirty="0">
                <a:latin typeface="+mj-lt"/>
                <a:cs typeface="Arial"/>
              </a:rPr>
              <a:t>классе</a:t>
            </a:r>
            <a:r>
              <a:rPr sz="1900" spc="-130" dirty="0">
                <a:latin typeface="+mj-lt"/>
                <a:cs typeface="Arial"/>
              </a:rPr>
              <a:t> </a:t>
            </a:r>
            <a:r>
              <a:rPr sz="1900" spc="-105" dirty="0">
                <a:latin typeface="+mj-lt"/>
                <a:cs typeface="Arial"/>
              </a:rPr>
              <a:t>23</a:t>
            </a:r>
            <a:r>
              <a:rPr sz="1900" spc="-120" dirty="0">
                <a:latin typeface="+mj-lt"/>
                <a:cs typeface="Arial"/>
              </a:rPr>
              <a:t> </a:t>
            </a:r>
            <a:r>
              <a:rPr sz="1900" spc="-75" dirty="0">
                <a:latin typeface="+mj-lt"/>
                <a:cs typeface="Arial"/>
              </a:rPr>
              <a:t>ученика;</a:t>
            </a:r>
            <a:r>
              <a:rPr sz="1900" spc="-135" dirty="0">
                <a:latin typeface="+mj-lt"/>
                <a:cs typeface="Arial"/>
              </a:rPr>
              <a:t> </a:t>
            </a:r>
            <a:r>
              <a:rPr sz="1900" spc="-95" dirty="0">
                <a:latin typeface="+mj-lt"/>
                <a:cs typeface="Arial"/>
              </a:rPr>
              <a:t>английский</a:t>
            </a:r>
            <a:r>
              <a:rPr sz="1900" spc="-145" dirty="0">
                <a:latin typeface="+mj-lt"/>
                <a:cs typeface="Arial"/>
              </a:rPr>
              <a:t> </a:t>
            </a:r>
            <a:r>
              <a:rPr sz="1900" spc="-114" dirty="0">
                <a:latin typeface="+mj-lt"/>
                <a:cs typeface="Arial"/>
              </a:rPr>
              <a:t>язык</a:t>
            </a:r>
            <a:r>
              <a:rPr sz="1900" spc="-120" dirty="0">
                <a:latin typeface="+mj-lt"/>
                <a:cs typeface="Arial"/>
              </a:rPr>
              <a:t> </a:t>
            </a:r>
            <a:r>
              <a:rPr sz="1900" spc="-105" dirty="0">
                <a:latin typeface="+mj-lt"/>
                <a:cs typeface="Arial"/>
              </a:rPr>
              <a:t>в</a:t>
            </a:r>
            <a:r>
              <a:rPr sz="1900" spc="-114" dirty="0">
                <a:latin typeface="+mj-lt"/>
                <a:cs typeface="Arial"/>
              </a:rPr>
              <a:t> </a:t>
            </a:r>
            <a:r>
              <a:rPr sz="1900" spc="-195" dirty="0">
                <a:latin typeface="+mj-lt"/>
                <a:cs typeface="Arial"/>
              </a:rPr>
              <a:t>качестве</a:t>
            </a:r>
            <a:endParaRPr sz="1900" dirty="0">
              <a:latin typeface="+mj-lt"/>
              <a:cs typeface="Arial"/>
            </a:endParaRPr>
          </a:p>
          <a:p>
            <a:pPr marL="12700">
              <a:lnSpc>
                <a:spcPts val="2160"/>
              </a:lnSpc>
            </a:pPr>
            <a:r>
              <a:rPr sz="1900" spc="-105" dirty="0">
                <a:latin typeface="+mj-lt"/>
                <a:cs typeface="Arial"/>
              </a:rPr>
              <a:t>первого</a:t>
            </a:r>
            <a:r>
              <a:rPr sz="1900" spc="-135" dirty="0">
                <a:latin typeface="+mj-lt"/>
                <a:cs typeface="Arial"/>
              </a:rPr>
              <a:t> </a:t>
            </a:r>
            <a:r>
              <a:rPr sz="1900" spc="-195" dirty="0">
                <a:latin typeface="+mj-lt"/>
                <a:cs typeface="Arial"/>
              </a:rPr>
              <a:t>изучают</a:t>
            </a:r>
            <a:r>
              <a:rPr sz="1900" spc="-145" dirty="0">
                <a:latin typeface="+mj-lt"/>
                <a:cs typeface="Arial"/>
              </a:rPr>
              <a:t> </a:t>
            </a:r>
            <a:r>
              <a:rPr sz="1900" spc="-220" dirty="0">
                <a:latin typeface="+mj-lt"/>
                <a:cs typeface="Arial"/>
              </a:rPr>
              <a:t>19</a:t>
            </a:r>
            <a:r>
              <a:rPr sz="1900" spc="-130" dirty="0">
                <a:latin typeface="+mj-lt"/>
                <a:cs typeface="Arial"/>
              </a:rPr>
              <a:t> </a:t>
            </a:r>
            <a:r>
              <a:rPr sz="1900" spc="-100" dirty="0">
                <a:latin typeface="+mj-lt"/>
                <a:cs typeface="Arial"/>
              </a:rPr>
              <a:t>человек.</a:t>
            </a:r>
            <a:r>
              <a:rPr sz="1900" spc="-130" dirty="0">
                <a:latin typeface="+mj-lt"/>
                <a:cs typeface="Arial"/>
              </a:rPr>
              <a:t> </a:t>
            </a:r>
            <a:r>
              <a:rPr sz="1900" spc="-155" dirty="0">
                <a:latin typeface="+mj-lt"/>
                <a:cs typeface="Arial"/>
              </a:rPr>
              <a:t>Определите</a:t>
            </a:r>
            <a:r>
              <a:rPr sz="1900" spc="-125" dirty="0">
                <a:latin typeface="+mj-lt"/>
                <a:cs typeface="Arial"/>
              </a:rPr>
              <a:t> </a:t>
            </a:r>
            <a:r>
              <a:rPr sz="1900" spc="-40" dirty="0">
                <a:latin typeface="+mj-lt"/>
                <a:cs typeface="Arial"/>
              </a:rPr>
              <a:t>их</a:t>
            </a:r>
            <a:r>
              <a:rPr sz="1900" spc="-135" dirty="0">
                <a:latin typeface="+mj-lt"/>
                <a:cs typeface="Arial"/>
              </a:rPr>
              <a:t> </a:t>
            </a:r>
            <a:r>
              <a:rPr sz="1900" spc="-90" dirty="0">
                <a:latin typeface="+mj-lt"/>
                <a:cs typeface="Arial"/>
              </a:rPr>
              <a:t>долю.</a:t>
            </a:r>
            <a:endParaRPr sz="1900" dirty="0">
              <a:latin typeface="+mj-lt"/>
              <a:cs typeface="Arial"/>
            </a:endParaRPr>
          </a:p>
          <a:p>
            <a:pPr marL="12700" marR="321310">
              <a:lnSpc>
                <a:spcPts val="2160"/>
              </a:lnSpc>
              <a:spcBef>
                <a:spcPts val="110"/>
              </a:spcBef>
            </a:pPr>
            <a:r>
              <a:rPr sz="1900" spc="-75" dirty="0">
                <a:latin typeface="+mj-lt"/>
                <a:cs typeface="Arial"/>
              </a:rPr>
              <a:t>Доля</a:t>
            </a:r>
            <a:r>
              <a:rPr sz="1900" spc="-130" dirty="0">
                <a:latin typeface="+mj-lt"/>
                <a:cs typeface="Arial"/>
              </a:rPr>
              <a:t> </a:t>
            </a:r>
            <a:r>
              <a:rPr sz="1900" spc="10" dirty="0">
                <a:latin typeface="+mj-lt"/>
                <a:cs typeface="Arial"/>
              </a:rPr>
              <a:t>–</a:t>
            </a:r>
            <a:r>
              <a:rPr sz="1900" spc="-110" dirty="0">
                <a:latin typeface="+mj-lt"/>
                <a:cs typeface="Arial"/>
              </a:rPr>
              <a:t> </a:t>
            </a:r>
            <a:r>
              <a:rPr sz="1900" spc="-285" dirty="0">
                <a:latin typeface="+mj-lt"/>
                <a:cs typeface="Arial"/>
              </a:rPr>
              <a:t>часть</a:t>
            </a:r>
            <a:r>
              <a:rPr sz="1900" spc="-140" dirty="0">
                <a:latin typeface="+mj-lt"/>
                <a:cs typeface="Arial"/>
              </a:rPr>
              <a:t> </a:t>
            </a:r>
            <a:r>
              <a:rPr sz="1900" spc="-114" dirty="0">
                <a:latin typeface="+mj-lt"/>
                <a:cs typeface="Arial"/>
              </a:rPr>
              <a:t>целого,</a:t>
            </a:r>
            <a:r>
              <a:rPr sz="1900" spc="-120" dirty="0">
                <a:latin typeface="+mj-lt"/>
                <a:cs typeface="Arial"/>
              </a:rPr>
              <a:t> </a:t>
            </a:r>
            <a:r>
              <a:rPr sz="1900" spc="-95" dirty="0">
                <a:latin typeface="+mj-lt"/>
                <a:cs typeface="Arial"/>
              </a:rPr>
              <a:t>обычно</a:t>
            </a:r>
            <a:r>
              <a:rPr sz="1900" spc="-145" dirty="0">
                <a:latin typeface="+mj-lt"/>
                <a:cs typeface="Arial"/>
              </a:rPr>
              <a:t> </a:t>
            </a:r>
            <a:r>
              <a:rPr sz="1900" spc="-210" dirty="0">
                <a:latin typeface="+mj-lt"/>
                <a:cs typeface="Arial"/>
              </a:rPr>
              <a:t>выражается</a:t>
            </a:r>
            <a:r>
              <a:rPr sz="1900" spc="-135" dirty="0">
                <a:latin typeface="+mj-lt"/>
                <a:cs typeface="Arial"/>
              </a:rPr>
              <a:t> </a:t>
            </a:r>
            <a:r>
              <a:rPr sz="1900" spc="-105" dirty="0">
                <a:latin typeface="+mj-lt"/>
                <a:cs typeface="Arial"/>
              </a:rPr>
              <a:t>в</a:t>
            </a:r>
            <a:r>
              <a:rPr sz="1900" spc="-125" dirty="0">
                <a:latin typeface="+mj-lt"/>
                <a:cs typeface="Arial"/>
              </a:rPr>
              <a:t> </a:t>
            </a:r>
            <a:r>
              <a:rPr sz="1900" spc="-185" dirty="0">
                <a:latin typeface="+mj-lt"/>
                <a:cs typeface="Arial"/>
              </a:rPr>
              <a:t>процентах….</a:t>
            </a:r>
            <a:r>
              <a:rPr sz="1900" spc="-125" dirty="0">
                <a:latin typeface="+mj-lt"/>
                <a:cs typeface="Arial"/>
              </a:rPr>
              <a:t> </a:t>
            </a:r>
            <a:r>
              <a:rPr sz="1900" spc="-110" dirty="0">
                <a:latin typeface="+mj-lt"/>
                <a:cs typeface="Arial"/>
              </a:rPr>
              <a:t>19:23=</a:t>
            </a:r>
            <a:r>
              <a:rPr sz="1900" spc="-114" dirty="0">
                <a:latin typeface="+mj-lt"/>
                <a:cs typeface="Arial"/>
              </a:rPr>
              <a:t> </a:t>
            </a:r>
            <a:r>
              <a:rPr sz="1900" spc="-70" dirty="0">
                <a:latin typeface="+mj-lt"/>
                <a:cs typeface="Arial"/>
              </a:rPr>
              <a:t>0,826</a:t>
            </a:r>
            <a:r>
              <a:rPr sz="1900" spc="-120" dirty="0">
                <a:latin typeface="+mj-lt"/>
                <a:cs typeface="Arial"/>
              </a:rPr>
              <a:t> </a:t>
            </a:r>
            <a:r>
              <a:rPr sz="1900" spc="-135" dirty="0">
                <a:latin typeface="+mj-lt"/>
                <a:cs typeface="Arial"/>
              </a:rPr>
              <a:t>Х100</a:t>
            </a:r>
            <a:r>
              <a:rPr sz="1900" spc="-130" dirty="0">
                <a:latin typeface="+mj-lt"/>
                <a:cs typeface="Arial"/>
              </a:rPr>
              <a:t> </a:t>
            </a:r>
            <a:r>
              <a:rPr sz="1900" spc="-45" dirty="0">
                <a:latin typeface="+mj-lt"/>
                <a:cs typeface="Arial"/>
              </a:rPr>
              <a:t>=</a:t>
            </a:r>
            <a:r>
              <a:rPr sz="1900" spc="-130" dirty="0">
                <a:latin typeface="+mj-lt"/>
                <a:cs typeface="Arial"/>
              </a:rPr>
              <a:t> </a:t>
            </a:r>
            <a:r>
              <a:rPr sz="1900" spc="-85" dirty="0">
                <a:latin typeface="+mj-lt"/>
                <a:cs typeface="Arial"/>
              </a:rPr>
              <a:t>82,6%</a:t>
            </a:r>
            <a:r>
              <a:rPr sz="1900" spc="-110" dirty="0">
                <a:latin typeface="+mj-lt"/>
                <a:cs typeface="Arial"/>
              </a:rPr>
              <a:t> </a:t>
            </a:r>
            <a:r>
              <a:rPr sz="1900" spc="-180" dirty="0">
                <a:latin typeface="+mj-lt"/>
                <a:cs typeface="Arial"/>
              </a:rPr>
              <a:t>округлить</a:t>
            </a:r>
            <a:r>
              <a:rPr sz="1900" spc="-140" dirty="0">
                <a:latin typeface="+mj-lt"/>
                <a:cs typeface="Arial"/>
              </a:rPr>
              <a:t> </a:t>
            </a:r>
            <a:r>
              <a:rPr sz="1900" spc="-60" dirty="0">
                <a:latin typeface="+mj-lt"/>
                <a:cs typeface="Arial"/>
              </a:rPr>
              <a:t>до</a:t>
            </a:r>
            <a:r>
              <a:rPr sz="1900" spc="-114" dirty="0">
                <a:latin typeface="+mj-lt"/>
                <a:cs typeface="Arial"/>
              </a:rPr>
              <a:t> целого</a:t>
            </a:r>
            <a:r>
              <a:rPr sz="1900" spc="-120" dirty="0">
                <a:latin typeface="+mj-lt"/>
                <a:cs typeface="Arial"/>
              </a:rPr>
              <a:t> </a:t>
            </a:r>
            <a:r>
              <a:rPr sz="1900" spc="-90" dirty="0">
                <a:latin typeface="+mj-lt"/>
                <a:cs typeface="Arial"/>
              </a:rPr>
              <a:t>числа: </a:t>
            </a:r>
            <a:r>
              <a:rPr sz="1900" spc="-509" dirty="0">
                <a:latin typeface="+mj-lt"/>
                <a:cs typeface="Arial"/>
              </a:rPr>
              <a:t> </a:t>
            </a:r>
            <a:r>
              <a:rPr sz="1900" spc="-70" dirty="0">
                <a:latin typeface="+mj-lt"/>
                <a:cs typeface="Arial"/>
              </a:rPr>
              <a:t>83%</a:t>
            </a:r>
            <a:endParaRPr sz="1900" dirty="0">
              <a:latin typeface="+mj-lt"/>
              <a:cs typeface="Arial"/>
            </a:endParaRPr>
          </a:p>
          <a:p>
            <a:pPr marL="12700" marR="375285">
              <a:lnSpc>
                <a:spcPts val="2160"/>
              </a:lnSpc>
            </a:pPr>
            <a:r>
              <a:rPr sz="1900" b="1" spc="-160" dirty="0">
                <a:latin typeface="+mj-lt"/>
                <a:cs typeface="Arial"/>
              </a:rPr>
              <a:t>Реальная</a:t>
            </a:r>
            <a:r>
              <a:rPr sz="1900" b="1" spc="-130" dirty="0">
                <a:latin typeface="+mj-lt"/>
                <a:cs typeface="Arial"/>
              </a:rPr>
              <a:t> задача</a:t>
            </a:r>
            <a:r>
              <a:rPr sz="1900" spc="-130" dirty="0">
                <a:latin typeface="+mj-lt"/>
                <a:cs typeface="Arial"/>
              </a:rPr>
              <a:t>: </a:t>
            </a:r>
            <a:r>
              <a:rPr sz="1900" spc="-155" dirty="0">
                <a:latin typeface="+mj-lt"/>
                <a:cs typeface="Arial"/>
              </a:rPr>
              <a:t>Численность</a:t>
            </a:r>
            <a:r>
              <a:rPr sz="1900" spc="-130" dirty="0">
                <a:latin typeface="+mj-lt"/>
                <a:cs typeface="Arial"/>
              </a:rPr>
              <a:t> </a:t>
            </a:r>
            <a:r>
              <a:rPr sz="1900" spc="-110" dirty="0">
                <a:latin typeface="+mj-lt"/>
                <a:cs typeface="Arial"/>
              </a:rPr>
              <a:t>населения</a:t>
            </a:r>
            <a:r>
              <a:rPr sz="1900" spc="-114" dirty="0">
                <a:latin typeface="+mj-lt"/>
                <a:cs typeface="Arial"/>
              </a:rPr>
              <a:t> </a:t>
            </a:r>
            <a:r>
              <a:rPr sz="1900" spc="-204" dirty="0">
                <a:latin typeface="+mj-lt"/>
                <a:cs typeface="Arial"/>
              </a:rPr>
              <a:t>субъекта</a:t>
            </a:r>
            <a:r>
              <a:rPr sz="1900" spc="-135" dirty="0">
                <a:latin typeface="+mj-lt"/>
                <a:cs typeface="Arial"/>
              </a:rPr>
              <a:t> </a:t>
            </a:r>
            <a:r>
              <a:rPr sz="1900" spc="20" dirty="0">
                <a:latin typeface="+mj-lt"/>
                <a:cs typeface="Arial"/>
              </a:rPr>
              <a:t>М</a:t>
            </a:r>
            <a:r>
              <a:rPr sz="1900" spc="-125" dirty="0">
                <a:latin typeface="+mj-lt"/>
                <a:cs typeface="Arial"/>
              </a:rPr>
              <a:t> </a:t>
            </a:r>
            <a:r>
              <a:rPr sz="1900" spc="65" dirty="0">
                <a:latin typeface="+mj-lt"/>
                <a:cs typeface="Arial"/>
              </a:rPr>
              <a:t>-</a:t>
            </a:r>
            <a:r>
              <a:rPr sz="1900" spc="-114" dirty="0">
                <a:latin typeface="+mj-lt"/>
                <a:cs typeface="Arial"/>
              </a:rPr>
              <a:t> </a:t>
            </a:r>
            <a:r>
              <a:rPr sz="1900" spc="-375" dirty="0">
                <a:latin typeface="+mj-lt"/>
                <a:cs typeface="Arial"/>
              </a:rPr>
              <a:t>1</a:t>
            </a:r>
            <a:r>
              <a:rPr sz="1900" spc="-260" dirty="0">
                <a:latin typeface="+mj-lt"/>
                <a:cs typeface="Arial"/>
              </a:rPr>
              <a:t> </a:t>
            </a:r>
            <a:r>
              <a:rPr sz="1900" spc="-100" dirty="0">
                <a:latin typeface="+mj-lt"/>
                <a:cs typeface="Arial"/>
              </a:rPr>
              <a:t>345</a:t>
            </a:r>
            <a:r>
              <a:rPr sz="1900" spc="-130" dirty="0">
                <a:latin typeface="+mj-lt"/>
                <a:cs typeface="Arial"/>
              </a:rPr>
              <a:t> </a:t>
            </a:r>
            <a:r>
              <a:rPr sz="1900" spc="-195" dirty="0">
                <a:latin typeface="+mj-lt"/>
                <a:cs typeface="Arial"/>
              </a:rPr>
              <a:t>123</a:t>
            </a:r>
            <a:r>
              <a:rPr sz="1900" spc="-110" dirty="0">
                <a:latin typeface="+mj-lt"/>
                <a:cs typeface="Arial"/>
              </a:rPr>
              <a:t> человека,</a:t>
            </a:r>
            <a:r>
              <a:rPr sz="1900" spc="-114" dirty="0">
                <a:latin typeface="+mj-lt"/>
                <a:cs typeface="Arial"/>
              </a:rPr>
              <a:t> </a:t>
            </a:r>
            <a:r>
              <a:rPr sz="1900" spc="-50" dirty="0">
                <a:latin typeface="+mj-lt"/>
                <a:cs typeface="Arial"/>
              </a:rPr>
              <a:t>из</a:t>
            </a:r>
            <a:r>
              <a:rPr sz="1900" spc="-125" dirty="0">
                <a:latin typeface="+mj-lt"/>
                <a:cs typeface="Arial"/>
              </a:rPr>
              <a:t> </a:t>
            </a:r>
            <a:r>
              <a:rPr sz="1900" spc="-45" dirty="0">
                <a:latin typeface="+mj-lt"/>
                <a:cs typeface="Arial"/>
              </a:rPr>
              <a:t>них</a:t>
            </a:r>
            <a:r>
              <a:rPr sz="1900" spc="-125" dirty="0">
                <a:latin typeface="+mj-lt"/>
                <a:cs typeface="Arial"/>
              </a:rPr>
              <a:t> </a:t>
            </a:r>
            <a:r>
              <a:rPr sz="1900" spc="-105" dirty="0">
                <a:latin typeface="+mj-lt"/>
                <a:cs typeface="Arial"/>
              </a:rPr>
              <a:t>в</a:t>
            </a:r>
            <a:r>
              <a:rPr sz="1900" spc="-125" dirty="0">
                <a:latin typeface="+mj-lt"/>
                <a:cs typeface="Arial"/>
              </a:rPr>
              <a:t> </a:t>
            </a:r>
            <a:r>
              <a:rPr sz="1900" spc="-114" dirty="0">
                <a:latin typeface="+mj-lt"/>
                <a:cs typeface="Arial"/>
              </a:rPr>
              <a:t>городах </a:t>
            </a:r>
            <a:r>
              <a:rPr sz="1900" spc="-175" dirty="0">
                <a:latin typeface="+mj-lt"/>
                <a:cs typeface="Arial"/>
              </a:rPr>
              <a:t>проживает</a:t>
            </a:r>
            <a:r>
              <a:rPr sz="1900" spc="-135" dirty="0">
                <a:latin typeface="+mj-lt"/>
                <a:cs typeface="Arial"/>
              </a:rPr>
              <a:t> </a:t>
            </a:r>
            <a:r>
              <a:rPr sz="1900" spc="-125" dirty="0">
                <a:latin typeface="+mj-lt"/>
                <a:cs typeface="Arial"/>
              </a:rPr>
              <a:t>756</a:t>
            </a:r>
            <a:r>
              <a:rPr sz="1900" spc="-114" dirty="0">
                <a:latin typeface="+mj-lt"/>
                <a:cs typeface="Arial"/>
              </a:rPr>
              <a:t> </a:t>
            </a:r>
            <a:r>
              <a:rPr sz="1900" spc="-95" dirty="0">
                <a:latin typeface="+mj-lt"/>
                <a:cs typeface="Arial"/>
              </a:rPr>
              <a:t>423 </a:t>
            </a:r>
            <a:r>
              <a:rPr sz="1900" spc="-515" dirty="0">
                <a:latin typeface="+mj-lt"/>
                <a:cs typeface="Arial"/>
              </a:rPr>
              <a:t> </a:t>
            </a:r>
            <a:r>
              <a:rPr sz="1900" spc="-114" dirty="0">
                <a:latin typeface="+mj-lt"/>
                <a:cs typeface="Arial"/>
              </a:rPr>
              <a:t>человека.</a:t>
            </a:r>
            <a:r>
              <a:rPr sz="1900" spc="-140" dirty="0">
                <a:latin typeface="+mj-lt"/>
                <a:cs typeface="Arial"/>
              </a:rPr>
              <a:t> </a:t>
            </a:r>
            <a:r>
              <a:rPr sz="1900" spc="-160" dirty="0">
                <a:latin typeface="+mj-lt"/>
                <a:cs typeface="Arial"/>
              </a:rPr>
              <a:t>Определить</a:t>
            </a:r>
            <a:r>
              <a:rPr sz="1900" spc="-135" dirty="0">
                <a:latin typeface="+mj-lt"/>
                <a:cs typeface="Arial"/>
              </a:rPr>
              <a:t> </a:t>
            </a:r>
            <a:r>
              <a:rPr sz="1900" spc="-75" dirty="0">
                <a:latin typeface="+mj-lt"/>
                <a:cs typeface="Arial"/>
              </a:rPr>
              <a:t>долю</a:t>
            </a:r>
            <a:r>
              <a:rPr sz="1900" spc="-135" dirty="0">
                <a:latin typeface="+mj-lt"/>
                <a:cs typeface="Arial"/>
              </a:rPr>
              <a:t> </a:t>
            </a:r>
            <a:r>
              <a:rPr sz="1900" spc="-95" dirty="0">
                <a:latin typeface="+mj-lt"/>
                <a:cs typeface="Arial"/>
              </a:rPr>
              <a:t>городского</a:t>
            </a:r>
            <a:r>
              <a:rPr sz="1900" spc="-145" dirty="0">
                <a:latin typeface="+mj-lt"/>
                <a:cs typeface="Arial"/>
              </a:rPr>
              <a:t> </a:t>
            </a:r>
            <a:r>
              <a:rPr sz="1900" spc="-110" dirty="0">
                <a:latin typeface="+mj-lt"/>
                <a:cs typeface="Arial"/>
              </a:rPr>
              <a:t>населения.</a:t>
            </a:r>
            <a:endParaRPr sz="1900" dirty="0">
              <a:latin typeface="+mj-lt"/>
              <a:cs typeface="Arial"/>
            </a:endParaRPr>
          </a:p>
          <a:p>
            <a:pPr marL="12700">
              <a:lnSpc>
                <a:spcPts val="2110"/>
              </a:lnSpc>
            </a:pPr>
            <a:r>
              <a:rPr sz="1900" spc="-190" dirty="0">
                <a:latin typeface="+mj-lt"/>
                <a:cs typeface="Arial"/>
              </a:rPr>
              <a:t>Алгоритм</a:t>
            </a:r>
            <a:r>
              <a:rPr sz="1900" spc="-145" dirty="0">
                <a:latin typeface="+mj-lt"/>
                <a:cs typeface="Arial"/>
              </a:rPr>
              <a:t> </a:t>
            </a:r>
            <a:r>
              <a:rPr sz="1900" spc="-540" dirty="0">
                <a:latin typeface="+mj-lt"/>
                <a:cs typeface="Arial"/>
              </a:rPr>
              <a:t>тот</a:t>
            </a:r>
            <a:r>
              <a:rPr sz="1900" spc="-140" dirty="0">
                <a:latin typeface="+mj-lt"/>
                <a:cs typeface="Arial"/>
              </a:rPr>
              <a:t> </a:t>
            </a:r>
            <a:r>
              <a:rPr sz="1900" spc="-55" dirty="0">
                <a:latin typeface="+mj-lt"/>
                <a:cs typeface="Arial"/>
              </a:rPr>
              <a:t>же:</a:t>
            </a:r>
            <a:r>
              <a:rPr sz="1900" spc="-125" dirty="0">
                <a:latin typeface="+mj-lt"/>
                <a:cs typeface="Arial"/>
              </a:rPr>
              <a:t> 756 </a:t>
            </a:r>
            <a:r>
              <a:rPr sz="1900" spc="-95" dirty="0">
                <a:latin typeface="+mj-lt"/>
                <a:cs typeface="Arial"/>
              </a:rPr>
              <a:t>423</a:t>
            </a:r>
            <a:r>
              <a:rPr sz="1900" spc="-125" dirty="0">
                <a:latin typeface="+mj-lt"/>
                <a:cs typeface="Arial"/>
              </a:rPr>
              <a:t> </a:t>
            </a:r>
            <a:r>
              <a:rPr sz="1900" spc="45" dirty="0">
                <a:latin typeface="+mj-lt"/>
                <a:cs typeface="Arial"/>
              </a:rPr>
              <a:t>:</a:t>
            </a:r>
            <a:r>
              <a:rPr sz="1900" spc="-125" dirty="0">
                <a:latin typeface="+mj-lt"/>
                <a:cs typeface="Arial"/>
              </a:rPr>
              <a:t> </a:t>
            </a:r>
            <a:r>
              <a:rPr sz="1900" spc="-375" dirty="0">
                <a:latin typeface="+mj-lt"/>
                <a:cs typeface="Arial"/>
              </a:rPr>
              <a:t>1</a:t>
            </a:r>
            <a:r>
              <a:rPr sz="1900" spc="-280" dirty="0">
                <a:latin typeface="+mj-lt"/>
                <a:cs typeface="Arial"/>
              </a:rPr>
              <a:t> </a:t>
            </a:r>
            <a:r>
              <a:rPr sz="1900" spc="-100" dirty="0">
                <a:latin typeface="+mj-lt"/>
                <a:cs typeface="Arial"/>
              </a:rPr>
              <a:t>345</a:t>
            </a:r>
            <a:r>
              <a:rPr sz="1900" spc="-125" dirty="0">
                <a:latin typeface="+mj-lt"/>
                <a:cs typeface="Arial"/>
              </a:rPr>
              <a:t> </a:t>
            </a:r>
            <a:r>
              <a:rPr sz="1900" spc="-195" dirty="0">
                <a:latin typeface="+mj-lt"/>
                <a:cs typeface="Arial"/>
              </a:rPr>
              <a:t>123</a:t>
            </a:r>
            <a:r>
              <a:rPr sz="1900" spc="-125" dirty="0">
                <a:latin typeface="+mj-lt"/>
                <a:cs typeface="Arial"/>
              </a:rPr>
              <a:t> </a:t>
            </a:r>
            <a:r>
              <a:rPr sz="1900" spc="-45" dirty="0">
                <a:latin typeface="+mj-lt"/>
                <a:cs typeface="Arial"/>
              </a:rPr>
              <a:t>=</a:t>
            </a:r>
            <a:r>
              <a:rPr sz="1900" spc="-125" dirty="0">
                <a:latin typeface="+mj-lt"/>
                <a:cs typeface="Arial"/>
              </a:rPr>
              <a:t> </a:t>
            </a:r>
            <a:r>
              <a:rPr sz="1900" spc="-95" dirty="0">
                <a:latin typeface="+mj-lt"/>
                <a:cs typeface="Arial"/>
              </a:rPr>
              <a:t>0,5623</a:t>
            </a:r>
            <a:r>
              <a:rPr sz="1900" spc="-125" dirty="0">
                <a:latin typeface="+mj-lt"/>
                <a:cs typeface="Arial"/>
              </a:rPr>
              <a:t> </a:t>
            </a:r>
            <a:r>
              <a:rPr sz="1900" spc="-130" dirty="0">
                <a:latin typeface="+mj-lt"/>
                <a:cs typeface="Arial"/>
              </a:rPr>
              <a:t>Х100</a:t>
            </a:r>
            <a:r>
              <a:rPr sz="1900" spc="-140" dirty="0">
                <a:latin typeface="+mj-lt"/>
                <a:cs typeface="Arial"/>
              </a:rPr>
              <a:t> </a:t>
            </a:r>
            <a:r>
              <a:rPr sz="1900" spc="-45" dirty="0">
                <a:latin typeface="+mj-lt"/>
                <a:cs typeface="Arial"/>
              </a:rPr>
              <a:t>=</a:t>
            </a:r>
            <a:r>
              <a:rPr sz="1900" spc="-135" dirty="0">
                <a:latin typeface="+mj-lt"/>
                <a:cs typeface="Arial"/>
              </a:rPr>
              <a:t> </a:t>
            </a:r>
            <a:r>
              <a:rPr sz="1900" spc="-80" dirty="0">
                <a:latin typeface="+mj-lt"/>
                <a:cs typeface="Arial"/>
              </a:rPr>
              <a:t>56,23;</a:t>
            </a:r>
            <a:r>
              <a:rPr sz="1900" spc="-105" dirty="0">
                <a:latin typeface="+mj-lt"/>
                <a:cs typeface="Arial"/>
              </a:rPr>
              <a:t> </a:t>
            </a:r>
            <a:r>
              <a:rPr sz="1900" spc="-180" dirty="0">
                <a:latin typeface="+mj-lt"/>
                <a:cs typeface="Arial"/>
              </a:rPr>
              <a:t>округлить</a:t>
            </a:r>
            <a:r>
              <a:rPr sz="1900" spc="-145" dirty="0">
                <a:latin typeface="+mj-lt"/>
                <a:cs typeface="Arial"/>
              </a:rPr>
              <a:t> </a:t>
            </a:r>
            <a:r>
              <a:rPr sz="1900" spc="-60" dirty="0">
                <a:latin typeface="+mj-lt"/>
                <a:cs typeface="Arial"/>
              </a:rPr>
              <a:t>до</a:t>
            </a:r>
            <a:r>
              <a:rPr sz="1900" spc="-130" dirty="0">
                <a:latin typeface="+mj-lt"/>
                <a:cs typeface="Arial"/>
              </a:rPr>
              <a:t> </a:t>
            </a:r>
            <a:r>
              <a:rPr sz="1900" spc="-215" dirty="0">
                <a:latin typeface="+mj-lt"/>
                <a:cs typeface="Arial"/>
              </a:rPr>
              <a:t>десятых</a:t>
            </a:r>
            <a:r>
              <a:rPr sz="1900" spc="-130" dirty="0">
                <a:latin typeface="+mj-lt"/>
                <a:cs typeface="Arial"/>
              </a:rPr>
              <a:t> </a:t>
            </a:r>
            <a:r>
              <a:rPr sz="1900" spc="-80" dirty="0">
                <a:latin typeface="+mj-lt"/>
                <a:cs typeface="Arial"/>
              </a:rPr>
              <a:t>долей</a:t>
            </a:r>
            <a:r>
              <a:rPr sz="1900" spc="-145" dirty="0">
                <a:latin typeface="+mj-lt"/>
                <a:cs typeface="Arial"/>
              </a:rPr>
              <a:t> </a:t>
            </a:r>
            <a:r>
              <a:rPr sz="1900" spc="-140" dirty="0">
                <a:latin typeface="+mj-lt"/>
                <a:cs typeface="Arial"/>
              </a:rPr>
              <a:t>процента-56,2</a:t>
            </a:r>
            <a:endParaRPr sz="19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3498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5138" y="332231"/>
            <a:ext cx="4072128" cy="23774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2750" y="100221"/>
            <a:ext cx="536864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u="sng" spc="-130" dirty="0">
                <a:solidFill>
                  <a:schemeClr val="tx1"/>
                </a:solidFill>
              </a:rPr>
              <a:t>Теперь</a:t>
            </a:r>
            <a:r>
              <a:rPr u="sng" spc="-220" dirty="0">
                <a:solidFill>
                  <a:schemeClr val="tx1"/>
                </a:solidFill>
              </a:rPr>
              <a:t> </a:t>
            </a:r>
            <a:r>
              <a:rPr u="sng" spc="-80" dirty="0">
                <a:solidFill>
                  <a:schemeClr val="tx1"/>
                </a:solidFill>
              </a:rPr>
              <a:t>«время»:</a:t>
            </a:r>
            <a:r>
              <a:rPr u="sng" spc="-204" dirty="0">
                <a:solidFill>
                  <a:schemeClr val="tx1"/>
                </a:solidFill>
              </a:rPr>
              <a:t> </a:t>
            </a:r>
            <a:r>
              <a:rPr u="sng" spc="-90" dirty="0">
                <a:solidFill>
                  <a:schemeClr val="tx1"/>
                </a:solidFill>
              </a:rPr>
              <a:t>8</a:t>
            </a:r>
            <a:r>
              <a:rPr u="sng" spc="-235" dirty="0">
                <a:solidFill>
                  <a:schemeClr val="tx1"/>
                </a:solidFill>
              </a:rPr>
              <a:t> </a:t>
            </a:r>
            <a:r>
              <a:rPr u="sng" spc="-114" dirty="0">
                <a:solidFill>
                  <a:schemeClr val="tx1"/>
                </a:solidFill>
              </a:rPr>
              <a:t>класс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14131" y="2848483"/>
            <a:ext cx="2145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95" dirty="0">
                <a:latin typeface="Lucida Sans Unicode"/>
                <a:cs typeface="Lucida Sans Unicode"/>
              </a:rPr>
              <a:t>Карта</a:t>
            </a:r>
            <a:r>
              <a:rPr spc="-180" dirty="0">
                <a:latin typeface="Lucida Sans Unicode"/>
                <a:cs typeface="Lucida Sans Unicode"/>
              </a:rPr>
              <a:t> </a:t>
            </a:r>
            <a:r>
              <a:rPr spc="-100" dirty="0">
                <a:latin typeface="Lucida Sans Unicode"/>
                <a:cs typeface="Lucida Sans Unicode"/>
              </a:rPr>
              <a:t>ча</a:t>
            </a:r>
            <a:r>
              <a:rPr spc="-105" dirty="0">
                <a:latin typeface="Lucida Sans Unicode"/>
                <a:cs typeface="Lucida Sans Unicode"/>
              </a:rPr>
              <a:t>с</a:t>
            </a:r>
            <a:r>
              <a:rPr spc="-125" dirty="0">
                <a:latin typeface="Lucida Sans Unicode"/>
                <a:cs typeface="Lucida Sans Unicode"/>
              </a:rPr>
              <a:t>овых</a:t>
            </a:r>
            <a:r>
              <a:rPr spc="-190" dirty="0">
                <a:latin typeface="Lucida Sans Unicode"/>
                <a:cs typeface="Lucida Sans Unicode"/>
              </a:rPr>
              <a:t> </a:t>
            </a:r>
            <a:r>
              <a:rPr spc="-110" dirty="0">
                <a:latin typeface="Lucida Sans Unicode"/>
                <a:cs typeface="Lucida Sans Unicode"/>
              </a:rPr>
              <a:t>зон</a:t>
            </a:r>
            <a:r>
              <a:rPr spc="-204" dirty="0">
                <a:latin typeface="Lucida Sans Unicode"/>
                <a:cs typeface="Lucida Sans Unicode"/>
              </a:rPr>
              <a:t>…</a:t>
            </a:r>
            <a:r>
              <a:rPr spc="-195" dirty="0">
                <a:latin typeface="Lucida Sans Unicode"/>
                <a:cs typeface="Lucida Sans Unicode"/>
              </a:rPr>
              <a:t>.</a:t>
            </a:r>
            <a:endParaRPr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6504" y="584973"/>
            <a:ext cx="6934200" cy="4975336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2460"/>
              </a:lnSpc>
              <a:spcBef>
                <a:spcPts val="115"/>
              </a:spcBef>
            </a:pPr>
            <a:r>
              <a:rPr sz="2000" spc="-110" dirty="0">
                <a:latin typeface="Lucida Sans Unicode"/>
                <a:cs typeface="Lucida Sans Unicode"/>
              </a:rPr>
              <a:t>Простейшая</a:t>
            </a:r>
            <a:r>
              <a:rPr sz="2000" spc="-210" dirty="0">
                <a:latin typeface="Lucida Sans Unicode"/>
                <a:cs typeface="Lucida Sans Unicode"/>
              </a:rPr>
              <a:t> </a:t>
            </a:r>
            <a:r>
              <a:rPr sz="2000" spc="-160" dirty="0">
                <a:latin typeface="Lucida Sans Unicode"/>
                <a:cs typeface="Lucida Sans Unicode"/>
              </a:rPr>
              <a:t>задача</a:t>
            </a:r>
            <a:r>
              <a:rPr sz="2000" spc="-180" dirty="0">
                <a:latin typeface="Lucida Sans Unicode"/>
                <a:cs typeface="Lucida Sans Unicode"/>
              </a:rPr>
              <a:t> </a:t>
            </a:r>
            <a:r>
              <a:rPr sz="2000" spc="-145" dirty="0">
                <a:latin typeface="Lucida Sans Unicode"/>
                <a:cs typeface="Lucida Sans Unicode"/>
              </a:rPr>
              <a:t>для</a:t>
            </a:r>
            <a:r>
              <a:rPr sz="2000" spc="-190" dirty="0">
                <a:latin typeface="Lucida Sans Unicode"/>
                <a:cs typeface="Lucida Sans Unicode"/>
              </a:rPr>
              <a:t> </a:t>
            </a:r>
            <a:r>
              <a:rPr sz="2000" spc="-75" dirty="0">
                <a:latin typeface="Lucida Sans Unicode"/>
                <a:cs typeface="Lucida Sans Unicode"/>
              </a:rPr>
              <a:t>всех:</a:t>
            </a:r>
            <a:r>
              <a:rPr sz="2000" spc="-204" dirty="0">
                <a:latin typeface="Lucida Sans Unicode"/>
                <a:cs typeface="Lucida Sans Unicode"/>
              </a:rPr>
              <a:t> </a:t>
            </a:r>
            <a:r>
              <a:rPr dirty="0"/>
              <a:t>Определить сколько времени</a:t>
            </a:r>
          </a:p>
          <a:p>
            <a:pPr marL="12700">
              <a:lnSpc>
                <a:spcPts val="2400"/>
              </a:lnSpc>
            </a:pPr>
            <a:r>
              <a:rPr dirty="0"/>
              <a:t>будет в Омске, когда в Ярославле полдень.</a:t>
            </a:r>
          </a:p>
          <a:p>
            <a:pPr marL="12700" marR="5080">
              <a:lnSpc>
                <a:spcPts val="2400"/>
              </a:lnSpc>
              <a:spcBef>
                <a:spcPts val="120"/>
              </a:spcBef>
            </a:pPr>
            <a:r>
              <a:rPr dirty="0"/>
              <a:t>По карте определяем зоны, где находятся города (Ярославль  II; Омск – V. Стало быть разница во времени – 3 часа. Омск  восточнее, значит разница прибавляется: 12+3 = 15 часов.</a:t>
            </a:r>
          </a:p>
          <a:p>
            <a:pPr marL="12700">
              <a:lnSpc>
                <a:spcPts val="2280"/>
              </a:lnSpc>
            </a:pPr>
            <a:r>
              <a:rPr b="1" u="sng" dirty="0"/>
              <a:t>Тоже простая</a:t>
            </a:r>
            <a:r>
              <a:rPr dirty="0"/>
              <a:t>: Определите последовательность в которой,</a:t>
            </a:r>
          </a:p>
          <a:p>
            <a:pPr marL="12700">
              <a:lnSpc>
                <a:spcPts val="2400"/>
              </a:lnSpc>
            </a:pPr>
            <a:r>
              <a:rPr dirty="0"/>
              <a:t>жители встречают Новый Год.</a:t>
            </a:r>
          </a:p>
          <a:p>
            <a:pPr marL="469900" marR="1141095" indent="-457200">
              <a:lnSpc>
                <a:spcPts val="2400"/>
              </a:lnSpc>
              <a:spcBef>
                <a:spcPts val="120"/>
              </a:spcBef>
              <a:tabLst>
                <a:tab pos="469265" algn="l"/>
              </a:tabLst>
            </a:pPr>
            <a:r>
              <a:rPr dirty="0"/>
              <a:t>1)	Свердловская область, 2) Хабаровский край, 3)  Калининградская область, 4) Чукотский А.окр.</a:t>
            </a:r>
          </a:p>
          <a:p>
            <a:pPr marL="12700">
              <a:lnSpc>
                <a:spcPts val="2280"/>
              </a:lnSpc>
            </a:pPr>
            <a:r>
              <a:rPr b="1" u="sng" dirty="0"/>
              <a:t>Чуть сложнее</a:t>
            </a:r>
            <a:r>
              <a:rPr dirty="0"/>
              <a:t>: Во сколько жители Красноярска должны</a:t>
            </a:r>
          </a:p>
          <a:p>
            <a:pPr marL="12700" marR="67310">
              <a:lnSpc>
                <a:spcPct val="95300"/>
              </a:lnSpc>
              <a:spcBef>
                <a:spcPts val="55"/>
              </a:spcBef>
            </a:pPr>
            <a:r>
              <a:rPr dirty="0"/>
              <a:t>включить телевизор, чтобы посмотреть прямую трансляцию  Парада на Красной площади, начинающуюся в 10-00 по  московскому времени.</a:t>
            </a:r>
          </a:p>
          <a:p>
            <a:pPr marL="12700" marR="681990">
              <a:lnSpc>
                <a:spcPts val="2400"/>
              </a:lnSpc>
              <a:spcBef>
                <a:spcPts val="60"/>
              </a:spcBef>
            </a:pPr>
            <a:r>
              <a:rPr dirty="0"/>
              <a:t>Преобразуем в следующую задачу: Сколько времени в  Красноярске, когда в Москве 10 утра? Москва – II ч.з.;  Красноярск VI ч.з. – разница во времени + 4 часа.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6504" y="5463289"/>
            <a:ext cx="11455400" cy="652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460"/>
              </a:lnSpc>
              <a:spcBef>
                <a:spcPts val="110"/>
              </a:spcBef>
            </a:pPr>
            <a:r>
              <a:rPr dirty="0"/>
              <a:t>Значит красноярцы должны включить телевизор в 14 часов (10</a:t>
            </a:r>
          </a:p>
          <a:p>
            <a:pPr marL="12700">
              <a:lnSpc>
                <a:spcPts val="2460"/>
              </a:lnSpc>
              <a:tabLst>
                <a:tab pos="11442065" algn="l"/>
              </a:tabLst>
            </a:pPr>
            <a:r>
              <a:rPr dirty="0"/>
              <a:t>+4)… Неважно, что хотят увидеть в прямой трансляции</a:t>
            </a:r>
            <a:r>
              <a:rPr sz="2100" i="1" u="dash" dirty="0">
                <a:uFill>
                  <a:solidFill>
                    <a:srgbClr val="1C6ED4"/>
                  </a:solidFill>
                </a:uFill>
                <a:latin typeface="Arial"/>
                <a:cs typeface="Arial"/>
              </a:rPr>
              <a:t>	</a:t>
            </a:r>
            <a:endParaRPr sz="2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2396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6222" y="6135623"/>
            <a:ext cx="11212830" cy="0"/>
          </a:xfrm>
          <a:custGeom>
            <a:avLst/>
            <a:gdLst/>
            <a:ahLst/>
            <a:cxnLst/>
            <a:rect l="l" t="t" r="r" b="b"/>
            <a:pathLst>
              <a:path w="11212830">
                <a:moveTo>
                  <a:pt x="0" y="0"/>
                </a:moveTo>
                <a:lnTo>
                  <a:pt x="11212830" y="0"/>
                </a:lnTo>
              </a:path>
            </a:pathLst>
          </a:custGeom>
          <a:ln w="12192">
            <a:solidFill>
              <a:srgbClr val="1C6E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27279" y="57842"/>
            <a:ext cx="842426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u="sng" spc="-5" dirty="0">
                <a:solidFill>
                  <a:schemeClr val="tx1"/>
                </a:solidFill>
                <a:latin typeface="Calibri"/>
                <a:cs typeface="Calibri"/>
              </a:rPr>
              <a:t>Самая</a:t>
            </a:r>
            <a:r>
              <a:rPr u="sng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u="sng" spc="-5" dirty="0">
                <a:solidFill>
                  <a:schemeClr val="tx1"/>
                </a:solidFill>
                <a:latin typeface="Calibri"/>
                <a:cs typeface="Calibri"/>
              </a:rPr>
              <a:t>сложная</a:t>
            </a:r>
            <a:r>
              <a:rPr u="sng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u="sng" dirty="0">
                <a:solidFill>
                  <a:schemeClr val="tx1"/>
                </a:solidFill>
                <a:latin typeface="Calibri"/>
                <a:cs typeface="Calibri"/>
              </a:rPr>
              <a:t>задача</a:t>
            </a:r>
            <a:r>
              <a:rPr u="sng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u="sng" dirty="0">
                <a:solidFill>
                  <a:schemeClr val="tx1"/>
                </a:solidFill>
                <a:latin typeface="Calibri"/>
                <a:cs typeface="Calibri"/>
              </a:rPr>
              <a:t>из</a:t>
            </a:r>
            <a:r>
              <a:rPr u="sng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u="sng" spc="-15" dirty="0">
                <a:solidFill>
                  <a:schemeClr val="tx1"/>
                </a:solidFill>
                <a:latin typeface="Calibri"/>
                <a:cs typeface="Calibri"/>
              </a:rPr>
              <a:t>этой</a:t>
            </a:r>
            <a:r>
              <a:rPr u="sng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u="sng" dirty="0">
                <a:solidFill>
                  <a:schemeClr val="tx1"/>
                </a:solidFill>
                <a:latin typeface="Calibri"/>
                <a:cs typeface="Calibri"/>
              </a:rPr>
              <a:t>серии: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1233" y="1121663"/>
            <a:ext cx="4072128" cy="23759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920863" y="3683634"/>
            <a:ext cx="2030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Карта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часовых </a:t>
            </a:r>
            <a:r>
              <a:rPr spc="-10" dirty="0">
                <a:latin typeface="Calibri"/>
                <a:cs typeface="Calibri"/>
              </a:rPr>
              <a:t>зон….</a:t>
            </a:r>
            <a:endParaRPr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1407" y="536905"/>
            <a:ext cx="728789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Самолёт </a:t>
            </a:r>
            <a:r>
              <a:rPr sz="2000" b="1" spc="-5" dirty="0">
                <a:latin typeface="Calibri"/>
                <a:cs typeface="Calibri"/>
              </a:rPr>
              <a:t>вылетел </a:t>
            </a:r>
            <a:r>
              <a:rPr sz="2000" b="1" dirty="0">
                <a:latin typeface="Calibri"/>
                <a:cs typeface="Calibri"/>
              </a:rPr>
              <a:t>из </a:t>
            </a:r>
            <a:r>
              <a:rPr sz="2000" b="1" spc="-5" dirty="0">
                <a:latin typeface="Calibri"/>
                <a:cs typeface="Calibri"/>
              </a:rPr>
              <a:t>Сургута </a:t>
            </a:r>
            <a:r>
              <a:rPr sz="2000" b="1" dirty="0">
                <a:latin typeface="Calibri"/>
                <a:cs typeface="Calibri"/>
              </a:rPr>
              <a:t>(IV </a:t>
            </a:r>
            <a:r>
              <a:rPr sz="2000" b="1" spc="-5" dirty="0">
                <a:latin typeface="Calibri"/>
                <a:cs typeface="Calibri"/>
              </a:rPr>
              <a:t>часовая </a:t>
            </a:r>
            <a:r>
              <a:rPr sz="2000" b="1" dirty="0">
                <a:latin typeface="Calibri"/>
                <a:cs typeface="Calibri"/>
              </a:rPr>
              <a:t>зона) в </a:t>
            </a:r>
            <a:r>
              <a:rPr sz="2000" b="1" spc="-5" dirty="0">
                <a:latin typeface="Calibri"/>
                <a:cs typeface="Calibri"/>
              </a:rPr>
              <a:t>Ростов-на-Дону </a:t>
            </a:r>
            <a:r>
              <a:rPr sz="2000" b="1" dirty="0">
                <a:latin typeface="Calibri"/>
                <a:cs typeface="Calibri"/>
              </a:rPr>
              <a:t>(II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часовая </a:t>
            </a:r>
            <a:r>
              <a:rPr sz="2000" b="1" spc="-5" dirty="0">
                <a:latin typeface="Calibri"/>
                <a:cs typeface="Calibri"/>
              </a:rPr>
              <a:t>зона) </a:t>
            </a:r>
            <a:r>
              <a:rPr sz="2000" b="1" dirty="0">
                <a:latin typeface="Calibri"/>
                <a:cs typeface="Calibri"/>
              </a:rPr>
              <a:t>в 5 часов </a:t>
            </a:r>
            <a:r>
              <a:rPr sz="2000" b="1" spc="-5" dirty="0">
                <a:latin typeface="Calibri"/>
                <a:cs typeface="Calibri"/>
              </a:rPr>
              <a:t>по местному времени Сургута. Расчётное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время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полёта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составляет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4 </a:t>
            </a:r>
            <a:r>
              <a:rPr sz="2000" b="1" spc="-5" dirty="0">
                <a:latin typeface="Calibri"/>
                <a:cs typeface="Calibri"/>
              </a:rPr>
              <a:t>часа.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Сколько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времени</a:t>
            </a:r>
            <a:r>
              <a:rPr sz="2000" b="1" spc="-25" dirty="0">
                <a:latin typeface="Calibri"/>
                <a:cs typeface="Calibri"/>
              </a:rPr>
              <a:t> будет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marL="12700" algn="just"/>
            <a:r>
              <a:rPr sz="2000" b="1" spc="-10" dirty="0">
                <a:latin typeface="Calibri"/>
                <a:cs typeface="Calibri"/>
              </a:rPr>
              <a:t>Ростове-на-Дону,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когда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самолёт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приземлится?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Ответ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запишите </a:t>
            </a:r>
            <a:r>
              <a:rPr sz="2000" b="1" dirty="0"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marL="12700" algn="just"/>
            <a:r>
              <a:rPr sz="2000" b="1" spc="-5" dirty="0">
                <a:latin typeface="Calibri"/>
                <a:cs typeface="Calibri"/>
              </a:rPr>
              <a:t>виде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числа.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6550" y="2266950"/>
            <a:ext cx="4827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sz="2400" spc="-3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 Light"/>
                <a:cs typeface="Calibri Light"/>
              </a:rPr>
              <a:t>иск.</a:t>
            </a:r>
            <a:r>
              <a:rPr sz="2400" spc="-6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 Light"/>
                <a:cs typeface="Calibri Light"/>
              </a:rPr>
              <a:t>=</a:t>
            </a:r>
            <a:r>
              <a:rPr sz="2400" spc="-3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 Light"/>
                <a:cs typeface="Calibri Light"/>
              </a:rPr>
              <a:t>Т</a:t>
            </a:r>
            <a:r>
              <a:rPr sz="2400" spc="-2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 Light"/>
                <a:cs typeface="Calibri Light"/>
              </a:rPr>
              <a:t>вылета</a:t>
            </a:r>
            <a:r>
              <a:rPr sz="2400" spc="-6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 Light"/>
                <a:cs typeface="Calibri Light"/>
              </a:rPr>
              <a:t>+</a:t>
            </a:r>
            <a:r>
              <a:rPr sz="2400" spc="-4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 Light"/>
                <a:cs typeface="Calibri Light"/>
              </a:rPr>
              <a:t>Т</a:t>
            </a:r>
            <a:r>
              <a:rPr sz="2400" spc="-2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 Light"/>
                <a:cs typeface="Calibri Light"/>
              </a:rPr>
              <a:t>полёта</a:t>
            </a:r>
            <a:r>
              <a:rPr sz="2400" spc="-6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alibri Light"/>
                <a:cs typeface="Calibri Light"/>
              </a:rPr>
              <a:t>плюс/минус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97753" y="2225420"/>
            <a:ext cx="4984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∆</a:t>
            </a:r>
            <a:r>
              <a:rPr sz="2800" b="1" spc="-60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;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9857" y="2611627"/>
            <a:ext cx="733552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Ко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времени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вылета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самолёта прибавляем время полёта,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а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затем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 прибавляем,</a:t>
            </a:r>
            <a:r>
              <a:rPr sz="20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или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вычитаем</a:t>
            </a:r>
            <a:r>
              <a:rPr sz="20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разницу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во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времени</a:t>
            </a:r>
            <a:r>
              <a:rPr sz="20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между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данными </a:t>
            </a:r>
            <a:r>
              <a:rPr sz="2000" b="1" spc="-43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пунктами.</a:t>
            </a:r>
            <a:endParaRPr sz="2000" dirty="0">
              <a:latin typeface="Calibri"/>
              <a:cs typeface="Calibri"/>
            </a:endParaRPr>
          </a:p>
          <a:p>
            <a:pPr marL="12700"/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Разница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прибавляется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если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самолёт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летит</a:t>
            </a:r>
            <a:r>
              <a:rPr sz="2000" b="1" spc="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восточном</a:t>
            </a:r>
            <a:endParaRPr sz="2000" dirty="0">
              <a:latin typeface="Calibri"/>
              <a:cs typeface="Calibri"/>
            </a:endParaRPr>
          </a:p>
          <a:p>
            <a:pPr marL="12700"/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направлении,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 вычитается,</a:t>
            </a:r>
            <a:r>
              <a:rPr sz="20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если</a:t>
            </a:r>
            <a:r>
              <a:rPr sz="2000" b="1" spc="43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западном.</a:t>
            </a:r>
            <a:endParaRPr sz="2000" dirty="0">
              <a:latin typeface="Calibri"/>
              <a:cs typeface="Calibri"/>
            </a:endParaRPr>
          </a:p>
          <a:p>
            <a:pPr marL="12700"/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нашем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случае:</a:t>
            </a:r>
            <a:r>
              <a:rPr sz="20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+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=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7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часов</a:t>
            </a:r>
            <a:r>
              <a:rPr sz="20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утра.</a:t>
            </a:r>
            <a:endParaRPr sz="2000" dirty="0">
              <a:latin typeface="Calibri"/>
              <a:cs typeface="Calibri"/>
            </a:endParaRPr>
          </a:p>
          <a:p>
            <a:pPr marL="12700" marR="314960"/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Если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бы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самолёт летел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в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обратном направлении,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то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разницу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во </a:t>
            </a:r>
            <a:r>
              <a:rPr sz="2000" b="1" spc="-4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времени</a:t>
            </a:r>
            <a:r>
              <a:rPr sz="20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надо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было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бы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прибавить:</a:t>
            </a:r>
            <a:r>
              <a:rPr sz="20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5 +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+ 2 = 11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часов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утра.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3441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6222" y="6135623"/>
            <a:ext cx="11212830" cy="0"/>
          </a:xfrm>
          <a:custGeom>
            <a:avLst/>
            <a:gdLst/>
            <a:ahLst/>
            <a:cxnLst/>
            <a:rect l="l" t="t" r="r" b="b"/>
            <a:pathLst>
              <a:path w="11212830">
                <a:moveTo>
                  <a:pt x="0" y="0"/>
                </a:moveTo>
                <a:lnTo>
                  <a:pt x="11212830" y="0"/>
                </a:lnTo>
              </a:path>
            </a:pathLst>
          </a:custGeom>
          <a:ln w="12192">
            <a:solidFill>
              <a:srgbClr val="1C6E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84572" y="252731"/>
            <a:ext cx="456577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u="sng" spc="-105" dirty="0">
                <a:solidFill>
                  <a:schemeClr val="tx1"/>
                </a:solidFill>
              </a:rPr>
              <a:t>Климатич</a:t>
            </a:r>
            <a:r>
              <a:rPr sz="2000" u="sng" spc="-65" dirty="0">
                <a:solidFill>
                  <a:schemeClr val="tx1"/>
                </a:solidFill>
              </a:rPr>
              <a:t>ес</a:t>
            </a:r>
            <a:r>
              <a:rPr sz="2000" u="sng" spc="-80" dirty="0">
                <a:solidFill>
                  <a:schemeClr val="tx1"/>
                </a:solidFill>
              </a:rPr>
              <a:t>к</a:t>
            </a:r>
            <a:r>
              <a:rPr sz="2000" u="sng" spc="-100" dirty="0">
                <a:solidFill>
                  <a:schemeClr val="tx1"/>
                </a:solidFill>
              </a:rPr>
              <a:t>ие</a:t>
            </a:r>
            <a:r>
              <a:rPr sz="2000" u="sng" spc="-220" dirty="0">
                <a:solidFill>
                  <a:schemeClr val="tx1"/>
                </a:solidFill>
              </a:rPr>
              <a:t> диа</a:t>
            </a:r>
            <a:r>
              <a:rPr sz="2000" u="sng" spc="-185" dirty="0">
                <a:solidFill>
                  <a:schemeClr val="tx1"/>
                </a:solidFill>
              </a:rPr>
              <a:t>г</a:t>
            </a:r>
            <a:r>
              <a:rPr sz="2000" u="sng" spc="-165" dirty="0">
                <a:solidFill>
                  <a:schemeClr val="tx1"/>
                </a:solidFill>
              </a:rPr>
              <a:t>ра</a:t>
            </a:r>
            <a:r>
              <a:rPr sz="2000" u="sng" spc="-195" dirty="0">
                <a:solidFill>
                  <a:schemeClr val="tx1"/>
                </a:solidFill>
              </a:rPr>
              <a:t>м</a:t>
            </a:r>
            <a:r>
              <a:rPr sz="2000" u="sng" spc="-120" dirty="0">
                <a:solidFill>
                  <a:schemeClr val="tx1"/>
                </a:solidFill>
              </a:rPr>
              <a:t>мы:</a:t>
            </a:r>
            <a:endParaRPr sz="2000" u="sng" dirty="0">
              <a:solidFill>
                <a:schemeClr val="tx1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2777" y="1033272"/>
            <a:ext cx="2665730" cy="2886710"/>
            <a:chOff x="376427" y="1033272"/>
            <a:chExt cx="2665730" cy="28867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867" y="1062228"/>
              <a:ext cx="2520696" cy="18897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427" y="1033272"/>
              <a:ext cx="2665476" cy="288645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69690" y="1179575"/>
            <a:ext cx="2881884" cy="26548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73367" y="1171955"/>
            <a:ext cx="4393691" cy="274015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9864853" y="4461510"/>
            <a:ext cx="48895" cy="10795"/>
          </a:xfrm>
          <a:custGeom>
            <a:avLst/>
            <a:gdLst/>
            <a:ahLst/>
            <a:cxnLst/>
            <a:rect l="l" t="t" r="r" b="b"/>
            <a:pathLst>
              <a:path w="48895" h="10795">
                <a:moveTo>
                  <a:pt x="48768" y="0"/>
                </a:moveTo>
                <a:lnTo>
                  <a:pt x="0" y="0"/>
                </a:lnTo>
                <a:lnTo>
                  <a:pt x="0" y="10668"/>
                </a:lnTo>
                <a:lnTo>
                  <a:pt x="48768" y="10668"/>
                </a:lnTo>
                <a:lnTo>
                  <a:pt x="48768" y="0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8439" y="3907283"/>
            <a:ext cx="11011712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b="1" spc="-120" dirty="0">
                <a:solidFill>
                  <a:srgbClr val="515151"/>
                </a:solidFill>
                <a:latin typeface="Arial"/>
                <a:cs typeface="Arial"/>
              </a:rPr>
              <a:t>Особый </a:t>
            </a:r>
            <a:r>
              <a:rPr b="1" spc="-155" dirty="0">
                <a:solidFill>
                  <a:srgbClr val="515151"/>
                </a:solidFill>
                <a:latin typeface="Arial"/>
                <a:cs typeface="Arial"/>
              </a:rPr>
              <a:t>вид</a:t>
            </a:r>
            <a:r>
              <a:rPr b="1" spc="-10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14" dirty="0">
                <a:solidFill>
                  <a:srgbClr val="515151"/>
                </a:solidFill>
                <a:latin typeface="Arial"/>
                <a:cs typeface="Arial"/>
              </a:rPr>
              <a:t>наглядности:</a:t>
            </a:r>
            <a:r>
              <a:rPr b="1" spc="-13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35" dirty="0">
                <a:solidFill>
                  <a:srgbClr val="515151"/>
                </a:solidFill>
                <a:latin typeface="Arial"/>
                <a:cs typeface="Arial"/>
              </a:rPr>
              <a:t>совмещает</a:t>
            </a:r>
            <a:r>
              <a:rPr b="1" spc="-11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90" dirty="0">
                <a:solidFill>
                  <a:srgbClr val="515151"/>
                </a:solidFill>
                <a:latin typeface="Arial"/>
                <a:cs typeface="Arial"/>
              </a:rPr>
              <a:t>и</a:t>
            </a:r>
            <a:r>
              <a:rPr b="1" spc="-8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35" dirty="0">
                <a:solidFill>
                  <a:srgbClr val="515151"/>
                </a:solidFill>
                <a:latin typeface="Arial"/>
                <a:cs typeface="Arial"/>
              </a:rPr>
              <a:t>график</a:t>
            </a:r>
            <a:r>
              <a:rPr b="1" spc="-12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10" dirty="0">
                <a:solidFill>
                  <a:srgbClr val="515151"/>
                </a:solidFill>
                <a:latin typeface="Arial"/>
                <a:cs typeface="Arial"/>
              </a:rPr>
              <a:t>(годовой</a:t>
            </a:r>
            <a:r>
              <a:rPr b="1" spc="-13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10" dirty="0">
                <a:solidFill>
                  <a:srgbClr val="515151"/>
                </a:solidFill>
                <a:latin typeface="Arial"/>
                <a:cs typeface="Arial"/>
              </a:rPr>
              <a:t>ход</a:t>
            </a:r>
            <a:r>
              <a:rPr b="1" spc="-9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30" dirty="0">
                <a:solidFill>
                  <a:srgbClr val="515151"/>
                </a:solidFill>
                <a:latin typeface="Arial"/>
                <a:cs typeface="Arial"/>
              </a:rPr>
              <a:t>температуры)</a:t>
            </a:r>
            <a:r>
              <a:rPr b="1" spc="-114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90" dirty="0">
                <a:solidFill>
                  <a:srgbClr val="515151"/>
                </a:solidFill>
                <a:latin typeface="Arial"/>
                <a:cs typeface="Arial"/>
              </a:rPr>
              <a:t>и</a:t>
            </a:r>
            <a:r>
              <a:rPr b="1" spc="-9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45" dirty="0">
                <a:solidFill>
                  <a:srgbClr val="515151"/>
                </a:solidFill>
                <a:latin typeface="Arial"/>
                <a:cs typeface="Arial"/>
              </a:rPr>
              <a:t>столбчатые</a:t>
            </a:r>
            <a:r>
              <a:rPr b="1" spc="-114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70" dirty="0">
                <a:solidFill>
                  <a:srgbClr val="515151"/>
                </a:solidFill>
                <a:latin typeface="Arial"/>
                <a:cs typeface="Arial"/>
              </a:rPr>
              <a:t>диаграммы, </a:t>
            </a:r>
            <a:r>
              <a:rPr b="1" spc="-16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40" dirty="0">
                <a:solidFill>
                  <a:srgbClr val="515151"/>
                </a:solidFill>
                <a:latin typeface="Arial"/>
                <a:cs typeface="Arial"/>
              </a:rPr>
              <a:t>показывающие</a:t>
            </a:r>
            <a:r>
              <a:rPr b="1" spc="-110" dirty="0">
                <a:solidFill>
                  <a:srgbClr val="515151"/>
                </a:solidFill>
                <a:latin typeface="Arial"/>
                <a:cs typeface="Arial"/>
              </a:rPr>
              <a:t> количество</a:t>
            </a:r>
            <a:r>
              <a:rPr b="1" spc="-114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20" dirty="0">
                <a:solidFill>
                  <a:srgbClr val="515151"/>
                </a:solidFill>
                <a:latin typeface="Arial"/>
                <a:cs typeface="Arial"/>
              </a:rPr>
              <a:t>осадков</a:t>
            </a:r>
            <a:r>
              <a:rPr b="1" spc="-12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90" dirty="0">
                <a:solidFill>
                  <a:srgbClr val="515151"/>
                </a:solidFill>
                <a:latin typeface="Arial"/>
                <a:cs typeface="Arial"/>
              </a:rPr>
              <a:t>по</a:t>
            </a:r>
            <a:r>
              <a:rPr b="1" spc="-8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50" dirty="0">
                <a:solidFill>
                  <a:srgbClr val="515151"/>
                </a:solidFill>
                <a:latin typeface="Arial"/>
                <a:cs typeface="Arial"/>
              </a:rPr>
              <a:t>месяцам</a:t>
            </a:r>
            <a:r>
              <a:rPr b="1" spc="-13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05" dirty="0">
                <a:solidFill>
                  <a:srgbClr val="515151"/>
                </a:solidFill>
                <a:latin typeface="Arial"/>
                <a:cs typeface="Arial"/>
              </a:rPr>
              <a:t>(сезонам)</a:t>
            </a:r>
            <a:r>
              <a:rPr b="1" spc="-125" dirty="0">
                <a:solidFill>
                  <a:srgbClr val="515151"/>
                </a:solidFill>
                <a:latin typeface="Arial"/>
                <a:cs typeface="Arial"/>
              </a:rPr>
              <a:t> года. Первый</a:t>
            </a:r>
            <a:r>
              <a:rPr b="1" spc="-11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14" dirty="0">
                <a:solidFill>
                  <a:srgbClr val="515151"/>
                </a:solidFill>
                <a:latin typeface="Arial"/>
                <a:cs typeface="Arial"/>
              </a:rPr>
              <a:t>этап</a:t>
            </a:r>
            <a:r>
              <a:rPr b="1" spc="-3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65" dirty="0">
                <a:solidFill>
                  <a:srgbClr val="515151"/>
                </a:solidFill>
                <a:latin typeface="Arial"/>
                <a:cs typeface="Arial"/>
              </a:rPr>
              <a:t>–</a:t>
            </a:r>
            <a:r>
              <a:rPr b="1" spc="-7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u="sng" spc="-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умение</a:t>
            </a:r>
            <a:r>
              <a:rPr b="1" u="sng" spc="-1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b="1" u="sng" spc="-1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читать</a:t>
            </a:r>
            <a:r>
              <a:rPr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105" dirty="0">
                <a:solidFill>
                  <a:srgbClr val="515151"/>
                </a:solidFill>
                <a:latin typeface="Arial"/>
                <a:cs typeface="Arial"/>
              </a:rPr>
              <a:t>климатические </a:t>
            </a:r>
            <a:r>
              <a:rPr b="1" spc="-10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70" dirty="0">
                <a:solidFill>
                  <a:srgbClr val="515151"/>
                </a:solidFill>
                <a:latin typeface="Arial"/>
                <a:cs typeface="Arial"/>
              </a:rPr>
              <a:t>диаграммы.</a:t>
            </a:r>
            <a:r>
              <a:rPr b="1" spc="-120" dirty="0">
                <a:solidFill>
                  <a:srgbClr val="515151"/>
                </a:solidFill>
                <a:latin typeface="Arial"/>
                <a:cs typeface="Arial"/>
              </a:rPr>
              <a:t> (Ответы</a:t>
            </a:r>
            <a:r>
              <a:rPr b="1" spc="-114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30" dirty="0">
                <a:solidFill>
                  <a:srgbClr val="515151"/>
                </a:solidFill>
                <a:latin typeface="Arial"/>
                <a:cs typeface="Arial"/>
              </a:rPr>
              <a:t>на</a:t>
            </a:r>
            <a:r>
              <a:rPr b="1" spc="-10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75" dirty="0">
                <a:solidFill>
                  <a:srgbClr val="515151"/>
                </a:solidFill>
                <a:latin typeface="Arial"/>
                <a:cs typeface="Arial"/>
              </a:rPr>
              <a:t>те </a:t>
            </a:r>
            <a:r>
              <a:rPr b="1" spc="-55" dirty="0">
                <a:solidFill>
                  <a:srgbClr val="515151"/>
                </a:solidFill>
                <a:latin typeface="Arial"/>
                <a:cs typeface="Arial"/>
              </a:rPr>
              <a:t>же</a:t>
            </a:r>
            <a:r>
              <a:rPr b="1" spc="-10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40" dirty="0">
                <a:solidFill>
                  <a:srgbClr val="515151"/>
                </a:solidFill>
                <a:latin typeface="Arial"/>
                <a:cs typeface="Arial"/>
              </a:rPr>
              <a:t>вопросы:</a:t>
            </a:r>
            <a:r>
              <a:rPr b="1" spc="-114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90" dirty="0">
                <a:solidFill>
                  <a:srgbClr val="515151"/>
                </a:solidFill>
                <a:latin typeface="Arial"/>
                <a:cs typeface="Arial"/>
              </a:rPr>
              <a:t>Что</a:t>
            </a:r>
            <a:r>
              <a:rPr b="1" spc="-8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95" dirty="0">
                <a:solidFill>
                  <a:srgbClr val="515151"/>
                </a:solidFill>
                <a:latin typeface="Arial"/>
                <a:cs typeface="Arial"/>
              </a:rPr>
              <a:t>показано</a:t>
            </a:r>
            <a:r>
              <a:rPr b="1" spc="-10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90" dirty="0">
                <a:solidFill>
                  <a:srgbClr val="515151"/>
                </a:solidFill>
                <a:latin typeface="Arial"/>
                <a:cs typeface="Arial"/>
              </a:rPr>
              <a:t>по </a:t>
            </a:r>
            <a:r>
              <a:rPr b="1" spc="-125" dirty="0">
                <a:solidFill>
                  <a:srgbClr val="515151"/>
                </a:solidFill>
                <a:latin typeface="Arial"/>
                <a:cs typeface="Arial"/>
              </a:rPr>
              <a:t>левой</a:t>
            </a:r>
            <a:r>
              <a:rPr b="1" spc="-10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20" dirty="0">
                <a:solidFill>
                  <a:srgbClr val="515151"/>
                </a:solidFill>
                <a:latin typeface="Arial"/>
                <a:cs typeface="Arial"/>
              </a:rPr>
              <a:t>вертикальной </a:t>
            </a:r>
            <a:r>
              <a:rPr b="1" spc="-135" dirty="0">
                <a:solidFill>
                  <a:srgbClr val="515151"/>
                </a:solidFill>
                <a:latin typeface="Arial"/>
                <a:cs typeface="Arial"/>
              </a:rPr>
              <a:t>оси?</a:t>
            </a:r>
            <a:r>
              <a:rPr b="1" spc="-114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25" dirty="0">
                <a:solidFill>
                  <a:srgbClr val="515151"/>
                </a:solidFill>
                <a:latin typeface="Arial"/>
                <a:cs typeface="Arial"/>
              </a:rPr>
              <a:t>(Среднемесячная</a:t>
            </a:r>
            <a:r>
              <a:rPr b="1" spc="-114" dirty="0">
                <a:solidFill>
                  <a:srgbClr val="515151"/>
                </a:solidFill>
                <a:latin typeface="Arial"/>
                <a:cs typeface="Arial"/>
              </a:rPr>
              <a:t> температура </a:t>
            </a:r>
            <a:r>
              <a:rPr b="1" spc="-484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25" dirty="0">
                <a:solidFill>
                  <a:srgbClr val="515151"/>
                </a:solidFill>
                <a:latin typeface="Arial"/>
                <a:cs typeface="Arial"/>
              </a:rPr>
              <a:t>воздуха,</a:t>
            </a:r>
            <a:r>
              <a:rPr b="1" spc="-10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45" dirty="0">
                <a:solidFill>
                  <a:srgbClr val="515151"/>
                </a:solidFill>
                <a:latin typeface="Arial"/>
                <a:cs typeface="Arial"/>
              </a:rPr>
              <a:t>°С);</a:t>
            </a:r>
            <a:r>
              <a:rPr b="1" spc="-10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90" dirty="0">
                <a:solidFill>
                  <a:srgbClr val="515151"/>
                </a:solidFill>
                <a:latin typeface="Arial"/>
                <a:cs typeface="Arial"/>
              </a:rPr>
              <a:t>Что</a:t>
            </a:r>
            <a:r>
              <a:rPr b="1" spc="-7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95" dirty="0">
                <a:solidFill>
                  <a:srgbClr val="515151"/>
                </a:solidFill>
                <a:latin typeface="Arial"/>
                <a:cs typeface="Arial"/>
              </a:rPr>
              <a:t>показано</a:t>
            </a:r>
            <a:r>
              <a:rPr b="1" spc="-114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90" dirty="0">
                <a:solidFill>
                  <a:srgbClr val="515151"/>
                </a:solidFill>
                <a:latin typeface="Arial"/>
                <a:cs typeface="Arial"/>
              </a:rPr>
              <a:t>по</a:t>
            </a:r>
            <a:r>
              <a:rPr b="1" spc="-8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25" dirty="0">
                <a:solidFill>
                  <a:srgbClr val="515151"/>
                </a:solidFill>
                <a:latin typeface="Arial"/>
                <a:cs typeface="Arial"/>
              </a:rPr>
              <a:t>правой</a:t>
            </a:r>
            <a:r>
              <a:rPr b="1" spc="-10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25" dirty="0">
                <a:solidFill>
                  <a:srgbClr val="515151"/>
                </a:solidFill>
                <a:latin typeface="Arial"/>
                <a:cs typeface="Arial"/>
              </a:rPr>
              <a:t>вертикальной</a:t>
            </a:r>
            <a:r>
              <a:rPr b="1" spc="-11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35" dirty="0">
                <a:solidFill>
                  <a:srgbClr val="515151"/>
                </a:solidFill>
                <a:latin typeface="Arial"/>
                <a:cs typeface="Arial"/>
              </a:rPr>
              <a:t>оси?</a:t>
            </a:r>
            <a:r>
              <a:rPr b="1" spc="-11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75" dirty="0">
                <a:solidFill>
                  <a:srgbClr val="515151"/>
                </a:solidFill>
                <a:latin typeface="Arial"/>
                <a:cs typeface="Arial"/>
              </a:rPr>
              <a:t>(</a:t>
            </a:r>
            <a:r>
              <a:rPr b="1" spc="-8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10" dirty="0">
                <a:solidFill>
                  <a:srgbClr val="515151"/>
                </a:solidFill>
                <a:latin typeface="Arial"/>
                <a:cs typeface="Arial"/>
              </a:rPr>
              <a:t>Годовое</a:t>
            </a:r>
            <a:r>
              <a:rPr b="1" spc="-12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10" dirty="0">
                <a:solidFill>
                  <a:srgbClr val="515151"/>
                </a:solidFill>
                <a:latin typeface="Arial"/>
                <a:cs typeface="Arial"/>
              </a:rPr>
              <a:t>количество</a:t>
            </a:r>
            <a:r>
              <a:rPr b="1" spc="-10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20" dirty="0">
                <a:solidFill>
                  <a:srgbClr val="515151"/>
                </a:solidFill>
                <a:latin typeface="Arial"/>
                <a:cs typeface="Arial"/>
              </a:rPr>
              <a:t>осадков,</a:t>
            </a:r>
            <a:r>
              <a:rPr b="1" spc="-114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50" dirty="0">
                <a:solidFill>
                  <a:srgbClr val="515151"/>
                </a:solidFill>
                <a:latin typeface="Arial"/>
                <a:cs typeface="Arial"/>
              </a:rPr>
              <a:t>мм).</a:t>
            </a:r>
            <a:r>
              <a:rPr b="1" spc="-12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90" dirty="0">
                <a:solidFill>
                  <a:srgbClr val="515151"/>
                </a:solidFill>
                <a:latin typeface="Arial"/>
                <a:cs typeface="Arial"/>
              </a:rPr>
              <a:t>Что</a:t>
            </a:r>
            <a:r>
              <a:rPr b="1" spc="-8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95" dirty="0">
                <a:solidFill>
                  <a:srgbClr val="515151"/>
                </a:solidFill>
                <a:latin typeface="Arial"/>
                <a:cs typeface="Arial"/>
              </a:rPr>
              <a:t>показано</a:t>
            </a:r>
            <a:r>
              <a:rPr b="1" spc="-12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90" dirty="0">
                <a:solidFill>
                  <a:srgbClr val="515151"/>
                </a:solidFill>
                <a:latin typeface="Arial"/>
                <a:cs typeface="Arial"/>
              </a:rPr>
              <a:t>по </a:t>
            </a:r>
            <a:r>
              <a:rPr b="1" spc="-8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14" dirty="0">
                <a:solidFill>
                  <a:srgbClr val="515151"/>
                </a:solidFill>
                <a:latin typeface="Arial"/>
                <a:cs typeface="Arial"/>
              </a:rPr>
              <a:t>горизонтальной</a:t>
            </a:r>
            <a:r>
              <a:rPr b="1" spc="-11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35" dirty="0">
                <a:solidFill>
                  <a:srgbClr val="515151"/>
                </a:solidFill>
                <a:latin typeface="Arial"/>
                <a:cs typeface="Arial"/>
              </a:rPr>
              <a:t>оси?</a:t>
            </a:r>
            <a:r>
              <a:rPr b="1" spc="-11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35" dirty="0">
                <a:solidFill>
                  <a:srgbClr val="515151"/>
                </a:solidFill>
                <a:latin typeface="Arial"/>
                <a:cs typeface="Arial"/>
              </a:rPr>
              <a:t>(Время</a:t>
            </a:r>
            <a:r>
              <a:rPr b="1" spc="-7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65" dirty="0">
                <a:solidFill>
                  <a:srgbClr val="515151"/>
                </a:solidFill>
                <a:latin typeface="Arial"/>
                <a:cs typeface="Arial"/>
              </a:rPr>
              <a:t>–</a:t>
            </a:r>
            <a:r>
              <a:rPr b="1" spc="-7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75" dirty="0">
                <a:solidFill>
                  <a:srgbClr val="515151"/>
                </a:solidFill>
                <a:latin typeface="Arial"/>
                <a:cs typeface="Arial"/>
              </a:rPr>
              <a:t>месяцы</a:t>
            </a:r>
            <a:r>
              <a:rPr b="1" spc="-120" dirty="0">
                <a:solidFill>
                  <a:srgbClr val="515151"/>
                </a:solidFill>
                <a:latin typeface="Arial"/>
                <a:cs typeface="Arial"/>
              </a:rPr>
              <a:t> года). </a:t>
            </a:r>
            <a:r>
              <a:rPr b="1" spc="-110" dirty="0">
                <a:solidFill>
                  <a:srgbClr val="515151"/>
                </a:solidFill>
                <a:latin typeface="Arial"/>
                <a:cs typeface="Arial"/>
              </a:rPr>
              <a:t>Используя </a:t>
            </a:r>
            <a:r>
              <a:rPr b="1" spc="-180" dirty="0">
                <a:solidFill>
                  <a:srgbClr val="515151"/>
                </a:solidFill>
                <a:latin typeface="Arial"/>
                <a:cs typeface="Arial"/>
              </a:rPr>
              <a:t>диаграммы</a:t>
            </a:r>
            <a:r>
              <a:rPr b="1" spc="-10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10" dirty="0">
                <a:solidFill>
                  <a:srgbClr val="515151"/>
                </a:solidFill>
                <a:latin typeface="Arial"/>
                <a:cs typeface="Arial"/>
              </a:rPr>
              <a:t>возможно</a:t>
            </a:r>
            <a:r>
              <a:rPr b="1" spc="-10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20" dirty="0">
                <a:solidFill>
                  <a:srgbClr val="515151"/>
                </a:solidFill>
                <a:latin typeface="Arial"/>
                <a:cs typeface="Arial"/>
              </a:rPr>
              <a:t>определить,</a:t>
            </a:r>
            <a:r>
              <a:rPr b="1" spc="-13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05" dirty="0">
                <a:solidFill>
                  <a:srgbClr val="515151"/>
                </a:solidFill>
                <a:latin typeface="Arial"/>
                <a:cs typeface="Arial"/>
              </a:rPr>
              <a:t>какая</a:t>
            </a:r>
            <a:r>
              <a:rPr b="1" spc="-114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30" dirty="0">
                <a:solidFill>
                  <a:srgbClr val="515151"/>
                </a:solidFill>
                <a:latin typeface="Arial"/>
                <a:cs typeface="Arial"/>
              </a:rPr>
              <a:t>средняя </a:t>
            </a:r>
            <a:r>
              <a:rPr b="1" spc="-12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14" dirty="0">
                <a:solidFill>
                  <a:srgbClr val="515151"/>
                </a:solidFill>
                <a:latin typeface="Arial"/>
                <a:cs typeface="Arial"/>
              </a:rPr>
              <a:t>температура</a:t>
            </a:r>
            <a:r>
              <a:rPr b="1" spc="-13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25" dirty="0">
                <a:solidFill>
                  <a:srgbClr val="515151"/>
                </a:solidFill>
                <a:latin typeface="Arial"/>
                <a:cs typeface="Arial"/>
              </a:rPr>
              <a:t>воздуха</a:t>
            </a:r>
            <a:r>
              <a:rPr b="1" spc="-13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220" dirty="0">
                <a:solidFill>
                  <a:srgbClr val="515151"/>
                </a:solidFill>
                <a:latin typeface="Arial"/>
                <a:cs typeface="Arial"/>
              </a:rPr>
              <a:t>в</a:t>
            </a:r>
            <a:r>
              <a:rPr b="1" spc="-9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30" dirty="0">
                <a:solidFill>
                  <a:srgbClr val="515151"/>
                </a:solidFill>
                <a:latin typeface="Arial"/>
                <a:cs typeface="Arial"/>
              </a:rPr>
              <a:t>данном</a:t>
            </a:r>
            <a:r>
              <a:rPr b="1" spc="-12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20" dirty="0">
                <a:solidFill>
                  <a:srgbClr val="515151"/>
                </a:solidFill>
                <a:latin typeface="Arial"/>
                <a:cs typeface="Arial"/>
              </a:rPr>
              <a:t>месяце </a:t>
            </a:r>
            <a:r>
              <a:rPr b="1" spc="-185" dirty="0">
                <a:solidFill>
                  <a:srgbClr val="515151"/>
                </a:solidFill>
                <a:latin typeface="Arial"/>
                <a:cs typeface="Arial"/>
              </a:rPr>
              <a:t>была,</a:t>
            </a:r>
            <a:r>
              <a:rPr b="1" spc="-114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90" dirty="0">
                <a:solidFill>
                  <a:srgbClr val="515151"/>
                </a:solidFill>
                <a:latin typeface="Arial"/>
                <a:cs typeface="Arial"/>
              </a:rPr>
              <a:t>и </a:t>
            </a:r>
            <a:r>
              <a:rPr b="1" spc="-60" dirty="0">
                <a:solidFill>
                  <a:srgbClr val="515151"/>
                </a:solidFill>
                <a:latin typeface="Arial"/>
                <a:cs typeface="Arial"/>
              </a:rPr>
              <a:t>какое</a:t>
            </a:r>
            <a:r>
              <a:rPr b="1" spc="-12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10" dirty="0">
                <a:solidFill>
                  <a:srgbClr val="515151"/>
                </a:solidFill>
                <a:latin typeface="Arial"/>
                <a:cs typeface="Arial"/>
              </a:rPr>
              <a:t>количество</a:t>
            </a:r>
            <a:r>
              <a:rPr b="1" spc="-114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20" dirty="0">
                <a:solidFill>
                  <a:srgbClr val="515151"/>
                </a:solidFill>
                <a:latin typeface="Arial"/>
                <a:cs typeface="Arial"/>
              </a:rPr>
              <a:t>осадков</a:t>
            </a:r>
            <a:r>
              <a:rPr b="1" spc="-11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220" dirty="0">
                <a:solidFill>
                  <a:srgbClr val="515151"/>
                </a:solidFill>
                <a:latin typeface="Arial"/>
                <a:cs typeface="Arial"/>
              </a:rPr>
              <a:t>в</a:t>
            </a:r>
            <a:r>
              <a:rPr b="1" spc="-9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20" dirty="0">
                <a:solidFill>
                  <a:srgbClr val="515151"/>
                </a:solidFill>
                <a:latin typeface="Arial"/>
                <a:cs typeface="Arial"/>
              </a:rPr>
              <a:t>этом</a:t>
            </a:r>
            <a:r>
              <a:rPr b="1" spc="-10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20" dirty="0">
                <a:solidFill>
                  <a:srgbClr val="515151"/>
                </a:solidFill>
                <a:latin typeface="Arial"/>
                <a:cs typeface="Arial"/>
              </a:rPr>
              <a:t>месяце </a:t>
            </a:r>
            <a:r>
              <a:rPr b="1" spc="-180" dirty="0">
                <a:solidFill>
                  <a:srgbClr val="515151"/>
                </a:solidFill>
                <a:latin typeface="Arial"/>
                <a:cs typeface="Arial"/>
              </a:rPr>
              <a:t>выпало.</a:t>
            </a:r>
            <a:r>
              <a:rPr b="1" spc="-114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65" dirty="0">
                <a:solidFill>
                  <a:srgbClr val="515151"/>
                </a:solidFill>
                <a:latin typeface="Arial"/>
                <a:cs typeface="Arial"/>
              </a:rPr>
              <a:t>Цифры</a:t>
            </a:r>
            <a:r>
              <a:rPr b="1" spc="-11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220" dirty="0">
                <a:solidFill>
                  <a:srgbClr val="515151"/>
                </a:solidFill>
                <a:latin typeface="Arial"/>
                <a:cs typeface="Arial"/>
              </a:rPr>
              <a:t>в</a:t>
            </a:r>
            <a:r>
              <a:rPr b="1" spc="-9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80" dirty="0">
                <a:solidFill>
                  <a:srgbClr val="515151"/>
                </a:solidFill>
                <a:latin typeface="Arial"/>
                <a:cs typeface="Arial"/>
              </a:rPr>
              <a:t>центре </a:t>
            </a:r>
            <a:r>
              <a:rPr b="1" spc="-484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14" dirty="0">
                <a:solidFill>
                  <a:srgbClr val="515151"/>
                </a:solidFill>
                <a:latin typeface="Arial"/>
                <a:cs typeface="Arial"/>
              </a:rPr>
              <a:t>могут </a:t>
            </a:r>
            <a:r>
              <a:rPr b="1" spc="-140" dirty="0">
                <a:solidFill>
                  <a:srgbClr val="515151"/>
                </a:solidFill>
                <a:latin typeface="Arial"/>
                <a:cs typeface="Arial"/>
              </a:rPr>
              <a:t>означать</a:t>
            </a:r>
            <a:r>
              <a:rPr b="1" spc="-12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30" dirty="0">
                <a:solidFill>
                  <a:srgbClr val="515151"/>
                </a:solidFill>
                <a:latin typeface="Arial"/>
                <a:cs typeface="Arial"/>
              </a:rPr>
              <a:t>годовую</a:t>
            </a:r>
            <a:r>
              <a:rPr b="1" spc="-114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50" dirty="0">
                <a:solidFill>
                  <a:srgbClr val="515151"/>
                </a:solidFill>
                <a:latin typeface="Arial"/>
                <a:cs typeface="Arial"/>
              </a:rPr>
              <a:t>сумму</a:t>
            </a:r>
            <a:r>
              <a:rPr b="1" spc="-12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14" dirty="0">
                <a:solidFill>
                  <a:srgbClr val="515151"/>
                </a:solidFill>
                <a:latin typeface="Arial"/>
                <a:cs typeface="Arial"/>
              </a:rPr>
              <a:t>осадков,</a:t>
            </a:r>
            <a:r>
              <a:rPr b="1" spc="-13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14" dirty="0">
                <a:solidFill>
                  <a:srgbClr val="515151"/>
                </a:solidFill>
                <a:latin typeface="Arial"/>
                <a:cs typeface="Arial"/>
              </a:rPr>
              <a:t>или</a:t>
            </a:r>
            <a:r>
              <a:rPr b="1" spc="-9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20" dirty="0">
                <a:solidFill>
                  <a:srgbClr val="515151"/>
                </a:solidFill>
                <a:latin typeface="Arial"/>
                <a:cs typeface="Arial"/>
              </a:rPr>
              <a:t>среднегодовую </a:t>
            </a:r>
            <a:r>
              <a:rPr b="1" spc="-110" dirty="0">
                <a:solidFill>
                  <a:srgbClr val="515151"/>
                </a:solidFill>
                <a:latin typeface="Arial"/>
                <a:cs typeface="Arial"/>
              </a:rPr>
              <a:t>температуру</a:t>
            </a:r>
            <a:r>
              <a:rPr b="1" spc="-12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b="1" spc="-130" dirty="0">
                <a:solidFill>
                  <a:srgbClr val="515151"/>
                </a:solidFill>
                <a:latin typeface="Arial"/>
                <a:cs typeface="Arial"/>
              </a:rPr>
              <a:t>воздуха.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277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9872" y="449581"/>
            <a:ext cx="11225530" cy="6025515"/>
            <a:chOff x="493522" y="449580"/>
            <a:chExt cx="11225530" cy="6025515"/>
          </a:xfrm>
        </p:grpSpPr>
        <p:sp>
          <p:nvSpPr>
            <p:cNvPr id="3" name="object 3"/>
            <p:cNvSpPr/>
            <p:nvPr/>
          </p:nvSpPr>
          <p:spPr>
            <a:xfrm>
              <a:off x="2326894" y="6467373"/>
              <a:ext cx="1270000" cy="7620"/>
            </a:xfrm>
            <a:custGeom>
              <a:avLst/>
              <a:gdLst/>
              <a:ahLst/>
              <a:cxnLst/>
              <a:rect l="l" t="t" r="r" b="b"/>
              <a:pathLst>
                <a:path w="1270000" h="7620">
                  <a:moveTo>
                    <a:pt x="1269492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1269492" y="7619"/>
                  </a:lnTo>
                  <a:lnTo>
                    <a:pt x="1269492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9872" y="6135624"/>
              <a:ext cx="11212830" cy="0"/>
            </a:xfrm>
            <a:custGeom>
              <a:avLst/>
              <a:gdLst/>
              <a:ahLst/>
              <a:cxnLst/>
              <a:rect l="l" t="t" r="r" b="b"/>
              <a:pathLst>
                <a:path w="11212830">
                  <a:moveTo>
                    <a:pt x="0" y="0"/>
                  </a:moveTo>
                  <a:lnTo>
                    <a:pt x="11212830" y="0"/>
                  </a:lnTo>
                </a:path>
              </a:pathLst>
            </a:custGeom>
            <a:ln w="12192">
              <a:solidFill>
                <a:srgbClr val="1C6ED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164" y="449580"/>
              <a:ext cx="477011" cy="47701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98297" y="502001"/>
            <a:ext cx="3205480" cy="63504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6110">
              <a:lnSpc>
                <a:spcPts val="1435"/>
              </a:lnSpc>
            </a:pPr>
            <a:r>
              <a:rPr sz="1300" spc="-25" dirty="0">
                <a:solidFill>
                  <a:srgbClr val="171716"/>
                </a:solidFill>
                <a:latin typeface="Microsoft Sans Serif"/>
                <a:cs typeface="Microsoft Sans Serif"/>
              </a:rPr>
              <a:t>Работаем</a:t>
            </a:r>
            <a:r>
              <a:rPr sz="1300" spc="60" dirty="0">
                <a:solidFill>
                  <a:srgbClr val="171716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171716"/>
                </a:solidFill>
                <a:latin typeface="Microsoft Sans Serif"/>
                <a:cs typeface="Microsoft Sans Serif"/>
              </a:rPr>
              <a:t>по</a:t>
            </a:r>
            <a:r>
              <a:rPr sz="1300" spc="25" dirty="0">
                <a:solidFill>
                  <a:srgbClr val="171716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171716"/>
                </a:solidFill>
                <a:latin typeface="Microsoft Sans Serif"/>
                <a:cs typeface="Microsoft Sans Serif"/>
              </a:rPr>
              <a:t>обновленным</a:t>
            </a:r>
            <a:r>
              <a:rPr sz="1300" spc="40" dirty="0">
                <a:solidFill>
                  <a:srgbClr val="171716"/>
                </a:solidFill>
                <a:latin typeface="Microsoft Sans Serif"/>
                <a:cs typeface="Microsoft Sans Serif"/>
              </a:rPr>
              <a:t> </a:t>
            </a:r>
            <a:r>
              <a:rPr sz="1300" spc="-65" dirty="0">
                <a:solidFill>
                  <a:srgbClr val="171716"/>
                </a:solidFill>
                <a:latin typeface="Microsoft Sans Serif"/>
                <a:cs typeface="Microsoft Sans Serif"/>
              </a:rPr>
              <a:t>ФГОС</a:t>
            </a:r>
            <a:endParaRPr sz="1300">
              <a:latin typeface="Microsoft Sans Serif"/>
              <a:cs typeface="Microsoft Sans Serif"/>
            </a:endParaRPr>
          </a:p>
          <a:p>
            <a:pPr marL="626110">
              <a:spcBef>
                <a:spcPts val="270"/>
              </a:spcBef>
            </a:pPr>
            <a:r>
              <a:rPr sz="1000" spc="-10" dirty="0">
                <a:solidFill>
                  <a:srgbClr val="929292"/>
                </a:solidFill>
                <a:latin typeface="Microsoft Sans Serif"/>
                <a:cs typeface="Microsoft Sans Serif"/>
              </a:rPr>
              <a:t>Серия</a:t>
            </a:r>
            <a:r>
              <a:rPr sz="1000" spc="20" dirty="0">
                <a:solidFill>
                  <a:srgbClr val="929292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929292"/>
                </a:solidFill>
                <a:latin typeface="Microsoft Sans Serif"/>
                <a:cs typeface="Microsoft Sans Serif"/>
              </a:rPr>
              <a:t>курсов</a:t>
            </a:r>
            <a:r>
              <a:rPr sz="1000" spc="40" dirty="0">
                <a:solidFill>
                  <a:srgbClr val="929292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929292"/>
                </a:solidFill>
                <a:latin typeface="Microsoft Sans Serif"/>
                <a:cs typeface="Microsoft Sans Serif"/>
              </a:rPr>
              <a:t>повышения</a:t>
            </a:r>
            <a:r>
              <a:rPr sz="1000" spc="20" dirty="0">
                <a:solidFill>
                  <a:srgbClr val="929292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929292"/>
                </a:solidFill>
                <a:latin typeface="Microsoft Sans Serif"/>
                <a:cs typeface="Microsoft Sans Serif"/>
              </a:rPr>
              <a:t>квалификации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spcBef>
                <a:spcPts val="45"/>
              </a:spcBef>
            </a:pPr>
            <a:endParaRPr sz="1350">
              <a:latin typeface="Microsoft Sans Serif"/>
              <a:cs typeface="Microsoft Sans Serif"/>
            </a:endParaRPr>
          </a:p>
          <a:p>
            <a:pPr>
              <a:spcBef>
                <a:spcPts val="5"/>
              </a:spcBef>
            </a:pPr>
            <a:r>
              <a:rPr sz="1200" spc="-65" dirty="0">
                <a:latin typeface="Lucida Sans Unicode"/>
                <a:cs typeface="Lucida Sans Unicode"/>
              </a:rPr>
              <a:t>Просвещение.</a:t>
            </a:r>
            <a:r>
              <a:rPr sz="1200" spc="-140" dirty="0">
                <a:latin typeface="Lucida Sans Unicode"/>
                <a:cs typeface="Lucida Sans Unicode"/>
              </a:rPr>
              <a:t> </a:t>
            </a:r>
            <a:r>
              <a:rPr sz="1200" spc="-80" dirty="0">
                <a:latin typeface="Lucida Sans Unicode"/>
                <a:cs typeface="Lucida Sans Unicode"/>
              </a:rPr>
              <a:t>Поддержка</a:t>
            </a:r>
            <a:r>
              <a:rPr sz="1200" spc="-145" dirty="0"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0462C1"/>
                </a:solidFill>
                <a:latin typeface="Lucida Sans Unicode"/>
                <a:cs typeface="Lucida Sans Unicode"/>
                <a:hlinkClick r:id="rId3"/>
              </a:rPr>
              <a:t>https://uchitel.club</a:t>
            </a:r>
            <a:endParaRPr sz="1200">
              <a:latin typeface="Lucida Sans Unicode"/>
              <a:cs typeface="Lucida Sans Unicode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350" y="89915"/>
            <a:ext cx="7932420" cy="6768465"/>
            <a:chOff x="0" y="89914"/>
            <a:chExt cx="7932420" cy="676846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89914"/>
              <a:ext cx="7932419" cy="676808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10069" y="1097914"/>
              <a:ext cx="5813425" cy="4022725"/>
            </a:xfrm>
            <a:custGeom>
              <a:avLst/>
              <a:gdLst/>
              <a:ahLst/>
              <a:cxnLst/>
              <a:rect l="l" t="t" r="r" b="b"/>
              <a:pathLst>
                <a:path w="5813425" h="4022725">
                  <a:moveTo>
                    <a:pt x="1486115" y="162560"/>
                  </a:moveTo>
                  <a:lnTo>
                    <a:pt x="1462608" y="28829"/>
                  </a:lnTo>
                  <a:lnTo>
                    <a:pt x="1457540" y="0"/>
                  </a:lnTo>
                  <a:lnTo>
                    <a:pt x="1330159" y="104775"/>
                  </a:lnTo>
                  <a:lnTo>
                    <a:pt x="1325384" y="110680"/>
                  </a:lnTo>
                  <a:lnTo>
                    <a:pt x="1323301" y="117716"/>
                  </a:lnTo>
                  <a:lnTo>
                    <a:pt x="1323975" y="125018"/>
                  </a:lnTo>
                  <a:lnTo>
                    <a:pt x="1327492" y="131699"/>
                  </a:lnTo>
                  <a:lnTo>
                    <a:pt x="1333373" y="136423"/>
                  </a:lnTo>
                  <a:lnTo>
                    <a:pt x="1340358" y="138493"/>
                  </a:lnTo>
                  <a:lnTo>
                    <a:pt x="1347609" y="137807"/>
                  </a:lnTo>
                  <a:lnTo>
                    <a:pt x="1354289" y="134239"/>
                  </a:lnTo>
                  <a:lnTo>
                    <a:pt x="1402067" y="94945"/>
                  </a:lnTo>
                  <a:lnTo>
                    <a:pt x="0" y="3882009"/>
                  </a:lnTo>
                  <a:lnTo>
                    <a:pt x="35737" y="3895217"/>
                  </a:lnTo>
                  <a:lnTo>
                    <a:pt x="1437843" y="108267"/>
                  </a:lnTo>
                  <a:lnTo>
                    <a:pt x="1448523" y="169164"/>
                  </a:lnTo>
                  <a:lnTo>
                    <a:pt x="1451254" y="176187"/>
                  </a:lnTo>
                  <a:lnTo>
                    <a:pt x="1456321" y="181444"/>
                  </a:lnTo>
                  <a:lnTo>
                    <a:pt x="1463014" y="184442"/>
                  </a:lnTo>
                  <a:lnTo>
                    <a:pt x="1470621" y="184658"/>
                  </a:lnTo>
                  <a:lnTo>
                    <a:pt x="1477632" y="181876"/>
                  </a:lnTo>
                  <a:lnTo>
                    <a:pt x="1482890" y="176809"/>
                  </a:lnTo>
                  <a:lnTo>
                    <a:pt x="1485887" y="170141"/>
                  </a:lnTo>
                  <a:lnTo>
                    <a:pt x="1486115" y="162560"/>
                  </a:lnTo>
                  <a:close/>
                </a:path>
                <a:path w="5813425" h="4022725">
                  <a:moveTo>
                    <a:pt x="3502114" y="288036"/>
                  </a:moveTo>
                  <a:lnTo>
                    <a:pt x="3353524" y="359918"/>
                  </a:lnTo>
                  <a:lnTo>
                    <a:pt x="3347542" y="364477"/>
                  </a:lnTo>
                  <a:lnTo>
                    <a:pt x="3343897" y="370763"/>
                  </a:lnTo>
                  <a:lnTo>
                    <a:pt x="3342868" y="377977"/>
                  </a:lnTo>
                  <a:lnTo>
                    <a:pt x="3344761" y="385318"/>
                  </a:lnTo>
                  <a:lnTo>
                    <a:pt x="3349307" y="391325"/>
                  </a:lnTo>
                  <a:lnTo>
                    <a:pt x="3355594" y="395008"/>
                  </a:lnTo>
                  <a:lnTo>
                    <a:pt x="3362807" y="396074"/>
                  </a:lnTo>
                  <a:lnTo>
                    <a:pt x="3370161" y="394208"/>
                  </a:lnTo>
                  <a:lnTo>
                    <a:pt x="3425875" y="367245"/>
                  </a:lnTo>
                  <a:lnTo>
                    <a:pt x="2433802" y="1840344"/>
                  </a:lnTo>
                  <a:lnTo>
                    <a:pt x="2368258" y="1593278"/>
                  </a:lnTo>
                  <a:lnTo>
                    <a:pt x="2412200" y="1637030"/>
                  </a:lnTo>
                  <a:lnTo>
                    <a:pt x="2418448" y="1641182"/>
                  </a:lnTo>
                  <a:lnTo>
                    <a:pt x="2444623" y="1623491"/>
                  </a:lnTo>
                  <a:lnTo>
                    <a:pt x="2443213" y="1616316"/>
                  </a:lnTo>
                  <a:lnTo>
                    <a:pt x="2438997" y="1609979"/>
                  </a:lnTo>
                  <a:lnTo>
                    <a:pt x="2354008" y="1525270"/>
                  </a:lnTo>
                  <a:lnTo>
                    <a:pt x="2322157" y="1493520"/>
                  </a:lnTo>
                  <a:lnTo>
                    <a:pt x="2278342" y="1652651"/>
                  </a:lnTo>
                  <a:lnTo>
                    <a:pt x="2277808" y="1660207"/>
                  </a:lnTo>
                  <a:lnTo>
                    <a:pt x="2280145" y="1667103"/>
                  </a:lnTo>
                  <a:lnTo>
                    <a:pt x="2284907" y="1672628"/>
                  </a:lnTo>
                  <a:lnTo>
                    <a:pt x="2291677" y="1676019"/>
                  </a:lnTo>
                  <a:lnTo>
                    <a:pt x="2299220" y="1676552"/>
                  </a:lnTo>
                  <a:lnTo>
                    <a:pt x="2306116" y="1674215"/>
                  </a:lnTo>
                  <a:lnTo>
                    <a:pt x="2311641" y="1669453"/>
                  </a:lnTo>
                  <a:lnTo>
                    <a:pt x="2315045" y="1662684"/>
                  </a:lnTo>
                  <a:lnTo>
                    <a:pt x="2331478" y="1603108"/>
                  </a:lnTo>
                  <a:lnTo>
                    <a:pt x="2405545" y="1882305"/>
                  </a:lnTo>
                  <a:lnTo>
                    <a:pt x="1110068" y="3805936"/>
                  </a:lnTo>
                  <a:lnTo>
                    <a:pt x="1141564" y="3827145"/>
                  </a:lnTo>
                  <a:lnTo>
                    <a:pt x="2418499" y="1931123"/>
                  </a:lnTo>
                  <a:lnTo>
                    <a:pt x="2939250" y="3893947"/>
                  </a:lnTo>
                  <a:lnTo>
                    <a:pt x="2976080" y="3884168"/>
                  </a:lnTo>
                  <a:lnTo>
                    <a:pt x="2446756" y="1889163"/>
                  </a:lnTo>
                  <a:lnTo>
                    <a:pt x="3457448" y="388467"/>
                  </a:lnTo>
                  <a:lnTo>
                    <a:pt x="3453473" y="450215"/>
                  </a:lnTo>
                  <a:lnTo>
                    <a:pt x="3454489" y="457733"/>
                  </a:lnTo>
                  <a:lnTo>
                    <a:pt x="3458172" y="464045"/>
                  </a:lnTo>
                  <a:lnTo>
                    <a:pt x="3463937" y="468528"/>
                  </a:lnTo>
                  <a:lnTo>
                    <a:pt x="3471253" y="470535"/>
                  </a:lnTo>
                  <a:lnTo>
                    <a:pt x="3478758" y="469493"/>
                  </a:lnTo>
                  <a:lnTo>
                    <a:pt x="3485057" y="465797"/>
                  </a:lnTo>
                  <a:lnTo>
                    <a:pt x="3489502" y="460019"/>
                  </a:lnTo>
                  <a:lnTo>
                    <a:pt x="3491446" y="452755"/>
                  </a:lnTo>
                  <a:lnTo>
                    <a:pt x="3500767" y="308737"/>
                  </a:lnTo>
                  <a:lnTo>
                    <a:pt x="3502114" y="288036"/>
                  </a:lnTo>
                  <a:close/>
                </a:path>
                <a:path w="5813425" h="4022725">
                  <a:moveTo>
                    <a:pt x="4623727" y="2039162"/>
                  </a:moveTo>
                  <a:lnTo>
                    <a:pt x="4623397" y="2031619"/>
                  </a:lnTo>
                  <a:lnTo>
                    <a:pt x="4591126" y="1902460"/>
                  </a:lnTo>
                  <a:lnTo>
                    <a:pt x="4583392" y="1871472"/>
                  </a:lnTo>
                  <a:lnTo>
                    <a:pt x="4463758" y="1985010"/>
                  </a:lnTo>
                  <a:lnTo>
                    <a:pt x="4459402" y="1991207"/>
                  </a:lnTo>
                  <a:lnTo>
                    <a:pt x="4457801" y="1998345"/>
                  </a:lnTo>
                  <a:lnTo>
                    <a:pt x="4458982" y="2005584"/>
                  </a:lnTo>
                  <a:lnTo>
                    <a:pt x="4462996" y="2012061"/>
                  </a:lnTo>
                  <a:lnTo>
                    <a:pt x="4469181" y="2016404"/>
                  </a:lnTo>
                  <a:lnTo>
                    <a:pt x="4476305" y="2017953"/>
                  </a:lnTo>
                  <a:lnTo>
                    <a:pt x="4483506" y="2016734"/>
                  </a:lnTo>
                  <a:lnTo>
                    <a:pt x="4489920" y="2012696"/>
                  </a:lnTo>
                  <a:lnTo>
                    <a:pt x="4534840" y="1970087"/>
                  </a:lnTo>
                  <a:lnTo>
                    <a:pt x="4061041" y="3595497"/>
                  </a:lnTo>
                  <a:lnTo>
                    <a:pt x="4097617" y="3606165"/>
                  </a:lnTo>
                  <a:lnTo>
                    <a:pt x="4571377" y="1980895"/>
                  </a:lnTo>
                  <a:lnTo>
                    <a:pt x="4586313" y="2040763"/>
                  </a:lnTo>
                  <a:lnTo>
                    <a:pt x="4589564" y="2047646"/>
                  </a:lnTo>
                  <a:lnTo>
                    <a:pt x="4594999" y="2052561"/>
                  </a:lnTo>
                  <a:lnTo>
                    <a:pt x="4601883" y="2055075"/>
                  </a:lnTo>
                  <a:lnTo>
                    <a:pt x="4609427" y="2054733"/>
                  </a:lnTo>
                  <a:lnTo>
                    <a:pt x="4616297" y="2051481"/>
                  </a:lnTo>
                  <a:lnTo>
                    <a:pt x="4621212" y="2046046"/>
                  </a:lnTo>
                  <a:lnTo>
                    <a:pt x="4623727" y="2039162"/>
                  </a:lnTo>
                  <a:close/>
                </a:path>
                <a:path w="5813425" h="4022725">
                  <a:moveTo>
                    <a:pt x="5813006" y="2414270"/>
                  </a:moveTo>
                  <a:lnTo>
                    <a:pt x="5807380" y="2273935"/>
                  </a:lnTo>
                  <a:lnTo>
                    <a:pt x="5806402" y="2249424"/>
                  </a:lnTo>
                  <a:lnTo>
                    <a:pt x="5666194" y="2336419"/>
                  </a:lnTo>
                  <a:lnTo>
                    <a:pt x="5660695" y="2341562"/>
                  </a:lnTo>
                  <a:lnTo>
                    <a:pt x="5657710" y="2348217"/>
                  </a:lnTo>
                  <a:lnTo>
                    <a:pt x="5657431" y="2355519"/>
                  </a:lnTo>
                  <a:lnTo>
                    <a:pt x="5660098" y="2362581"/>
                  </a:lnTo>
                  <a:lnTo>
                    <a:pt x="5665228" y="2368131"/>
                  </a:lnTo>
                  <a:lnTo>
                    <a:pt x="5671883" y="2371128"/>
                  </a:lnTo>
                  <a:lnTo>
                    <a:pt x="5679186" y="2371407"/>
                  </a:lnTo>
                  <a:lnTo>
                    <a:pt x="5686260" y="2368804"/>
                  </a:lnTo>
                  <a:lnTo>
                    <a:pt x="5738787" y="2336266"/>
                  </a:lnTo>
                  <a:lnTo>
                    <a:pt x="4853394" y="4004818"/>
                  </a:lnTo>
                  <a:lnTo>
                    <a:pt x="4887049" y="4022725"/>
                  </a:lnTo>
                  <a:lnTo>
                    <a:pt x="5772531" y="2353983"/>
                  </a:lnTo>
                  <a:lnTo>
                    <a:pt x="5775033" y="2415794"/>
                  </a:lnTo>
                  <a:lnTo>
                    <a:pt x="5776798" y="2423172"/>
                  </a:lnTo>
                  <a:lnTo>
                    <a:pt x="5781129" y="2429091"/>
                  </a:lnTo>
                  <a:lnTo>
                    <a:pt x="5787352" y="2432926"/>
                  </a:lnTo>
                  <a:lnTo>
                    <a:pt x="5794845" y="2434082"/>
                  </a:lnTo>
                  <a:lnTo>
                    <a:pt x="5802147" y="2432316"/>
                  </a:lnTo>
                  <a:lnTo>
                    <a:pt x="5808015" y="2427986"/>
                  </a:lnTo>
                  <a:lnTo>
                    <a:pt x="5811837" y="2421763"/>
                  </a:lnTo>
                  <a:lnTo>
                    <a:pt x="5813006" y="241427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147051" y="4352036"/>
            <a:ext cx="341502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Используя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климатические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диаграммы, </a:t>
            </a:r>
            <a:r>
              <a:rPr sz="2400" spc="-10" dirty="0">
                <a:latin typeface="Calibri"/>
                <a:cs typeface="Calibri"/>
              </a:rPr>
              <a:t>опишите </a:t>
            </a:r>
            <a:r>
              <a:rPr sz="2400" spc="-5" dirty="0">
                <a:latin typeface="Calibri"/>
                <a:cs typeface="Calibri"/>
              </a:rPr>
              <a:t>тип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климата….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7464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5717" y="46742"/>
            <a:ext cx="82092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u="sng" spc="-185" dirty="0" err="1" smtClean="0">
                <a:solidFill>
                  <a:schemeClr val="tx1"/>
                </a:solidFill>
                <a:latin typeface="Arial"/>
                <a:cs typeface="Arial"/>
              </a:rPr>
              <a:t>Задание</a:t>
            </a:r>
            <a:r>
              <a:rPr sz="2800" u="sng" spc="-15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u="sng" spc="-229" dirty="0" smtClean="0">
                <a:solidFill>
                  <a:schemeClr val="tx1"/>
                </a:solidFill>
                <a:latin typeface="Arial"/>
                <a:cs typeface="Arial"/>
              </a:rPr>
              <a:t>16.</a:t>
            </a:r>
            <a:r>
              <a:rPr sz="2800" u="sng" spc="-17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u="sng" spc="-130" dirty="0" err="1" smtClean="0">
                <a:solidFill>
                  <a:schemeClr val="tx1"/>
                </a:solidFill>
                <a:latin typeface="Arial"/>
                <a:cs typeface="Arial"/>
              </a:rPr>
              <a:t>Определение</a:t>
            </a:r>
            <a:r>
              <a:rPr sz="2800" u="sng" spc="-16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u="sng" spc="-165" dirty="0" err="1" smtClean="0">
                <a:solidFill>
                  <a:schemeClr val="tx1"/>
                </a:solidFill>
                <a:latin typeface="Arial"/>
                <a:cs typeface="Arial"/>
              </a:rPr>
              <a:t>миграционного</a:t>
            </a:r>
            <a:r>
              <a:rPr sz="2800" u="sng" spc="-16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u="sng" spc="-165" dirty="0" err="1" smtClean="0">
                <a:solidFill>
                  <a:schemeClr val="tx1"/>
                </a:solidFill>
                <a:latin typeface="Arial"/>
                <a:cs typeface="Arial"/>
              </a:rPr>
              <a:t>прироста</a:t>
            </a:r>
            <a:endParaRPr sz="2800" u="sng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725" y="1493266"/>
            <a:ext cx="6572884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40050" marR="5080" indent="-2927985">
              <a:spcBef>
                <a:spcPts val="105"/>
              </a:spcBef>
            </a:pPr>
            <a:r>
              <a:rPr sz="1400" b="1" spc="-85" dirty="0">
                <a:latin typeface="Arial"/>
                <a:cs typeface="Arial"/>
              </a:rPr>
              <a:t>Распределение </a:t>
            </a:r>
            <a:r>
              <a:rPr sz="1400" b="1" spc="-114" dirty="0">
                <a:latin typeface="Arial"/>
                <a:cs typeface="Arial"/>
              </a:rPr>
              <a:t>числа </a:t>
            </a:r>
            <a:r>
              <a:rPr sz="1400" b="1" spc="-100" dirty="0">
                <a:latin typeface="Arial"/>
                <a:cs typeface="Arial"/>
              </a:rPr>
              <a:t>мигрантов </a:t>
            </a:r>
            <a:r>
              <a:rPr sz="1400" b="1" spc="-70" dirty="0">
                <a:latin typeface="Arial"/>
                <a:cs typeface="Arial"/>
              </a:rPr>
              <a:t>по </a:t>
            </a:r>
            <a:r>
              <a:rPr sz="1400" b="1" spc="-125" dirty="0">
                <a:latin typeface="Arial"/>
                <a:cs typeface="Arial"/>
              </a:rPr>
              <a:t>основным </a:t>
            </a:r>
            <a:r>
              <a:rPr sz="1400" b="1" spc="-80" dirty="0">
                <a:latin typeface="Arial"/>
                <a:cs typeface="Arial"/>
              </a:rPr>
              <a:t>потокам </a:t>
            </a:r>
            <a:r>
              <a:rPr sz="1400" b="1" spc="-85" dirty="0">
                <a:latin typeface="Arial"/>
                <a:cs typeface="Arial"/>
              </a:rPr>
              <a:t>передвижения, </a:t>
            </a:r>
            <a:r>
              <a:rPr sz="1400" b="1" spc="-65" dirty="0">
                <a:latin typeface="Arial"/>
                <a:cs typeface="Arial"/>
              </a:rPr>
              <a:t>2019 </a:t>
            </a:r>
            <a:r>
              <a:rPr sz="1400" b="1" spc="-85" dirty="0">
                <a:latin typeface="Arial"/>
                <a:cs typeface="Arial"/>
              </a:rPr>
              <a:t>г. </a:t>
            </a:r>
            <a:r>
              <a:rPr sz="1400" b="1" spc="-120" dirty="0">
                <a:latin typeface="Arial"/>
                <a:cs typeface="Arial"/>
              </a:rPr>
              <a:t>(тыс.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человек)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8373" y="2205227"/>
            <a:ext cx="5928360" cy="2628900"/>
            <a:chOff x="192023" y="2205227"/>
            <a:chExt cx="5928360" cy="2628900"/>
          </a:xfrm>
        </p:grpSpPr>
        <p:sp>
          <p:nvSpPr>
            <p:cNvPr id="5" name="object 5"/>
            <p:cNvSpPr/>
            <p:nvPr/>
          </p:nvSpPr>
          <p:spPr>
            <a:xfrm>
              <a:off x="192023" y="2205227"/>
              <a:ext cx="5928360" cy="2628900"/>
            </a:xfrm>
            <a:custGeom>
              <a:avLst/>
              <a:gdLst/>
              <a:ahLst/>
              <a:cxnLst/>
              <a:rect l="l" t="t" r="r" b="b"/>
              <a:pathLst>
                <a:path w="5928360" h="2628900">
                  <a:moveTo>
                    <a:pt x="5928360" y="0"/>
                  </a:moveTo>
                  <a:lnTo>
                    <a:pt x="0" y="0"/>
                  </a:lnTo>
                  <a:lnTo>
                    <a:pt x="0" y="2628900"/>
                  </a:lnTo>
                  <a:lnTo>
                    <a:pt x="5928360" y="2628900"/>
                  </a:lnTo>
                  <a:lnTo>
                    <a:pt x="5928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9527" y="2245875"/>
              <a:ext cx="5789295" cy="2547620"/>
            </a:xfrm>
            <a:custGeom>
              <a:avLst/>
              <a:gdLst/>
              <a:ahLst/>
              <a:cxnLst/>
              <a:rect l="l" t="t" r="r" b="b"/>
              <a:pathLst>
                <a:path w="5789295" h="2547620">
                  <a:moveTo>
                    <a:pt x="5789218" y="0"/>
                  </a:moveTo>
                  <a:lnTo>
                    <a:pt x="0" y="0"/>
                  </a:lnTo>
                  <a:lnTo>
                    <a:pt x="0" y="2547176"/>
                  </a:lnTo>
                  <a:lnTo>
                    <a:pt x="45126" y="2547176"/>
                  </a:lnTo>
                  <a:lnTo>
                    <a:pt x="5789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9527" y="2245875"/>
              <a:ext cx="5789295" cy="2547620"/>
            </a:xfrm>
            <a:custGeom>
              <a:avLst/>
              <a:gdLst/>
              <a:ahLst/>
              <a:cxnLst/>
              <a:rect l="l" t="t" r="r" b="b"/>
              <a:pathLst>
                <a:path w="5789295" h="2547620">
                  <a:moveTo>
                    <a:pt x="0" y="2547176"/>
                  </a:moveTo>
                  <a:lnTo>
                    <a:pt x="45126" y="2547176"/>
                  </a:lnTo>
                  <a:lnTo>
                    <a:pt x="5789219" y="0"/>
                  </a:lnTo>
                  <a:lnTo>
                    <a:pt x="0" y="0"/>
                  </a:lnTo>
                  <a:lnTo>
                    <a:pt x="0" y="2547176"/>
                  </a:lnTo>
                </a:path>
              </a:pathLst>
            </a:custGeom>
            <a:ln w="8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5320" y="3047534"/>
              <a:ext cx="2033163" cy="19532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57600" y="3049976"/>
              <a:ext cx="2036445" cy="196215"/>
            </a:xfrm>
            <a:custGeom>
              <a:avLst/>
              <a:gdLst/>
              <a:ahLst/>
              <a:cxnLst/>
              <a:rect l="l" t="t" r="r" b="b"/>
              <a:pathLst>
                <a:path w="2036445" h="196214">
                  <a:moveTo>
                    <a:pt x="0" y="196141"/>
                  </a:moveTo>
                  <a:lnTo>
                    <a:pt x="2036330" y="196141"/>
                  </a:lnTo>
                  <a:lnTo>
                    <a:pt x="2036330" y="0"/>
                  </a:lnTo>
                  <a:lnTo>
                    <a:pt x="0" y="0"/>
                  </a:lnTo>
                  <a:lnTo>
                    <a:pt x="0" y="196141"/>
                  </a:lnTo>
                </a:path>
              </a:pathLst>
            </a:custGeom>
            <a:ln w="81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5320" y="2567355"/>
              <a:ext cx="2033163" cy="19532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557600" y="2568440"/>
              <a:ext cx="2036445" cy="196215"/>
            </a:xfrm>
            <a:custGeom>
              <a:avLst/>
              <a:gdLst/>
              <a:ahLst/>
              <a:cxnLst/>
              <a:rect l="l" t="t" r="r" b="b"/>
              <a:pathLst>
                <a:path w="2036445" h="196214">
                  <a:moveTo>
                    <a:pt x="0" y="195869"/>
                  </a:moveTo>
                  <a:lnTo>
                    <a:pt x="2036330" y="195869"/>
                  </a:lnTo>
                  <a:lnTo>
                    <a:pt x="2036330" y="0"/>
                  </a:lnTo>
                  <a:lnTo>
                    <a:pt x="0" y="0"/>
                  </a:lnTo>
                  <a:lnTo>
                    <a:pt x="0" y="195869"/>
                  </a:lnTo>
                </a:path>
              </a:pathLst>
            </a:custGeom>
            <a:ln w="81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93931" y="3049976"/>
              <a:ext cx="621665" cy="196215"/>
            </a:xfrm>
            <a:custGeom>
              <a:avLst/>
              <a:gdLst/>
              <a:ahLst/>
              <a:cxnLst/>
              <a:rect l="l" t="t" r="r" b="b"/>
              <a:pathLst>
                <a:path w="621664" h="196214">
                  <a:moveTo>
                    <a:pt x="621502" y="0"/>
                  </a:moveTo>
                  <a:lnTo>
                    <a:pt x="0" y="0"/>
                  </a:lnTo>
                  <a:lnTo>
                    <a:pt x="0" y="196141"/>
                  </a:lnTo>
                  <a:lnTo>
                    <a:pt x="179187" y="196141"/>
                  </a:lnTo>
                  <a:lnTo>
                    <a:pt x="62150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93931" y="3049976"/>
              <a:ext cx="621665" cy="196215"/>
            </a:xfrm>
            <a:custGeom>
              <a:avLst/>
              <a:gdLst/>
              <a:ahLst/>
              <a:cxnLst/>
              <a:rect l="l" t="t" r="r" b="b"/>
              <a:pathLst>
                <a:path w="621664" h="196214">
                  <a:moveTo>
                    <a:pt x="0" y="196141"/>
                  </a:moveTo>
                  <a:lnTo>
                    <a:pt x="179187" y="196141"/>
                  </a:lnTo>
                  <a:lnTo>
                    <a:pt x="621502" y="0"/>
                  </a:lnTo>
                  <a:lnTo>
                    <a:pt x="0" y="0"/>
                  </a:lnTo>
                  <a:lnTo>
                    <a:pt x="0" y="196141"/>
                  </a:lnTo>
                </a:path>
              </a:pathLst>
            </a:custGeom>
            <a:ln w="82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93931" y="2568440"/>
              <a:ext cx="828040" cy="196215"/>
            </a:xfrm>
            <a:custGeom>
              <a:avLst/>
              <a:gdLst/>
              <a:ahLst/>
              <a:cxnLst/>
              <a:rect l="l" t="t" r="r" b="b"/>
              <a:pathLst>
                <a:path w="828039" h="196214">
                  <a:moveTo>
                    <a:pt x="827833" y="0"/>
                  </a:moveTo>
                  <a:lnTo>
                    <a:pt x="0" y="0"/>
                  </a:lnTo>
                  <a:lnTo>
                    <a:pt x="0" y="195869"/>
                  </a:lnTo>
                  <a:lnTo>
                    <a:pt x="827833" y="195869"/>
                  </a:lnTo>
                  <a:lnTo>
                    <a:pt x="82783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93931" y="2568440"/>
              <a:ext cx="828040" cy="196215"/>
            </a:xfrm>
            <a:custGeom>
              <a:avLst/>
              <a:gdLst/>
              <a:ahLst/>
              <a:cxnLst/>
              <a:rect l="l" t="t" r="r" b="b"/>
              <a:pathLst>
                <a:path w="828039" h="196214">
                  <a:moveTo>
                    <a:pt x="0" y="195869"/>
                  </a:moveTo>
                  <a:lnTo>
                    <a:pt x="827833" y="195869"/>
                  </a:lnTo>
                  <a:lnTo>
                    <a:pt x="827833" y="0"/>
                  </a:lnTo>
                  <a:lnTo>
                    <a:pt x="0" y="0"/>
                  </a:lnTo>
                  <a:lnTo>
                    <a:pt x="0" y="195869"/>
                  </a:lnTo>
                </a:path>
              </a:pathLst>
            </a:custGeom>
            <a:ln w="8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21765" y="2568440"/>
              <a:ext cx="323850" cy="196215"/>
            </a:xfrm>
            <a:custGeom>
              <a:avLst/>
              <a:gdLst/>
              <a:ahLst/>
              <a:cxnLst/>
              <a:rect l="l" t="t" r="r" b="b"/>
              <a:pathLst>
                <a:path w="323850" h="196214">
                  <a:moveTo>
                    <a:pt x="323659" y="0"/>
                  </a:moveTo>
                  <a:lnTo>
                    <a:pt x="0" y="0"/>
                  </a:lnTo>
                  <a:lnTo>
                    <a:pt x="0" y="195869"/>
                  </a:lnTo>
                  <a:lnTo>
                    <a:pt x="323659" y="195869"/>
                  </a:lnTo>
                  <a:lnTo>
                    <a:pt x="323659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21765" y="2568440"/>
              <a:ext cx="323850" cy="196215"/>
            </a:xfrm>
            <a:custGeom>
              <a:avLst/>
              <a:gdLst/>
              <a:ahLst/>
              <a:cxnLst/>
              <a:rect l="l" t="t" r="r" b="b"/>
              <a:pathLst>
                <a:path w="323850" h="196214">
                  <a:moveTo>
                    <a:pt x="0" y="195869"/>
                  </a:moveTo>
                  <a:lnTo>
                    <a:pt x="323659" y="195869"/>
                  </a:lnTo>
                  <a:lnTo>
                    <a:pt x="323659" y="0"/>
                  </a:lnTo>
                  <a:lnTo>
                    <a:pt x="0" y="0"/>
                  </a:lnTo>
                  <a:lnTo>
                    <a:pt x="0" y="195869"/>
                  </a:lnTo>
                </a:path>
              </a:pathLst>
            </a:custGeom>
            <a:ln w="85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00593" y="2417343"/>
              <a:ext cx="1969135" cy="1016635"/>
            </a:xfrm>
            <a:custGeom>
              <a:avLst/>
              <a:gdLst/>
              <a:ahLst/>
              <a:cxnLst/>
              <a:rect l="l" t="t" r="r" b="b"/>
              <a:pathLst>
                <a:path w="1969135" h="1016635">
                  <a:moveTo>
                    <a:pt x="47498" y="963396"/>
                  </a:moveTo>
                  <a:lnTo>
                    <a:pt x="0" y="963396"/>
                  </a:lnTo>
                  <a:lnTo>
                    <a:pt x="0" y="971537"/>
                  </a:lnTo>
                  <a:lnTo>
                    <a:pt x="47498" y="971537"/>
                  </a:lnTo>
                  <a:lnTo>
                    <a:pt x="47498" y="963396"/>
                  </a:lnTo>
                  <a:close/>
                </a:path>
                <a:path w="1969135" h="1016635">
                  <a:moveTo>
                    <a:pt x="47498" y="481799"/>
                  </a:moveTo>
                  <a:lnTo>
                    <a:pt x="0" y="481799"/>
                  </a:lnTo>
                  <a:lnTo>
                    <a:pt x="0" y="489940"/>
                  </a:lnTo>
                  <a:lnTo>
                    <a:pt x="47498" y="489940"/>
                  </a:lnTo>
                  <a:lnTo>
                    <a:pt x="47498" y="481799"/>
                  </a:lnTo>
                  <a:close/>
                </a:path>
                <a:path w="1969135" h="1016635">
                  <a:moveTo>
                    <a:pt x="47498" y="0"/>
                  </a:moveTo>
                  <a:lnTo>
                    <a:pt x="0" y="0"/>
                  </a:lnTo>
                  <a:lnTo>
                    <a:pt x="0" y="8140"/>
                  </a:lnTo>
                  <a:lnTo>
                    <a:pt x="47498" y="8140"/>
                  </a:lnTo>
                  <a:lnTo>
                    <a:pt x="47498" y="0"/>
                  </a:lnTo>
                  <a:close/>
                </a:path>
                <a:path w="1969135" h="1016635">
                  <a:moveTo>
                    <a:pt x="61747" y="975601"/>
                  </a:moveTo>
                  <a:lnTo>
                    <a:pt x="52247" y="975601"/>
                  </a:lnTo>
                  <a:lnTo>
                    <a:pt x="52247" y="1016508"/>
                  </a:lnTo>
                  <a:lnTo>
                    <a:pt x="61747" y="1016508"/>
                  </a:lnTo>
                  <a:lnTo>
                    <a:pt x="61747" y="975601"/>
                  </a:lnTo>
                  <a:close/>
                </a:path>
                <a:path w="1969135" h="1016635">
                  <a:moveTo>
                    <a:pt x="61747" y="4064"/>
                  </a:moveTo>
                  <a:lnTo>
                    <a:pt x="52247" y="4064"/>
                  </a:lnTo>
                  <a:lnTo>
                    <a:pt x="52247" y="959319"/>
                  </a:lnTo>
                  <a:lnTo>
                    <a:pt x="61747" y="959319"/>
                  </a:lnTo>
                  <a:lnTo>
                    <a:pt x="61747" y="4064"/>
                  </a:lnTo>
                  <a:close/>
                </a:path>
                <a:path w="1969135" h="1016635">
                  <a:moveTo>
                    <a:pt x="585304" y="975601"/>
                  </a:moveTo>
                  <a:lnTo>
                    <a:pt x="575805" y="975601"/>
                  </a:lnTo>
                  <a:lnTo>
                    <a:pt x="575805" y="1016508"/>
                  </a:lnTo>
                  <a:lnTo>
                    <a:pt x="585304" y="1016508"/>
                  </a:lnTo>
                  <a:lnTo>
                    <a:pt x="585304" y="975601"/>
                  </a:lnTo>
                  <a:close/>
                </a:path>
                <a:path w="1969135" h="1016635">
                  <a:moveTo>
                    <a:pt x="1117981" y="975601"/>
                  </a:moveTo>
                  <a:lnTo>
                    <a:pt x="1108481" y="975601"/>
                  </a:lnTo>
                  <a:lnTo>
                    <a:pt x="1108481" y="1016508"/>
                  </a:lnTo>
                  <a:lnTo>
                    <a:pt x="1117981" y="1016508"/>
                  </a:lnTo>
                  <a:lnTo>
                    <a:pt x="1117981" y="975601"/>
                  </a:lnTo>
                  <a:close/>
                </a:path>
                <a:path w="1969135" h="1016635">
                  <a:moveTo>
                    <a:pt x="1641411" y="975601"/>
                  </a:moveTo>
                  <a:lnTo>
                    <a:pt x="1631911" y="975601"/>
                  </a:lnTo>
                  <a:lnTo>
                    <a:pt x="1631911" y="1016508"/>
                  </a:lnTo>
                  <a:lnTo>
                    <a:pt x="1641411" y="1016508"/>
                  </a:lnTo>
                  <a:lnTo>
                    <a:pt x="1641411" y="975601"/>
                  </a:lnTo>
                  <a:close/>
                </a:path>
                <a:path w="1969135" h="1016635">
                  <a:moveTo>
                    <a:pt x="1968957" y="963396"/>
                  </a:moveTo>
                  <a:lnTo>
                    <a:pt x="56997" y="963396"/>
                  </a:lnTo>
                  <a:lnTo>
                    <a:pt x="56997" y="971537"/>
                  </a:lnTo>
                  <a:lnTo>
                    <a:pt x="1950605" y="971537"/>
                  </a:lnTo>
                  <a:lnTo>
                    <a:pt x="1968957" y="9633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443976" y="2322976"/>
            <a:ext cx="321945" cy="2000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</a:pPr>
            <a:r>
              <a:rPr sz="1200" spc="70" dirty="0">
                <a:latin typeface="Times New Roman"/>
                <a:cs typeface="Times New Roman"/>
              </a:rPr>
              <a:t>38,</a:t>
            </a:r>
            <a:r>
              <a:rPr sz="1200" spc="110" dirty="0">
                <a:latin typeface="Times New Roman"/>
                <a:cs typeface="Times New Roman"/>
              </a:rPr>
              <a:t>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24974" y="2812922"/>
            <a:ext cx="321945" cy="2000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</a:pPr>
            <a:r>
              <a:rPr sz="1200" spc="70" dirty="0">
                <a:latin typeface="Times New Roman"/>
                <a:cs typeface="Times New Roman"/>
              </a:rPr>
              <a:t>38,</a:t>
            </a:r>
            <a:r>
              <a:rPr sz="1200" spc="110" dirty="0">
                <a:latin typeface="Times New Roman"/>
                <a:cs typeface="Times New Roman"/>
              </a:rPr>
              <a:t>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95365" y="2322976"/>
            <a:ext cx="321945" cy="2000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</a:pPr>
            <a:r>
              <a:rPr sz="1200" spc="70" dirty="0">
                <a:latin typeface="Times New Roman"/>
                <a:cs typeface="Times New Roman"/>
              </a:rPr>
              <a:t>15,</a:t>
            </a:r>
            <a:r>
              <a:rPr sz="1200" spc="110" dirty="0">
                <a:latin typeface="Times New Roman"/>
                <a:cs typeface="Times New Roman"/>
              </a:rPr>
              <a:t>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62019" y="2812922"/>
            <a:ext cx="321945" cy="2000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</a:pPr>
            <a:r>
              <a:rPr sz="1200" spc="70" dirty="0">
                <a:latin typeface="Times New Roman"/>
                <a:cs typeface="Times New Roman"/>
              </a:rPr>
              <a:t>23,</a:t>
            </a:r>
            <a:r>
              <a:rPr sz="1200" spc="110" dirty="0">
                <a:latin typeface="Times New Roman"/>
                <a:cs typeface="Times New Roman"/>
              </a:rPr>
              <a:t>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66192" y="2331114"/>
            <a:ext cx="236220" cy="2000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</a:pPr>
            <a:r>
              <a:rPr sz="1200" spc="70" dirty="0">
                <a:latin typeface="Times New Roman"/>
                <a:cs typeface="Times New Roman"/>
              </a:rPr>
              <a:t>6,</a:t>
            </a:r>
            <a:r>
              <a:rPr sz="1200" spc="110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29861" y="3506876"/>
            <a:ext cx="184150" cy="2000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</a:pPr>
            <a:r>
              <a:rPr sz="1200" spc="70" dirty="0">
                <a:latin typeface="Times New Roman"/>
                <a:cs typeface="Times New Roman"/>
              </a:rPr>
              <a:t>20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9538" y="3025069"/>
            <a:ext cx="864235" cy="2000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</a:pPr>
            <a:r>
              <a:rPr sz="1200" spc="120" dirty="0">
                <a:latin typeface="Times New Roman"/>
                <a:cs typeface="Times New Roman"/>
              </a:rPr>
              <a:t>Выбывшие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3532" y="2543587"/>
            <a:ext cx="940435" cy="2000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</a:pPr>
            <a:r>
              <a:rPr sz="1200" spc="105" dirty="0">
                <a:latin typeface="Times New Roman"/>
                <a:cs typeface="Times New Roman"/>
              </a:rPr>
              <a:t>П</a:t>
            </a:r>
            <a:r>
              <a:rPr sz="1200" spc="145" dirty="0">
                <a:latin typeface="Times New Roman"/>
                <a:cs typeface="Times New Roman"/>
              </a:rPr>
              <a:t>р</a:t>
            </a:r>
            <a:r>
              <a:rPr sz="1200" spc="105" dirty="0">
                <a:latin typeface="Times New Roman"/>
                <a:cs typeface="Times New Roman"/>
              </a:rPr>
              <a:t>и</a:t>
            </a:r>
            <a:r>
              <a:rPr sz="1200" spc="135" dirty="0">
                <a:latin typeface="Times New Roman"/>
                <a:cs typeface="Times New Roman"/>
              </a:rPr>
              <a:t>б</a:t>
            </a:r>
            <a:r>
              <a:rPr sz="1200" spc="165" dirty="0">
                <a:latin typeface="Times New Roman"/>
                <a:cs typeface="Times New Roman"/>
              </a:rPr>
              <a:t>ы</a:t>
            </a:r>
            <a:r>
              <a:rPr sz="1200" spc="100" dirty="0">
                <a:latin typeface="Times New Roman"/>
                <a:cs typeface="Times New Roman"/>
              </a:rPr>
              <a:t>в</a:t>
            </a:r>
            <a:r>
              <a:rPr sz="1200" spc="120" dirty="0">
                <a:latin typeface="Times New Roman"/>
                <a:cs typeface="Times New Roman"/>
              </a:rPr>
              <a:t>ш</a:t>
            </a:r>
            <a:r>
              <a:rPr sz="1200" spc="105" dirty="0">
                <a:latin typeface="Times New Roman"/>
                <a:cs typeface="Times New Roman"/>
              </a:rPr>
              <a:t>и</a:t>
            </a:r>
            <a:r>
              <a:rPr sz="1200" spc="100" dirty="0">
                <a:latin typeface="Times New Roman"/>
                <a:cs typeface="Times New Roman"/>
              </a:rPr>
              <a:t>е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41667" y="2241665"/>
            <a:ext cx="5798185" cy="2555875"/>
            <a:chOff x="235316" y="2241664"/>
            <a:chExt cx="5798185" cy="2555875"/>
          </a:xfrm>
        </p:grpSpPr>
        <p:sp>
          <p:nvSpPr>
            <p:cNvPr id="28" name="object 28"/>
            <p:cNvSpPr/>
            <p:nvPr/>
          </p:nvSpPr>
          <p:spPr>
            <a:xfrm>
              <a:off x="372855" y="4131923"/>
              <a:ext cx="1402715" cy="622300"/>
            </a:xfrm>
            <a:custGeom>
              <a:avLst/>
              <a:gdLst/>
              <a:ahLst/>
              <a:cxnLst/>
              <a:rect l="l" t="t" r="r" b="b"/>
              <a:pathLst>
                <a:path w="1402714" h="622300">
                  <a:moveTo>
                    <a:pt x="1402698" y="0"/>
                  </a:moveTo>
                  <a:lnTo>
                    <a:pt x="0" y="0"/>
                  </a:lnTo>
                  <a:lnTo>
                    <a:pt x="0" y="622016"/>
                  </a:lnTo>
                  <a:lnTo>
                    <a:pt x="14026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7304" y="4195136"/>
              <a:ext cx="104508" cy="8952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63187" y="4197035"/>
              <a:ext cx="104775" cy="90170"/>
            </a:xfrm>
            <a:custGeom>
              <a:avLst/>
              <a:gdLst/>
              <a:ahLst/>
              <a:cxnLst/>
              <a:rect l="l" t="t" r="r" b="b"/>
              <a:pathLst>
                <a:path w="104775" h="90170">
                  <a:moveTo>
                    <a:pt x="0" y="89796"/>
                  </a:moveTo>
                  <a:lnTo>
                    <a:pt x="104508" y="89796"/>
                  </a:lnTo>
                  <a:lnTo>
                    <a:pt x="104508" y="0"/>
                  </a:lnTo>
                  <a:lnTo>
                    <a:pt x="0" y="0"/>
                  </a:lnTo>
                  <a:lnTo>
                    <a:pt x="0" y="89796"/>
                  </a:lnTo>
                </a:path>
              </a:pathLst>
            </a:custGeom>
            <a:ln w="8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63187" y="4409453"/>
              <a:ext cx="104775" cy="90170"/>
            </a:xfrm>
            <a:custGeom>
              <a:avLst/>
              <a:gdLst/>
              <a:ahLst/>
              <a:cxnLst/>
              <a:rect l="l" t="t" r="r" b="b"/>
              <a:pathLst>
                <a:path w="104775" h="90170">
                  <a:moveTo>
                    <a:pt x="104508" y="0"/>
                  </a:moveTo>
                  <a:lnTo>
                    <a:pt x="0" y="0"/>
                  </a:lnTo>
                  <a:lnTo>
                    <a:pt x="0" y="89796"/>
                  </a:lnTo>
                  <a:lnTo>
                    <a:pt x="104508" y="89796"/>
                  </a:lnTo>
                  <a:lnTo>
                    <a:pt x="10450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3187" y="4409453"/>
              <a:ext cx="104775" cy="90170"/>
            </a:xfrm>
            <a:custGeom>
              <a:avLst/>
              <a:gdLst/>
              <a:ahLst/>
              <a:cxnLst/>
              <a:rect l="l" t="t" r="r" b="b"/>
              <a:pathLst>
                <a:path w="104775" h="90170">
                  <a:moveTo>
                    <a:pt x="0" y="89796"/>
                  </a:moveTo>
                  <a:lnTo>
                    <a:pt x="104508" y="89796"/>
                  </a:lnTo>
                  <a:lnTo>
                    <a:pt x="104508" y="0"/>
                  </a:lnTo>
                  <a:lnTo>
                    <a:pt x="0" y="0"/>
                  </a:lnTo>
                  <a:lnTo>
                    <a:pt x="0" y="89796"/>
                  </a:lnTo>
                </a:path>
              </a:pathLst>
            </a:custGeom>
            <a:ln w="8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8926" y="4609201"/>
              <a:ext cx="113030" cy="6459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39527" y="2245875"/>
              <a:ext cx="5789295" cy="2547620"/>
            </a:xfrm>
            <a:custGeom>
              <a:avLst/>
              <a:gdLst/>
              <a:ahLst/>
              <a:cxnLst/>
              <a:rect l="l" t="t" r="r" b="b"/>
              <a:pathLst>
                <a:path w="5789295" h="2547620">
                  <a:moveTo>
                    <a:pt x="0" y="2547176"/>
                  </a:moveTo>
                  <a:lnTo>
                    <a:pt x="45126" y="2547176"/>
                  </a:lnTo>
                </a:path>
                <a:path w="5789295" h="2547620">
                  <a:moveTo>
                    <a:pt x="5789219" y="0"/>
                  </a:moveTo>
                  <a:lnTo>
                    <a:pt x="0" y="0"/>
                  </a:lnTo>
                  <a:lnTo>
                    <a:pt x="0" y="2547176"/>
                  </a:lnTo>
                </a:path>
              </a:pathLst>
            </a:custGeom>
            <a:ln w="88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31367" y="3440193"/>
            <a:ext cx="1449705" cy="111125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R="5080" algn="r">
              <a:spcBef>
                <a:spcPts val="645"/>
              </a:spcBef>
              <a:tabLst>
                <a:tab pos="474980" algn="l"/>
              </a:tabLst>
            </a:pPr>
            <a:r>
              <a:rPr sz="1200" spc="110" dirty="0">
                <a:latin typeface="Times New Roman"/>
                <a:cs typeface="Times New Roman"/>
              </a:rPr>
              <a:t>0	</a:t>
            </a:r>
            <a:r>
              <a:rPr sz="1200" spc="70" dirty="0"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  <a:p>
            <a:pPr marR="12065" algn="r">
              <a:spcBef>
                <a:spcPts val="550"/>
              </a:spcBef>
            </a:pPr>
            <a:r>
              <a:rPr sz="1200" u="sng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Потоки</a:t>
            </a:r>
            <a:r>
              <a:rPr sz="12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миграции</a:t>
            </a:r>
            <a:endParaRPr sz="1200">
              <a:latin typeface="Times New Roman"/>
              <a:cs typeface="Times New Roman"/>
            </a:endParaRPr>
          </a:p>
          <a:p>
            <a:pPr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R="573405">
              <a:lnSpc>
                <a:spcPct val="115999"/>
              </a:lnSpc>
              <a:spcBef>
                <a:spcPts val="5"/>
              </a:spcBef>
            </a:pPr>
            <a:r>
              <a:rPr sz="1200" spc="105" dirty="0">
                <a:latin typeface="Times New Roman"/>
                <a:cs typeface="Times New Roman"/>
              </a:rPr>
              <a:t>П</a:t>
            </a:r>
            <a:r>
              <a:rPr sz="1200" spc="65" dirty="0">
                <a:latin typeface="Times New Roman"/>
                <a:cs typeface="Times New Roman"/>
              </a:rPr>
              <a:t>е</a:t>
            </a:r>
            <a:r>
              <a:rPr sz="1200" spc="145" dirty="0">
                <a:latin typeface="Times New Roman"/>
                <a:cs typeface="Times New Roman"/>
              </a:rPr>
              <a:t>р</a:t>
            </a:r>
            <a:r>
              <a:rPr sz="1200" spc="65" dirty="0">
                <a:latin typeface="Times New Roman"/>
                <a:cs typeface="Times New Roman"/>
              </a:rPr>
              <a:t>е</a:t>
            </a:r>
            <a:r>
              <a:rPr sz="1200" spc="140" dirty="0">
                <a:latin typeface="Times New Roman"/>
                <a:cs typeface="Times New Roman"/>
              </a:rPr>
              <a:t>м</a:t>
            </a:r>
            <a:r>
              <a:rPr sz="1200" spc="60" dirty="0">
                <a:latin typeface="Times New Roman"/>
                <a:cs typeface="Times New Roman"/>
              </a:rPr>
              <a:t>е</a:t>
            </a:r>
            <a:r>
              <a:rPr sz="1200" spc="120" dirty="0">
                <a:latin typeface="Times New Roman"/>
                <a:cs typeface="Times New Roman"/>
              </a:rPr>
              <a:t>щ</a:t>
            </a:r>
            <a:r>
              <a:rPr sz="1200" spc="65" dirty="0">
                <a:latin typeface="Times New Roman"/>
                <a:cs typeface="Times New Roman"/>
              </a:rPr>
              <a:t>е</a:t>
            </a:r>
            <a:r>
              <a:rPr sz="1200" spc="75" dirty="0">
                <a:latin typeface="Times New Roman"/>
                <a:cs typeface="Times New Roman"/>
              </a:rPr>
              <a:t>н  </a:t>
            </a:r>
            <a:r>
              <a:rPr sz="1200" spc="150" dirty="0">
                <a:latin typeface="Times New Roman"/>
                <a:cs typeface="Times New Roman"/>
              </a:rPr>
              <a:t>Обм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5089" y="639267"/>
            <a:ext cx="11753850" cy="9956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67300">
              <a:spcBef>
                <a:spcPts val="105"/>
              </a:spcBef>
            </a:pPr>
            <a:r>
              <a:rPr sz="1400" spc="-210" dirty="0">
                <a:latin typeface="Lucida Sans Unicode"/>
                <a:cs typeface="Lucida Sans Unicode"/>
              </a:rPr>
              <a:t>16. </a:t>
            </a:r>
            <a:r>
              <a:rPr sz="1400" spc="-50" dirty="0">
                <a:latin typeface="Lucida Sans Unicode"/>
                <a:cs typeface="Lucida Sans Unicode"/>
              </a:rPr>
              <a:t>Используя </a:t>
            </a:r>
            <a:r>
              <a:rPr sz="1400" spc="-114" dirty="0">
                <a:latin typeface="Lucida Sans Unicode"/>
                <a:cs typeface="Lucida Sans Unicode"/>
              </a:rPr>
              <a:t>данные </a:t>
            </a:r>
            <a:r>
              <a:rPr sz="1400" spc="-135" dirty="0">
                <a:latin typeface="Lucida Sans Unicode"/>
                <a:cs typeface="Lucida Sans Unicode"/>
              </a:rPr>
              <a:t>диаграммы, </a:t>
            </a:r>
            <a:r>
              <a:rPr sz="1400" spc="-90" dirty="0">
                <a:latin typeface="Lucida Sans Unicode"/>
                <a:cs typeface="Lucida Sans Unicode"/>
              </a:rPr>
              <a:t>определите </a:t>
            </a:r>
            <a:r>
              <a:rPr sz="1400" spc="-70" dirty="0">
                <a:latin typeface="Lucida Sans Unicode"/>
                <a:cs typeface="Lucida Sans Unicode"/>
              </a:rPr>
              <a:t>величину </a:t>
            </a:r>
            <a:r>
              <a:rPr sz="1400" spc="-114" dirty="0">
                <a:latin typeface="Lucida Sans Unicode"/>
                <a:cs typeface="Lucida Sans Unicode"/>
              </a:rPr>
              <a:t>миграционного </a:t>
            </a:r>
            <a:r>
              <a:rPr sz="1400" spc="-90" dirty="0">
                <a:latin typeface="Lucida Sans Unicode"/>
                <a:cs typeface="Lucida Sans Unicode"/>
              </a:rPr>
              <a:t>прироста 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населения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-55" dirty="0">
                <a:latin typeface="Lucida Sans Unicode"/>
                <a:cs typeface="Lucida Sans Unicode"/>
              </a:rPr>
              <a:t>Кемеровской</a:t>
            </a:r>
            <a:r>
              <a:rPr sz="1400" spc="-17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области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в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180" dirty="0">
                <a:latin typeface="Lucida Sans Unicode"/>
                <a:cs typeface="Lucida Sans Unicode"/>
              </a:rPr>
              <a:t>2019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175" dirty="0">
                <a:latin typeface="Lucida Sans Unicode"/>
                <a:cs typeface="Lucida Sans Unicode"/>
              </a:rPr>
              <a:t>г.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Ответ</a:t>
            </a:r>
            <a:r>
              <a:rPr sz="1400" spc="-165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запишите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в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виде</a:t>
            </a:r>
            <a:r>
              <a:rPr sz="1400" spc="-15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числа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(по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образцу, </a:t>
            </a:r>
            <a:r>
              <a:rPr sz="1400" spc="-43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указанному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в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инструкции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по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выполнению</a:t>
            </a:r>
            <a:r>
              <a:rPr sz="1400" spc="-16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работы).</a:t>
            </a:r>
            <a:endParaRPr sz="1400" dirty="0">
              <a:latin typeface="Lucida Sans Unicode"/>
              <a:cs typeface="Lucida Sans Unicode"/>
            </a:endParaRPr>
          </a:p>
          <a:p>
            <a:pPr marL="7069455">
              <a:spcBef>
                <a:spcPts val="190"/>
              </a:spcBef>
            </a:pPr>
            <a:r>
              <a:rPr b="1" spc="130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b="1" spc="-95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b="1" spc="-110" dirty="0">
                <a:solidFill>
                  <a:srgbClr val="006FC0"/>
                </a:solidFill>
                <a:latin typeface="Arial"/>
                <a:cs typeface="Arial"/>
              </a:rPr>
              <a:t>г</a:t>
            </a:r>
            <a:r>
              <a:rPr b="1" spc="-100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b="1" spc="-120" dirty="0">
                <a:solidFill>
                  <a:srgbClr val="006FC0"/>
                </a:solidFill>
                <a:latin typeface="Arial"/>
                <a:cs typeface="Arial"/>
              </a:rPr>
              <a:t>ацио</a:t>
            </a:r>
            <a:r>
              <a:rPr b="1" spc="-100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b="1" spc="-95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b="1" spc="-260" dirty="0">
                <a:solidFill>
                  <a:srgbClr val="006FC0"/>
                </a:solidFill>
                <a:latin typeface="Arial"/>
                <a:cs typeface="Arial"/>
              </a:rPr>
              <a:t>ый</a:t>
            </a:r>
            <a:r>
              <a:rPr b="1" spc="-1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100" dirty="0">
                <a:solidFill>
                  <a:srgbClr val="006FC0"/>
                </a:solidFill>
                <a:latin typeface="Arial"/>
                <a:cs typeface="Arial"/>
              </a:rPr>
              <a:t>пр</a:t>
            </a:r>
            <a:r>
              <a:rPr b="1" spc="-95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b="1" spc="-100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b="1" spc="-95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b="1" spc="-120" dirty="0">
                <a:solidFill>
                  <a:srgbClr val="006FC0"/>
                </a:solidFill>
                <a:latin typeface="Arial"/>
                <a:cs typeface="Arial"/>
              </a:rPr>
              <a:t>ст</a:t>
            </a:r>
            <a:r>
              <a:rPr b="1" spc="-114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110" dirty="0">
                <a:solidFill>
                  <a:srgbClr val="006FC0"/>
                </a:solidFill>
                <a:latin typeface="Arial"/>
                <a:cs typeface="Arial"/>
              </a:rPr>
              <a:t>-</a:t>
            </a:r>
            <a:r>
              <a:rPr b="1" spc="-114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100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b="1" spc="-185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b="1" spc="-85" dirty="0">
                <a:solidFill>
                  <a:srgbClr val="006FC0"/>
                </a:solidFill>
                <a:latin typeface="Arial"/>
                <a:cs typeface="Arial"/>
              </a:rPr>
              <a:t>зн</a:t>
            </a:r>
            <a:r>
              <a:rPr b="1" spc="-90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b="1" spc="-150" dirty="0">
                <a:solidFill>
                  <a:srgbClr val="006FC0"/>
                </a:solidFill>
                <a:latin typeface="Arial"/>
                <a:cs typeface="Arial"/>
              </a:rPr>
              <a:t>ца</a:t>
            </a:r>
            <a:r>
              <a:rPr b="1" spc="-1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210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b="1" spc="-65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b="1" spc="-125" dirty="0">
                <a:solidFill>
                  <a:srgbClr val="006FC0"/>
                </a:solidFill>
                <a:latin typeface="Arial"/>
                <a:cs typeface="Arial"/>
              </a:rPr>
              <a:t>жду</a:t>
            </a:r>
            <a:endParaRPr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142098" y="1608582"/>
            <a:ext cx="4141852" cy="19524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b="1" spc="-160" dirty="0">
                <a:solidFill>
                  <a:srgbClr val="006FC0"/>
                </a:solidFill>
                <a:latin typeface="Arial"/>
                <a:cs typeface="Arial"/>
              </a:rPr>
              <a:t>числом</a:t>
            </a:r>
            <a:r>
              <a:rPr b="1" spc="-1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170" dirty="0">
                <a:solidFill>
                  <a:srgbClr val="006FC0"/>
                </a:solidFill>
                <a:latin typeface="Arial"/>
                <a:cs typeface="Arial"/>
              </a:rPr>
              <a:t>прибывших</a:t>
            </a:r>
            <a:r>
              <a:rPr b="1" spc="-1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100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b="1" spc="-10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185" dirty="0">
                <a:solidFill>
                  <a:srgbClr val="006FC0"/>
                </a:solidFill>
                <a:latin typeface="Arial"/>
                <a:cs typeface="Arial"/>
              </a:rPr>
              <a:t>убывших.</a:t>
            </a:r>
            <a:r>
              <a:rPr b="1" spc="-1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145" dirty="0">
                <a:solidFill>
                  <a:srgbClr val="006FC0"/>
                </a:solidFill>
                <a:latin typeface="Arial"/>
                <a:cs typeface="Arial"/>
              </a:rPr>
              <a:t>(география </a:t>
            </a:r>
            <a:r>
              <a:rPr b="1" spc="-5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100" dirty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b="1" spc="-65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b="1" spc="-95" dirty="0">
                <a:solidFill>
                  <a:srgbClr val="006FC0"/>
                </a:solidFill>
                <a:latin typeface="Arial"/>
                <a:cs typeface="Arial"/>
              </a:rPr>
              <a:t>ре</a:t>
            </a:r>
            <a:r>
              <a:rPr b="1" spc="-235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b="1" spc="-130" dirty="0">
                <a:solidFill>
                  <a:srgbClr val="006FC0"/>
                </a:solidFill>
                <a:latin typeface="Arial"/>
                <a:cs typeface="Arial"/>
              </a:rPr>
              <a:t>ещ</a:t>
            </a:r>
            <a:r>
              <a:rPr b="1" spc="-120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b="1" spc="-100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b="1" spc="-90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b="1" spc="-100" dirty="0">
                <a:solidFill>
                  <a:srgbClr val="006FC0"/>
                </a:solidFill>
                <a:latin typeface="Arial"/>
                <a:cs typeface="Arial"/>
              </a:rPr>
              <a:t>й</a:t>
            </a:r>
            <a:r>
              <a:rPr b="1" spc="-1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75" dirty="0">
                <a:solidFill>
                  <a:srgbClr val="006FC0"/>
                </a:solidFill>
                <a:latin typeface="Arial"/>
                <a:cs typeface="Arial"/>
              </a:rPr>
              <a:t>–</a:t>
            </a:r>
            <a:r>
              <a:rPr b="1" spc="-10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90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b="1" spc="-75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b="1" spc="-1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225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b="1" spc="-185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b="1" spc="-55" dirty="0">
                <a:solidFill>
                  <a:srgbClr val="006FC0"/>
                </a:solidFill>
                <a:latin typeface="Arial"/>
                <a:cs typeface="Arial"/>
              </a:rPr>
              <a:t>ж</a:t>
            </a:r>
            <a:r>
              <a:rPr b="1" spc="-125" dirty="0">
                <a:solidFill>
                  <a:srgbClr val="006FC0"/>
                </a:solidFill>
                <a:latin typeface="Arial"/>
                <a:cs typeface="Arial"/>
              </a:rPr>
              <a:t>на)</a:t>
            </a:r>
            <a:r>
              <a:rPr b="1" spc="-135" dirty="0">
                <a:solidFill>
                  <a:srgbClr val="006FC0"/>
                </a:solidFill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12700"/>
            <a:r>
              <a:rPr b="1" spc="95" dirty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b="1" spc="-100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b="1" spc="-95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b="1" spc="-215" dirty="0">
                <a:solidFill>
                  <a:srgbClr val="006FC0"/>
                </a:solidFill>
                <a:latin typeface="Arial"/>
                <a:cs typeface="Arial"/>
              </a:rPr>
              <a:t>было</a:t>
            </a:r>
            <a:r>
              <a:rPr b="1" spc="-1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75" dirty="0">
                <a:solidFill>
                  <a:srgbClr val="006FC0"/>
                </a:solidFill>
                <a:latin typeface="Arial"/>
                <a:cs typeface="Arial"/>
              </a:rPr>
              <a:t>–</a:t>
            </a:r>
            <a:r>
              <a:rPr b="1" spc="-10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350" dirty="0">
                <a:solidFill>
                  <a:srgbClr val="006FC0"/>
                </a:solidFill>
                <a:latin typeface="Arial"/>
                <a:cs typeface="Arial"/>
              </a:rPr>
              <a:t>1</a:t>
            </a:r>
            <a:r>
              <a:rPr b="1" spc="-75" dirty="0">
                <a:solidFill>
                  <a:srgbClr val="006FC0"/>
                </a:solidFill>
                <a:latin typeface="Arial"/>
                <a:cs typeface="Arial"/>
              </a:rPr>
              <a:t>5</a:t>
            </a:r>
            <a:r>
              <a:rPr b="1" spc="-105" dirty="0">
                <a:solidFill>
                  <a:srgbClr val="006FC0"/>
                </a:solidFill>
                <a:latin typeface="Arial"/>
                <a:cs typeface="Arial"/>
              </a:rPr>
              <a:t>,</a:t>
            </a:r>
            <a:r>
              <a:rPr b="1" spc="-135" dirty="0">
                <a:solidFill>
                  <a:srgbClr val="006FC0"/>
                </a:solidFill>
                <a:latin typeface="Arial"/>
                <a:cs typeface="Arial"/>
              </a:rPr>
              <a:t>7</a:t>
            </a:r>
            <a:r>
              <a:rPr b="1" spc="5" dirty="0">
                <a:solidFill>
                  <a:srgbClr val="006FC0"/>
                </a:solidFill>
                <a:latin typeface="Arial"/>
                <a:cs typeface="Arial"/>
              </a:rPr>
              <a:t>+</a:t>
            </a:r>
            <a:r>
              <a:rPr b="1" spc="10" dirty="0">
                <a:solidFill>
                  <a:srgbClr val="006FC0"/>
                </a:solidFill>
                <a:latin typeface="Arial"/>
                <a:cs typeface="Arial"/>
              </a:rPr>
              <a:t>6</a:t>
            </a:r>
            <a:r>
              <a:rPr b="1" spc="-105" dirty="0">
                <a:solidFill>
                  <a:srgbClr val="006FC0"/>
                </a:solidFill>
                <a:latin typeface="Arial"/>
                <a:cs typeface="Arial"/>
              </a:rPr>
              <a:t>,</a:t>
            </a:r>
            <a:r>
              <a:rPr b="1" spc="-170" dirty="0">
                <a:solidFill>
                  <a:srgbClr val="006FC0"/>
                </a:solidFill>
                <a:latin typeface="Arial"/>
                <a:cs typeface="Arial"/>
              </a:rPr>
              <a:t>1=</a:t>
            </a:r>
            <a:r>
              <a:rPr b="1" spc="-1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5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b="1" spc="-35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b="1" spc="-105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b="1" spc="8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b="1" spc="-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100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b="1" spc="-420" dirty="0">
                <a:solidFill>
                  <a:srgbClr val="006FC0"/>
                </a:solidFill>
                <a:latin typeface="Arial"/>
                <a:cs typeface="Arial"/>
              </a:rPr>
              <a:t>ы</a:t>
            </a:r>
            <a:r>
              <a:rPr b="1" spc="-135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b="1" spc="-125" dirty="0">
                <a:solidFill>
                  <a:srgbClr val="006FC0"/>
                </a:solidFill>
                <a:latin typeface="Arial"/>
                <a:cs typeface="Arial"/>
              </a:rPr>
              <a:t>.</a:t>
            </a:r>
            <a:r>
              <a:rPr b="1" spc="-200" dirty="0">
                <a:solidFill>
                  <a:srgbClr val="006FC0"/>
                </a:solidFill>
                <a:latin typeface="Arial"/>
                <a:cs typeface="Arial"/>
              </a:rPr>
              <a:t>ч</a:t>
            </a:r>
            <a:r>
              <a:rPr b="1" spc="-20" dirty="0">
                <a:solidFill>
                  <a:srgbClr val="006FC0"/>
                </a:solidFill>
                <a:latin typeface="Arial"/>
                <a:cs typeface="Arial"/>
              </a:rPr>
              <a:t>;</a:t>
            </a:r>
            <a:endParaRPr dirty="0">
              <a:latin typeface="Arial"/>
              <a:cs typeface="Arial"/>
            </a:endParaRPr>
          </a:p>
          <a:p>
            <a:pPr marL="12700"/>
            <a:r>
              <a:rPr b="1" spc="95" dirty="0">
                <a:solidFill>
                  <a:srgbClr val="006FC0"/>
                </a:solidFill>
                <a:latin typeface="Arial"/>
                <a:cs typeface="Arial"/>
              </a:rPr>
              <a:t>У</a:t>
            </a:r>
            <a:r>
              <a:rPr b="1" spc="-125" dirty="0">
                <a:solidFill>
                  <a:srgbClr val="006FC0"/>
                </a:solidFill>
                <a:latin typeface="Arial"/>
                <a:cs typeface="Arial"/>
              </a:rPr>
              <a:t>б</a:t>
            </a:r>
            <a:r>
              <a:rPr b="1" spc="-415" dirty="0">
                <a:solidFill>
                  <a:srgbClr val="006FC0"/>
                </a:solidFill>
                <a:latin typeface="Arial"/>
                <a:cs typeface="Arial"/>
              </a:rPr>
              <a:t>ы</a:t>
            </a:r>
            <a:r>
              <a:rPr b="1" spc="-150" dirty="0">
                <a:solidFill>
                  <a:srgbClr val="006FC0"/>
                </a:solidFill>
                <a:latin typeface="Arial"/>
                <a:cs typeface="Arial"/>
              </a:rPr>
              <a:t>ло</a:t>
            </a:r>
            <a:r>
              <a:rPr b="1" spc="-1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75" dirty="0">
                <a:solidFill>
                  <a:srgbClr val="006FC0"/>
                </a:solidFill>
                <a:latin typeface="Arial"/>
                <a:cs typeface="Arial"/>
              </a:rPr>
              <a:t>–</a:t>
            </a:r>
            <a:r>
              <a:rPr b="1" spc="-10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50" dirty="0">
                <a:solidFill>
                  <a:srgbClr val="006FC0"/>
                </a:solidFill>
                <a:latin typeface="Arial"/>
                <a:cs typeface="Arial"/>
              </a:rPr>
              <a:t>2</a:t>
            </a:r>
            <a:r>
              <a:rPr b="1" spc="-35" dirty="0">
                <a:solidFill>
                  <a:srgbClr val="006FC0"/>
                </a:solidFill>
                <a:latin typeface="Arial"/>
                <a:cs typeface="Arial"/>
              </a:rPr>
              <a:t>3</a:t>
            </a:r>
            <a:r>
              <a:rPr b="1" spc="-50" dirty="0">
                <a:solidFill>
                  <a:srgbClr val="006FC0"/>
                </a:solidFill>
                <a:latin typeface="Arial"/>
                <a:cs typeface="Arial"/>
              </a:rPr>
              <a:t>,7+</a:t>
            </a:r>
            <a:r>
              <a:rPr b="1" spc="-70" dirty="0">
                <a:solidFill>
                  <a:srgbClr val="006FC0"/>
                </a:solidFill>
                <a:latin typeface="Arial"/>
                <a:cs typeface="Arial"/>
              </a:rPr>
              <a:t>0</a:t>
            </a:r>
            <a:r>
              <a:rPr b="1" spc="-35" dirty="0">
                <a:solidFill>
                  <a:srgbClr val="006FC0"/>
                </a:solidFill>
                <a:latin typeface="Arial"/>
                <a:cs typeface="Arial"/>
              </a:rPr>
              <a:t>,9=</a:t>
            </a:r>
            <a:r>
              <a:rPr b="1" spc="-45" dirty="0">
                <a:solidFill>
                  <a:srgbClr val="FF0000"/>
                </a:solidFill>
                <a:latin typeface="Arial"/>
                <a:cs typeface="Arial"/>
              </a:rPr>
              <a:t>24,6</a:t>
            </a:r>
            <a:r>
              <a:rPr b="1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190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b="1" spc="-320" dirty="0">
                <a:solidFill>
                  <a:srgbClr val="006FC0"/>
                </a:solidFill>
                <a:latin typeface="Arial"/>
                <a:cs typeface="Arial"/>
              </a:rPr>
              <a:t>ы</a:t>
            </a:r>
            <a:r>
              <a:rPr b="1" spc="-130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b="1" spc="-135" dirty="0">
                <a:solidFill>
                  <a:srgbClr val="006FC0"/>
                </a:solidFill>
                <a:latin typeface="Arial"/>
                <a:cs typeface="Arial"/>
              </a:rPr>
              <a:t>.</a:t>
            </a:r>
            <a:r>
              <a:rPr b="1" spc="-1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165" dirty="0">
                <a:solidFill>
                  <a:srgbClr val="006FC0"/>
                </a:solidFill>
                <a:latin typeface="Arial"/>
                <a:cs typeface="Arial"/>
              </a:rPr>
              <a:t>ч.</a:t>
            </a:r>
            <a:endParaRPr dirty="0">
              <a:latin typeface="Arial"/>
              <a:cs typeface="Arial"/>
            </a:endParaRPr>
          </a:p>
          <a:p>
            <a:pPr marL="12700" marR="120014"/>
            <a:r>
              <a:rPr b="1" spc="-114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b="1" spc="-200" dirty="0">
                <a:solidFill>
                  <a:srgbClr val="006FC0"/>
                </a:solidFill>
                <a:latin typeface="Arial"/>
                <a:cs typeface="Arial"/>
              </a:rPr>
              <a:t>ч</a:t>
            </a:r>
            <a:r>
              <a:rPr b="1" spc="-95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b="1" spc="-100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b="1" spc="-165" dirty="0">
                <a:solidFill>
                  <a:srgbClr val="006FC0"/>
                </a:solidFill>
                <a:latin typeface="Arial"/>
                <a:cs typeface="Arial"/>
              </a:rPr>
              <a:t>аем</a:t>
            </a:r>
            <a:r>
              <a:rPr b="1" spc="-1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100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b="1" spc="-185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b="1" spc="-85" dirty="0">
                <a:solidFill>
                  <a:srgbClr val="006FC0"/>
                </a:solidFill>
                <a:latin typeface="Arial"/>
                <a:cs typeface="Arial"/>
              </a:rPr>
              <a:t>зн</a:t>
            </a:r>
            <a:r>
              <a:rPr b="1" spc="-90" dirty="0">
                <a:solidFill>
                  <a:srgbClr val="006FC0"/>
                </a:solidFill>
                <a:latin typeface="Arial"/>
                <a:cs typeface="Arial"/>
              </a:rPr>
              <a:t>ицу:</a:t>
            </a:r>
            <a:r>
              <a:rPr b="1" spc="-1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50" dirty="0">
                <a:solidFill>
                  <a:srgbClr val="006FC0"/>
                </a:solidFill>
                <a:latin typeface="Arial"/>
                <a:cs typeface="Arial"/>
              </a:rPr>
              <a:t>2</a:t>
            </a:r>
            <a:r>
              <a:rPr b="1" spc="-5" dirty="0">
                <a:solidFill>
                  <a:srgbClr val="006FC0"/>
                </a:solidFill>
                <a:latin typeface="Arial"/>
                <a:cs typeface="Arial"/>
              </a:rPr>
              <a:t>4</a:t>
            </a:r>
            <a:r>
              <a:rPr b="1" spc="-40" dirty="0">
                <a:solidFill>
                  <a:srgbClr val="006FC0"/>
                </a:solidFill>
                <a:latin typeface="Arial"/>
                <a:cs typeface="Arial"/>
              </a:rPr>
              <a:t>,</a:t>
            </a:r>
            <a:r>
              <a:rPr b="1" spc="-65" dirty="0">
                <a:solidFill>
                  <a:srgbClr val="006FC0"/>
                </a:solidFill>
                <a:latin typeface="Arial"/>
                <a:cs typeface="Arial"/>
              </a:rPr>
              <a:t>6</a:t>
            </a:r>
            <a:r>
              <a:rPr b="1" spc="110" dirty="0">
                <a:solidFill>
                  <a:srgbClr val="006FC0"/>
                </a:solidFill>
                <a:latin typeface="Arial"/>
                <a:cs typeface="Arial"/>
              </a:rPr>
              <a:t>-</a:t>
            </a:r>
            <a:r>
              <a:rPr b="1" spc="-75" dirty="0">
                <a:solidFill>
                  <a:srgbClr val="006FC0"/>
                </a:solidFill>
                <a:latin typeface="Arial"/>
                <a:cs typeface="Arial"/>
              </a:rPr>
              <a:t>2</a:t>
            </a:r>
            <a:r>
              <a:rPr b="1" spc="-350" dirty="0">
                <a:solidFill>
                  <a:srgbClr val="006FC0"/>
                </a:solidFill>
                <a:latin typeface="Arial"/>
                <a:cs typeface="Arial"/>
              </a:rPr>
              <a:t>1</a:t>
            </a:r>
            <a:r>
              <a:rPr b="1" spc="-10" dirty="0">
                <a:solidFill>
                  <a:srgbClr val="006FC0"/>
                </a:solidFill>
                <a:latin typeface="Arial"/>
                <a:cs typeface="Arial"/>
              </a:rPr>
              <a:t>,</a:t>
            </a:r>
            <a:r>
              <a:rPr b="1" spc="-30" dirty="0">
                <a:solidFill>
                  <a:srgbClr val="006FC0"/>
                </a:solidFill>
                <a:latin typeface="Arial"/>
                <a:cs typeface="Arial"/>
              </a:rPr>
              <a:t>8</a:t>
            </a:r>
            <a:r>
              <a:rPr b="1" spc="-20" dirty="0">
                <a:solidFill>
                  <a:srgbClr val="006FC0"/>
                </a:solidFill>
                <a:latin typeface="Arial"/>
                <a:cs typeface="Arial"/>
              </a:rPr>
              <a:t>=2,8</a:t>
            </a:r>
            <a:r>
              <a:rPr b="1" spc="-1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100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b="1" spc="-420" dirty="0">
                <a:solidFill>
                  <a:srgbClr val="006FC0"/>
                </a:solidFill>
                <a:latin typeface="Arial"/>
                <a:cs typeface="Arial"/>
              </a:rPr>
              <a:t>ы</a:t>
            </a:r>
            <a:r>
              <a:rPr b="1" spc="-135" dirty="0">
                <a:solidFill>
                  <a:srgbClr val="006FC0"/>
                </a:solidFill>
                <a:latin typeface="Arial"/>
                <a:cs typeface="Arial"/>
              </a:rPr>
              <a:t>с.</a:t>
            </a:r>
            <a:r>
              <a:rPr b="1" spc="-114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200" dirty="0">
                <a:solidFill>
                  <a:srgbClr val="006FC0"/>
                </a:solidFill>
                <a:latin typeface="Arial"/>
                <a:cs typeface="Arial"/>
              </a:rPr>
              <a:t>ч</a:t>
            </a:r>
            <a:r>
              <a:rPr b="1" spc="-135" dirty="0">
                <a:solidFill>
                  <a:srgbClr val="006FC0"/>
                </a:solidFill>
                <a:latin typeface="Arial"/>
                <a:cs typeface="Arial"/>
              </a:rPr>
              <a:t>.  </a:t>
            </a:r>
            <a:r>
              <a:rPr b="1" spc="95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b="1" spc="-85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b="1" spc="-110" dirty="0">
                <a:solidFill>
                  <a:srgbClr val="006FC0"/>
                </a:solidFill>
                <a:latin typeface="Arial"/>
                <a:cs typeface="Arial"/>
              </a:rPr>
              <a:t>,</a:t>
            </a:r>
            <a:r>
              <a:rPr b="1" spc="-114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225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b="1" spc="-420" dirty="0">
                <a:solidFill>
                  <a:srgbClr val="006FC0"/>
                </a:solidFill>
                <a:latin typeface="Arial"/>
                <a:cs typeface="Arial"/>
              </a:rPr>
              <a:t>ы</a:t>
            </a:r>
            <a:r>
              <a:rPr b="1" spc="-215" dirty="0">
                <a:solidFill>
                  <a:srgbClr val="006FC0"/>
                </a:solidFill>
                <a:latin typeface="Arial"/>
                <a:cs typeface="Arial"/>
              </a:rPr>
              <a:t>было</a:t>
            </a:r>
            <a:r>
              <a:rPr b="1" spc="-1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125" dirty="0">
                <a:solidFill>
                  <a:srgbClr val="006FC0"/>
                </a:solidFill>
                <a:latin typeface="Arial"/>
                <a:cs typeface="Arial"/>
              </a:rPr>
              <a:t>б</a:t>
            </a:r>
            <a:r>
              <a:rPr b="1" spc="-85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b="1" spc="-195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b="1" spc="-245" dirty="0">
                <a:solidFill>
                  <a:srgbClr val="006FC0"/>
                </a:solidFill>
                <a:latin typeface="Arial"/>
                <a:cs typeface="Arial"/>
              </a:rPr>
              <a:t>ь</a:t>
            </a:r>
            <a:r>
              <a:rPr b="1" spc="-320" dirty="0">
                <a:solidFill>
                  <a:srgbClr val="006FC0"/>
                </a:solidFill>
                <a:latin typeface="Arial"/>
                <a:cs typeface="Arial"/>
              </a:rPr>
              <a:t>ш</a:t>
            </a:r>
            <a:r>
              <a:rPr b="1" spc="-90" dirty="0">
                <a:solidFill>
                  <a:srgbClr val="006FC0"/>
                </a:solidFill>
                <a:latin typeface="Arial"/>
                <a:cs typeface="Arial"/>
              </a:rPr>
              <a:t>е,</a:t>
            </a:r>
            <a:r>
              <a:rPr b="1" spc="-1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200" dirty="0">
                <a:solidFill>
                  <a:srgbClr val="006FC0"/>
                </a:solidFill>
                <a:latin typeface="Arial"/>
                <a:cs typeface="Arial"/>
              </a:rPr>
              <a:t>ч</a:t>
            </a:r>
            <a:r>
              <a:rPr b="1" spc="-150" dirty="0">
                <a:solidFill>
                  <a:srgbClr val="006FC0"/>
                </a:solidFill>
                <a:latin typeface="Arial"/>
                <a:cs typeface="Arial"/>
              </a:rPr>
              <a:t>ем</a:t>
            </a:r>
            <a:r>
              <a:rPr b="1" spc="-1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100" dirty="0">
                <a:solidFill>
                  <a:srgbClr val="006FC0"/>
                </a:solidFill>
                <a:latin typeface="Arial"/>
                <a:cs typeface="Arial"/>
              </a:rPr>
              <a:t>пр</a:t>
            </a:r>
            <a:r>
              <a:rPr b="1" spc="-95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b="1" spc="-220" dirty="0">
                <a:solidFill>
                  <a:srgbClr val="006FC0"/>
                </a:solidFill>
                <a:latin typeface="Arial"/>
                <a:cs typeface="Arial"/>
              </a:rPr>
              <a:t>был</a:t>
            </a:r>
            <a:r>
              <a:rPr b="1" spc="-20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b="1" spc="-110" dirty="0">
                <a:solidFill>
                  <a:srgbClr val="006FC0"/>
                </a:solidFill>
                <a:latin typeface="Arial"/>
                <a:cs typeface="Arial"/>
              </a:rPr>
              <a:t>,</a:t>
            </a:r>
            <a:r>
              <a:rPr b="1" spc="-1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65" dirty="0">
                <a:solidFill>
                  <a:srgbClr val="006FC0"/>
                </a:solidFill>
                <a:latin typeface="Arial"/>
                <a:cs typeface="Arial"/>
              </a:rPr>
              <a:t>з</a:t>
            </a:r>
            <a:r>
              <a:rPr b="1" spc="-90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b="1" spc="-185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b="1" spc="-105" dirty="0">
                <a:solidFill>
                  <a:srgbClr val="006FC0"/>
                </a:solidFill>
                <a:latin typeface="Arial"/>
                <a:cs typeface="Arial"/>
              </a:rPr>
              <a:t>чит  </a:t>
            </a:r>
            <a:r>
              <a:rPr b="1" spc="-135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b="1" spc="-100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b="1" spc="-185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b="1" spc="-225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b="1" spc="-165" dirty="0">
                <a:solidFill>
                  <a:srgbClr val="006FC0"/>
                </a:solidFill>
                <a:latin typeface="Arial"/>
                <a:cs typeface="Arial"/>
              </a:rPr>
              <a:t>им</a:t>
            </a:r>
            <a:r>
              <a:rPr b="1" spc="-1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65" dirty="0">
                <a:solidFill>
                  <a:srgbClr val="006FC0"/>
                </a:solidFill>
                <a:latin typeface="Arial"/>
                <a:cs typeface="Arial"/>
              </a:rPr>
              <a:t>з</a:t>
            </a:r>
            <a:r>
              <a:rPr b="1" spc="-90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b="1" spc="-185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b="1" spc="-5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b="1" spc="-1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40" dirty="0">
                <a:solidFill>
                  <a:srgbClr val="FF0000"/>
                </a:solidFill>
                <a:latin typeface="Arial"/>
                <a:cs typeface="Arial"/>
              </a:rPr>
              <a:t>«</a:t>
            </a:r>
            <a:r>
              <a:rPr b="1" spc="-180" dirty="0">
                <a:solidFill>
                  <a:srgbClr val="FF0000"/>
                </a:solidFill>
                <a:latin typeface="Arial"/>
                <a:cs typeface="Arial"/>
              </a:rPr>
              <a:t>м</a:t>
            </a:r>
            <a:r>
              <a:rPr b="1" spc="-140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b="1" spc="-110" dirty="0">
                <a:solidFill>
                  <a:srgbClr val="FF0000"/>
                </a:solidFill>
                <a:latin typeface="Arial"/>
                <a:cs typeface="Arial"/>
              </a:rPr>
              <a:t>нус».</a:t>
            </a:r>
            <a:endParaRPr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805930" y="3690878"/>
            <a:ext cx="4401820" cy="1342674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48615">
              <a:spcBef>
                <a:spcPts val="509"/>
              </a:spcBef>
            </a:pPr>
            <a:r>
              <a:rPr b="1" spc="-25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b="1" spc="-100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b="1" spc="-165" dirty="0">
                <a:solidFill>
                  <a:srgbClr val="006FC0"/>
                </a:solidFill>
                <a:latin typeface="Arial"/>
                <a:cs typeface="Arial"/>
              </a:rPr>
              <a:t>ебуем</a:t>
            </a:r>
            <a:r>
              <a:rPr b="1" spc="-240" dirty="0">
                <a:solidFill>
                  <a:srgbClr val="006FC0"/>
                </a:solidFill>
                <a:latin typeface="Arial"/>
                <a:cs typeface="Arial"/>
              </a:rPr>
              <a:t>ы</a:t>
            </a:r>
            <a:r>
              <a:rPr b="1" spc="-100" dirty="0">
                <a:solidFill>
                  <a:srgbClr val="006FC0"/>
                </a:solidFill>
                <a:latin typeface="Arial"/>
                <a:cs typeface="Arial"/>
              </a:rPr>
              <a:t>й</a:t>
            </a:r>
            <a:r>
              <a:rPr b="1" spc="-1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85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b="1" spc="-100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b="1" spc="-225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b="1" spc="-65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b="1" spc="-100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b="1" spc="-1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110" dirty="0">
                <a:solidFill>
                  <a:srgbClr val="006FC0"/>
                </a:solidFill>
                <a:latin typeface="Arial"/>
                <a:cs typeface="Arial"/>
              </a:rPr>
              <a:t>-</a:t>
            </a:r>
            <a:r>
              <a:rPr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2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75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b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5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b="1" spc="-105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b="1" spc="8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b="1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100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b="1" spc="-420" dirty="0">
                <a:solidFill>
                  <a:srgbClr val="FF0000"/>
                </a:solidFill>
                <a:latin typeface="Arial"/>
                <a:cs typeface="Arial"/>
              </a:rPr>
              <a:t>ы</a:t>
            </a:r>
            <a:r>
              <a:rPr b="1" spc="-135" dirty="0">
                <a:solidFill>
                  <a:srgbClr val="FF0000"/>
                </a:solidFill>
                <a:latin typeface="Arial"/>
                <a:cs typeface="Arial"/>
              </a:rPr>
              <a:t>с.</a:t>
            </a:r>
            <a:r>
              <a:rPr b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200" dirty="0">
                <a:solidFill>
                  <a:srgbClr val="FF0000"/>
                </a:solidFill>
                <a:latin typeface="Arial"/>
                <a:cs typeface="Arial"/>
              </a:rPr>
              <a:t>ч</a:t>
            </a:r>
            <a:r>
              <a:rPr b="1" spc="-6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b="1" spc="-204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endParaRPr dirty="0">
              <a:latin typeface="Arial"/>
              <a:cs typeface="Arial"/>
            </a:endParaRPr>
          </a:p>
          <a:p>
            <a:pPr marL="12700" marR="5080">
              <a:lnSpc>
                <a:spcPts val="1839"/>
              </a:lnSpc>
              <a:spcBef>
                <a:spcPts val="575"/>
              </a:spcBef>
            </a:pPr>
            <a:r>
              <a:rPr b="1" spc="-75" dirty="0">
                <a:solidFill>
                  <a:srgbClr val="006FC0"/>
                </a:solidFill>
                <a:latin typeface="Arial"/>
                <a:cs typeface="Arial"/>
              </a:rPr>
              <a:t>Теоретически</a:t>
            </a:r>
            <a:r>
              <a:rPr b="1" spc="-1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95" dirty="0">
                <a:solidFill>
                  <a:srgbClr val="006FC0"/>
                </a:solidFill>
                <a:latin typeface="Arial"/>
                <a:cs typeface="Arial"/>
              </a:rPr>
              <a:t>можно</a:t>
            </a:r>
            <a:r>
              <a:rPr b="1" spc="-114" dirty="0">
                <a:solidFill>
                  <a:srgbClr val="006FC0"/>
                </a:solidFill>
                <a:latin typeface="Arial"/>
                <a:cs typeface="Arial"/>
              </a:rPr>
              <a:t> спросить </a:t>
            </a:r>
            <a:r>
              <a:rPr b="1" spc="-85" dirty="0">
                <a:solidFill>
                  <a:srgbClr val="006FC0"/>
                </a:solidFill>
                <a:latin typeface="Arial"/>
                <a:cs typeface="Arial"/>
              </a:rPr>
              <a:t>про</a:t>
            </a:r>
            <a:r>
              <a:rPr b="1" spc="-1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130" dirty="0">
                <a:solidFill>
                  <a:srgbClr val="006FC0"/>
                </a:solidFill>
                <a:latin typeface="Arial"/>
                <a:cs typeface="Arial"/>
              </a:rPr>
              <a:t>международные </a:t>
            </a:r>
            <a:r>
              <a:rPr b="1" spc="-4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100" dirty="0">
                <a:solidFill>
                  <a:srgbClr val="006FC0"/>
                </a:solidFill>
                <a:latin typeface="Arial"/>
                <a:cs typeface="Arial"/>
              </a:rPr>
              <a:t>миграции: </a:t>
            </a:r>
            <a:r>
              <a:rPr b="1" spc="-70" dirty="0">
                <a:solidFill>
                  <a:srgbClr val="006FC0"/>
                </a:solidFill>
                <a:latin typeface="Arial"/>
                <a:cs typeface="Arial"/>
              </a:rPr>
              <a:t>из </a:t>
            </a:r>
            <a:r>
              <a:rPr b="1" spc="-100" dirty="0">
                <a:solidFill>
                  <a:srgbClr val="006FC0"/>
                </a:solidFill>
                <a:latin typeface="Arial"/>
                <a:cs typeface="Arial"/>
              </a:rPr>
              <a:t>других </a:t>
            </a:r>
            <a:r>
              <a:rPr b="1" spc="-105" dirty="0">
                <a:solidFill>
                  <a:srgbClr val="006FC0"/>
                </a:solidFill>
                <a:latin typeface="Arial"/>
                <a:cs typeface="Arial"/>
              </a:rPr>
              <a:t>стран </a:t>
            </a:r>
            <a:r>
              <a:rPr b="1" spc="-204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b="1" spc="-2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90" dirty="0">
                <a:solidFill>
                  <a:srgbClr val="006FC0"/>
                </a:solidFill>
                <a:latin typeface="Arial"/>
                <a:cs typeface="Arial"/>
              </a:rPr>
              <a:t>Кемеровскую </a:t>
            </a:r>
            <a:r>
              <a:rPr b="1" spc="-145" dirty="0">
                <a:solidFill>
                  <a:srgbClr val="006FC0"/>
                </a:solidFill>
                <a:latin typeface="Arial"/>
                <a:cs typeface="Arial"/>
              </a:rPr>
              <a:t>область </a:t>
            </a:r>
            <a:r>
              <a:rPr b="1" spc="-1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85" dirty="0">
                <a:solidFill>
                  <a:srgbClr val="006FC0"/>
                </a:solidFill>
                <a:latin typeface="Arial"/>
                <a:cs typeface="Arial"/>
              </a:rPr>
              <a:t>пр</a:t>
            </a:r>
            <a:r>
              <a:rPr b="1" spc="-80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b="1" spc="-114" dirty="0">
                <a:solidFill>
                  <a:srgbClr val="006FC0"/>
                </a:solidFill>
                <a:latin typeface="Arial"/>
                <a:cs typeface="Arial"/>
              </a:rPr>
              <a:t>ехало</a:t>
            </a:r>
            <a:r>
              <a:rPr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204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75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b="1" spc="-165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b="1" spc="-9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65" dirty="0">
                <a:solidFill>
                  <a:srgbClr val="006FC0"/>
                </a:solidFill>
                <a:latin typeface="Arial"/>
                <a:cs typeface="Arial"/>
              </a:rPr>
              <a:t>5</a:t>
            </a:r>
            <a:r>
              <a:rPr b="1" spc="-85" dirty="0">
                <a:solidFill>
                  <a:srgbClr val="006FC0"/>
                </a:solidFill>
                <a:latin typeface="Arial"/>
                <a:cs typeface="Arial"/>
              </a:rPr>
              <a:t>,</a:t>
            </a:r>
            <a:r>
              <a:rPr b="1" spc="-50" dirty="0">
                <a:solidFill>
                  <a:srgbClr val="006FC0"/>
                </a:solidFill>
                <a:latin typeface="Arial"/>
                <a:cs typeface="Arial"/>
              </a:rPr>
              <a:t>2</a:t>
            </a:r>
            <a:r>
              <a:rPr b="1" spc="-1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80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b="1" spc="-355" dirty="0">
                <a:solidFill>
                  <a:srgbClr val="006FC0"/>
                </a:solidFill>
                <a:latin typeface="Arial"/>
                <a:cs typeface="Arial"/>
              </a:rPr>
              <a:t>ы</a:t>
            </a:r>
            <a:r>
              <a:rPr b="1" spc="-110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b="1" spc="-114" dirty="0">
                <a:solidFill>
                  <a:srgbClr val="006FC0"/>
                </a:solidFill>
                <a:latin typeface="Arial"/>
                <a:cs typeface="Arial"/>
              </a:rPr>
              <a:t>.</a:t>
            </a:r>
            <a:r>
              <a:rPr b="1" spc="-10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165" dirty="0">
                <a:solidFill>
                  <a:srgbClr val="006FC0"/>
                </a:solidFill>
                <a:latin typeface="Arial"/>
                <a:cs typeface="Arial"/>
              </a:rPr>
              <a:t>ч</a:t>
            </a:r>
            <a:r>
              <a:rPr b="1" spc="-50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b="1" spc="-175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b="1" spc="-90" dirty="0">
                <a:solidFill>
                  <a:srgbClr val="006FC0"/>
                </a:solidFill>
                <a:latin typeface="Arial"/>
                <a:cs typeface="Arial"/>
              </a:rPr>
              <a:t>овек</a:t>
            </a:r>
            <a:r>
              <a:rPr b="1" spc="-114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105" dirty="0">
                <a:solidFill>
                  <a:srgbClr val="006FC0"/>
                </a:solidFill>
                <a:latin typeface="Arial"/>
                <a:cs typeface="Arial"/>
              </a:rPr>
              <a:t>б</a:t>
            </a:r>
            <a:r>
              <a:rPr b="1" spc="-75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b="1" spc="-175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b="1" spc="-295" dirty="0">
                <a:solidFill>
                  <a:srgbClr val="006FC0"/>
                </a:solidFill>
                <a:latin typeface="Arial"/>
                <a:cs typeface="Arial"/>
              </a:rPr>
              <a:t>ь</a:t>
            </a:r>
            <a:r>
              <a:rPr b="1" spc="-210" dirty="0">
                <a:solidFill>
                  <a:srgbClr val="006FC0"/>
                </a:solidFill>
                <a:latin typeface="Arial"/>
                <a:cs typeface="Arial"/>
              </a:rPr>
              <a:t>ш</a:t>
            </a:r>
            <a:r>
              <a:rPr b="1" spc="-90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1700" b="1" spc="-90" dirty="0">
                <a:solidFill>
                  <a:srgbClr val="006FC0"/>
                </a:solidFill>
                <a:latin typeface="Arial"/>
                <a:cs typeface="Arial"/>
              </a:rPr>
              <a:t>.</a:t>
            </a:r>
            <a:endParaRPr sz="1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3328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6393" y="6791045"/>
            <a:ext cx="1754505" cy="67310"/>
          </a:xfrm>
          <a:custGeom>
            <a:avLst/>
            <a:gdLst/>
            <a:ahLst/>
            <a:cxnLst/>
            <a:rect l="l" t="t" r="r" b="b"/>
            <a:pathLst>
              <a:path w="1754504" h="67309">
                <a:moveTo>
                  <a:pt x="1754289" y="0"/>
                </a:moveTo>
                <a:lnTo>
                  <a:pt x="0" y="0"/>
                </a:lnTo>
                <a:lnTo>
                  <a:pt x="0" y="66954"/>
                </a:lnTo>
                <a:lnTo>
                  <a:pt x="1754289" y="66954"/>
                </a:lnTo>
                <a:lnTo>
                  <a:pt x="1754289" y="0"/>
                </a:lnTo>
                <a:close/>
              </a:path>
            </a:pathLst>
          </a:custGeom>
          <a:solidFill>
            <a:srgbClr val="42D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15683" y="6791045"/>
            <a:ext cx="1755139" cy="67310"/>
          </a:xfrm>
          <a:custGeom>
            <a:avLst/>
            <a:gdLst/>
            <a:ahLst/>
            <a:cxnLst/>
            <a:rect l="l" t="t" r="r" b="b"/>
            <a:pathLst>
              <a:path w="1755140" h="67309">
                <a:moveTo>
                  <a:pt x="1754631" y="0"/>
                </a:moveTo>
                <a:lnTo>
                  <a:pt x="0" y="0"/>
                </a:lnTo>
                <a:lnTo>
                  <a:pt x="0" y="66954"/>
                </a:lnTo>
                <a:lnTo>
                  <a:pt x="1754631" y="66954"/>
                </a:lnTo>
                <a:lnTo>
                  <a:pt x="1754631" y="0"/>
                </a:lnTo>
                <a:close/>
              </a:path>
            </a:pathLst>
          </a:custGeom>
          <a:solidFill>
            <a:srgbClr val="3FA6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1761" y="6791045"/>
            <a:ext cx="1755139" cy="67310"/>
          </a:xfrm>
          <a:custGeom>
            <a:avLst/>
            <a:gdLst/>
            <a:ahLst/>
            <a:cxnLst/>
            <a:rect l="l" t="t" r="r" b="b"/>
            <a:pathLst>
              <a:path w="1755139" h="67309">
                <a:moveTo>
                  <a:pt x="1754632" y="0"/>
                </a:moveTo>
                <a:lnTo>
                  <a:pt x="0" y="0"/>
                </a:lnTo>
                <a:lnTo>
                  <a:pt x="0" y="66954"/>
                </a:lnTo>
                <a:lnTo>
                  <a:pt x="1754632" y="66954"/>
                </a:lnTo>
                <a:lnTo>
                  <a:pt x="1754632" y="0"/>
                </a:lnTo>
                <a:close/>
              </a:path>
            </a:pathLst>
          </a:custGeom>
          <a:solidFill>
            <a:srgbClr val="9DD3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24959" y="6791045"/>
            <a:ext cx="1664335" cy="67310"/>
          </a:xfrm>
          <a:custGeom>
            <a:avLst/>
            <a:gdLst/>
            <a:ahLst/>
            <a:cxnLst/>
            <a:rect l="l" t="t" r="r" b="b"/>
            <a:pathLst>
              <a:path w="1664334" h="67309">
                <a:moveTo>
                  <a:pt x="1663928" y="0"/>
                </a:moveTo>
                <a:lnTo>
                  <a:pt x="0" y="0"/>
                </a:lnTo>
                <a:lnTo>
                  <a:pt x="0" y="66954"/>
                </a:lnTo>
                <a:lnTo>
                  <a:pt x="1663928" y="66954"/>
                </a:lnTo>
                <a:lnTo>
                  <a:pt x="1663928" y="0"/>
                </a:lnTo>
                <a:close/>
              </a:path>
            </a:pathLst>
          </a:custGeom>
          <a:solidFill>
            <a:srgbClr val="537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60682" y="6791045"/>
            <a:ext cx="1755139" cy="67310"/>
          </a:xfrm>
          <a:custGeom>
            <a:avLst/>
            <a:gdLst/>
            <a:ahLst/>
            <a:cxnLst/>
            <a:rect l="l" t="t" r="r" b="b"/>
            <a:pathLst>
              <a:path w="1755140" h="67309">
                <a:moveTo>
                  <a:pt x="0" y="0"/>
                </a:moveTo>
                <a:lnTo>
                  <a:pt x="0" y="66954"/>
                </a:lnTo>
                <a:lnTo>
                  <a:pt x="1755000" y="66954"/>
                </a:lnTo>
                <a:lnTo>
                  <a:pt x="1755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D3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70315" y="6791045"/>
            <a:ext cx="1755139" cy="67310"/>
          </a:xfrm>
          <a:custGeom>
            <a:avLst/>
            <a:gdLst/>
            <a:ahLst/>
            <a:cxnLst/>
            <a:rect l="l" t="t" r="r" b="b"/>
            <a:pathLst>
              <a:path w="1755140" h="67309">
                <a:moveTo>
                  <a:pt x="1754644" y="0"/>
                </a:moveTo>
                <a:lnTo>
                  <a:pt x="0" y="0"/>
                </a:lnTo>
                <a:lnTo>
                  <a:pt x="0" y="66954"/>
                </a:lnTo>
                <a:lnTo>
                  <a:pt x="1754644" y="66954"/>
                </a:lnTo>
                <a:lnTo>
                  <a:pt x="1754644" y="0"/>
                </a:lnTo>
                <a:close/>
              </a:path>
            </a:pathLst>
          </a:custGeom>
          <a:solidFill>
            <a:srgbClr val="428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791045"/>
            <a:ext cx="1751964" cy="67310"/>
          </a:xfrm>
          <a:custGeom>
            <a:avLst/>
            <a:gdLst/>
            <a:ahLst/>
            <a:cxnLst/>
            <a:rect l="l" t="t" r="r" b="b"/>
            <a:pathLst>
              <a:path w="1751964" h="67309">
                <a:moveTo>
                  <a:pt x="1751761" y="0"/>
                </a:moveTo>
                <a:lnTo>
                  <a:pt x="0" y="0"/>
                </a:lnTo>
                <a:lnTo>
                  <a:pt x="0" y="66954"/>
                </a:lnTo>
                <a:lnTo>
                  <a:pt x="1751761" y="66954"/>
                </a:lnTo>
                <a:lnTo>
                  <a:pt x="1751761" y="0"/>
                </a:lnTo>
                <a:close/>
              </a:path>
            </a:pathLst>
          </a:custGeom>
          <a:solidFill>
            <a:srgbClr val="F4B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824817" y="204749"/>
            <a:ext cx="1289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C2A8C"/>
                </a:solidFill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196704" y="86296"/>
            <a:ext cx="64573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spc="-10" dirty="0">
                <a:latin typeface="Calibri"/>
                <a:cs typeface="Calibri"/>
              </a:rPr>
              <a:t>НОВЫЙ</a:t>
            </a:r>
            <a:r>
              <a:rPr sz="4000" u="none" spc="-30" dirty="0">
                <a:latin typeface="Calibri"/>
                <a:cs typeface="Calibri"/>
              </a:rPr>
              <a:t> </a:t>
            </a:r>
            <a:r>
              <a:rPr sz="4000" u="none" spc="-40" dirty="0">
                <a:latin typeface="Calibri"/>
                <a:cs typeface="Calibri"/>
              </a:rPr>
              <a:t>ФГОС</a:t>
            </a:r>
            <a:r>
              <a:rPr sz="4000" u="none" spc="-20" dirty="0">
                <a:latin typeface="Calibri"/>
                <a:cs typeface="Calibri"/>
              </a:rPr>
              <a:t> </a:t>
            </a:r>
            <a:r>
              <a:rPr sz="4000" u="none" dirty="0">
                <a:latin typeface="Calibri"/>
                <a:cs typeface="Calibri"/>
              </a:rPr>
              <a:t>И</a:t>
            </a:r>
            <a:r>
              <a:rPr sz="4000" u="none" spc="-20" dirty="0">
                <a:latin typeface="Calibri"/>
                <a:cs typeface="Calibri"/>
              </a:rPr>
              <a:t> </a:t>
            </a:r>
            <a:r>
              <a:rPr sz="4000" u="none" spc="-35" dirty="0">
                <a:latin typeface="Calibri"/>
                <a:cs typeface="Calibri"/>
              </a:rPr>
              <a:t>ПРОГРАММА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59638" y="816102"/>
            <a:ext cx="2880360" cy="5426075"/>
            <a:chOff x="359638" y="816102"/>
            <a:chExt cx="2880360" cy="5426075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638" y="816102"/>
              <a:ext cx="1794954" cy="229250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075" y="1006195"/>
              <a:ext cx="1413725" cy="191160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357" y="2157107"/>
              <a:ext cx="1733765" cy="232453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4806" y="2347188"/>
              <a:ext cx="1352524" cy="194364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6761" y="3665143"/>
              <a:ext cx="2073236" cy="257653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0081" y="3858120"/>
              <a:ext cx="1488960" cy="1992604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3295078" y="878027"/>
            <a:ext cx="6953884" cy="4849495"/>
            <a:chOff x="3295078" y="878027"/>
            <a:chExt cx="6953884" cy="4849495"/>
          </a:xfrm>
        </p:grpSpPr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95078" y="878027"/>
              <a:ext cx="2137676" cy="271189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89121" y="1072095"/>
              <a:ext cx="1551939" cy="212614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489121" y="1072083"/>
              <a:ext cx="1552575" cy="2126615"/>
            </a:xfrm>
            <a:custGeom>
              <a:avLst/>
              <a:gdLst/>
              <a:ahLst/>
              <a:cxnLst/>
              <a:rect l="l" t="t" r="r" b="b"/>
              <a:pathLst>
                <a:path w="1552575" h="2126615">
                  <a:moveTo>
                    <a:pt x="0" y="0"/>
                  </a:moveTo>
                  <a:lnTo>
                    <a:pt x="1551952" y="0"/>
                  </a:lnTo>
                  <a:lnTo>
                    <a:pt x="1551952" y="2126513"/>
                  </a:lnTo>
                  <a:lnTo>
                    <a:pt x="0" y="212651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01401" y="1544027"/>
              <a:ext cx="2153881" cy="270504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94720" y="1737004"/>
              <a:ext cx="1569605" cy="212111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57038" y="2311184"/>
              <a:ext cx="2177643" cy="269570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50358" y="2504160"/>
              <a:ext cx="1593354" cy="211175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14835" y="3128746"/>
              <a:ext cx="2058479" cy="259849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05284" y="3318840"/>
              <a:ext cx="1677238" cy="221759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26085" y="1258544"/>
              <a:ext cx="3722395" cy="385216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566039" y="1275473"/>
              <a:ext cx="3642360" cy="305435"/>
            </a:xfrm>
            <a:custGeom>
              <a:avLst/>
              <a:gdLst/>
              <a:ahLst/>
              <a:cxnLst/>
              <a:rect l="l" t="t" r="r" b="b"/>
              <a:pathLst>
                <a:path w="3642359" h="305434">
                  <a:moveTo>
                    <a:pt x="3642118" y="0"/>
                  </a:moveTo>
                  <a:lnTo>
                    <a:pt x="0" y="0"/>
                  </a:lnTo>
                  <a:lnTo>
                    <a:pt x="0" y="305282"/>
                  </a:lnTo>
                  <a:lnTo>
                    <a:pt x="1821243" y="305282"/>
                  </a:lnTo>
                  <a:lnTo>
                    <a:pt x="3642118" y="305282"/>
                  </a:lnTo>
                  <a:lnTo>
                    <a:pt x="3642118" y="0"/>
                  </a:lnTo>
                  <a:close/>
                </a:path>
              </a:pathLst>
            </a:custGeom>
            <a:solidFill>
              <a:srgbClr val="5A9AD4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1" name="object 4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867595" y="2524671"/>
            <a:ext cx="2178723" cy="1371815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656118" y="4015079"/>
            <a:ext cx="4405680" cy="2264397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6686537" y="1157257"/>
            <a:ext cx="3340735" cy="80391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  <a:hlinkClick r:id="rId19"/>
              </a:rPr>
              <a:t>Интерактивный банк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  <a:hlinkClick r:id="rId19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  <a:hlinkClick r:id="rId19"/>
              </a:rPr>
              <a:t>заданий</a:t>
            </a:r>
            <a:endParaRPr sz="2000">
              <a:latin typeface="Calibri"/>
              <a:cs typeface="Calibri"/>
            </a:endParaRPr>
          </a:p>
          <a:p>
            <a:pPr marL="592455">
              <a:lnSpc>
                <a:spcPct val="100000"/>
              </a:lnSpc>
              <a:spcBef>
                <a:spcPts val="740"/>
              </a:spcBef>
            </a:pP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9"/>
              </a:rPr>
              <a:t>https://media.prosv.ru/fg/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4" name="object 4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867595" y="760679"/>
            <a:ext cx="1904758" cy="1666443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327476" y="4764595"/>
            <a:ext cx="1999805" cy="199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269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6393" y="6791045"/>
            <a:ext cx="1754505" cy="67310"/>
          </a:xfrm>
          <a:custGeom>
            <a:avLst/>
            <a:gdLst/>
            <a:ahLst/>
            <a:cxnLst/>
            <a:rect l="l" t="t" r="r" b="b"/>
            <a:pathLst>
              <a:path w="1754504" h="67309">
                <a:moveTo>
                  <a:pt x="1754289" y="0"/>
                </a:moveTo>
                <a:lnTo>
                  <a:pt x="0" y="0"/>
                </a:lnTo>
                <a:lnTo>
                  <a:pt x="0" y="66954"/>
                </a:lnTo>
                <a:lnTo>
                  <a:pt x="1754289" y="66954"/>
                </a:lnTo>
                <a:lnTo>
                  <a:pt x="1754289" y="0"/>
                </a:lnTo>
                <a:close/>
              </a:path>
            </a:pathLst>
          </a:custGeom>
          <a:solidFill>
            <a:srgbClr val="42D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15683" y="6791045"/>
            <a:ext cx="1755139" cy="67310"/>
          </a:xfrm>
          <a:custGeom>
            <a:avLst/>
            <a:gdLst/>
            <a:ahLst/>
            <a:cxnLst/>
            <a:rect l="l" t="t" r="r" b="b"/>
            <a:pathLst>
              <a:path w="1755140" h="67309">
                <a:moveTo>
                  <a:pt x="1754631" y="0"/>
                </a:moveTo>
                <a:lnTo>
                  <a:pt x="0" y="0"/>
                </a:lnTo>
                <a:lnTo>
                  <a:pt x="0" y="66954"/>
                </a:lnTo>
                <a:lnTo>
                  <a:pt x="1754631" y="66954"/>
                </a:lnTo>
                <a:lnTo>
                  <a:pt x="1754631" y="0"/>
                </a:lnTo>
                <a:close/>
              </a:path>
            </a:pathLst>
          </a:custGeom>
          <a:solidFill>
            <a:srgbClr val="3FA6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1761" y="6791045"/>
            <a:ext cx="1755139" cy="67310"/>
          </a:xfrm>
          <a:custGeom>
            <a:avLst/>
            <a:gdLst/>
            <a:ahLst/>
            <a:cxnLst/>
            <a:rect l="l" t="t" r="r" b="b"/>
            <a:pathLst>
              <a:path w="1755139" h="67309">
                <a:moveTo>
                  <a:pt x="1754632" y="0"/>
                </a:moveTo>
                <a:lnTo>
                  <a:pt x="0" y="0"/>
                </a:lnTo>
                <a:lnTo>
                  <a:pt x="0" y="66954"/>
                </a:lnTo>
                <a:lnTo>
                  <a:pt x="1754632" y="66954"/>
                </a:lnTo>
                <a:lnTo>
                  <a:pt x="1754632" y="0"/>
                </a:lnTo>
                <a:close/>
              </a:path>
            </a:pathLst>
          </a:custGeom>
          <a:solidFill>
            <a:srgbClr val="9DD3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24959" y="6791045"/>
            <a:ext cx="1664335" cy="67310"/>
          </a:xfrm>
          <a:custGeom>
            <a:avLst/>
            <a:gdLst/>
            <a:ahLst/>
            <a:cxnLst/>
            <a:rect l="l" t="t" r="r" b="b"/>
            <a:pathLst>
              <a:path w="1664334" h="67309">
                <a:moveTo>
                  <a:pt x="1663928" y="0"/>
                </a:moveTo>
                <a:lnTo>
                  <a:pt x="0" y="0"/>
                </a:lnTo>
                <a:lnTo>
                  <a:pt x="0" y="66954"/>
                </a:lnTo>
                <a:lnTo>
                  <a:pt x="1663928" y="66954"/>
                </a:lnTo>
                <a:lnTo>
                  <a:pt x="1663928" y="0"/>
                </a:lnTo>
                <a:close/>
              </a:path>
            </a:pathLst>
          </a:custGeom>
          <a:solidFill>
            <a:srgbClr val="537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60682" y="6791045"/>
            <a:ext cx="1755139" cy="67310"/>
          </a:xfrm>
          <a:custGeom>
            <a:avLst/>
            <a:gdLst/>
            <a:ahLst/>
            <a:cxnLst/>
            <a:rect l="l" t="t" r="r" b="b"/>
            <a:pathLst>
              <a:path w="1755140" h="67309">
                <a:moveTo>
                  <a:pt x="0" y="0"/>
                </a:moveTo>
                <a:lnTo>
                  <a:pt x="0" y="66954"/>
                </a:lnTo>
                <a:lnTo>
                  <a:pt x="1755000" y="66954"/>
                </a:lnTo>
                <a:lnTo>
                  <a:pt x="1755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D3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70315" y="6791045"/>
            <a:ext cx="1755139" cy="67310"/>
          </a:xfrm>
          <a:custGeom>
            <a:avLst/>
            <a:gdLst/>
            <a:ahLst/>
            <a:cxnLst/>
            <a:rect l="l" t="t" r="r" b="b"/>
            <a:pathLst>
              <a:path w="1755140" h="67309">
                <a:moveTo>
                  <a:pt x="1754644" y="0"/>
                </a:moveTo>
                <a:lnTo>
                  <a:pt x="0" y="0"/>
                </a:lnTo>
                <a:lnTo>
                  <a:pt x="0" y="66954"/>
                </a:lnTo>
                <a:lnTo>
                  <a:pt x="1754644" y="66954"/>
                </a:lnTo>
                <a:lnTo>
                  <a:pt x="1754644" y="0"/>
                </a:lnTo>
                <a:close/>
              </a:path>
            </a:pathLst>
          </a:custGeom>
          <a:solidFill>
            <a:srgbClr val="428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791045"/>
            <a:ext cx="1751964" cy="67310"/>
          </a:xfrm>
          <a:custGeom>
            <a:avLst/>
            <a:gdLst/>
            <a:ahLst/>
            <a:cxnLst/>
            <a:rect l="l" t="t" r="r" b="b"/>
            <a:pathLst>
              <a:path w="1751964" h="67309">
                <a:moveTo>
                  <a:pt x="1751761" y="0"/>
                </a:moveTo>
                <a:lnTo>
                  <a:pt x="0" y="0"/>
                </a:lnTo>
                <a:lnTo>
                  <a:pt x="0" y="66954"/>
                </a:lnTo>
                <a:lnTo>
                  <a:pt x="1751761" y="66954"/>
                </a:lnTo>
                <a:lnTo>
                  <a:pt x="1751761" y="0"/>
                </a:lnTo>
                <a:close/>
              </a:path>
            </a:pathLst>
          </a:custGeom>
          <a:solidFill>
            <a:srgbClr val="F4B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886098" y="24015"/>
            <a:ext cx="50787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spc="-20" dirty="0">
                <a:latin typeface="Calibri"/>
                <a:cs typeface="Calibri"/>
              </a:rPr>
              <a:t>Содержание</a:t>
            </a:r>
            <a:r>
              <a:rPr sz="4000" u="none" spc="-60" dirty="0">
                <a:latin typeface="Calibri"/>
                <a:cs typeface="Calibri"/>
              </a:rPr>
              <a:t> </a:t>
            </a:r>
            <a:r>
              <a:rPr sz="4000" u="none" spc="-15" dirty="0">
                <a:latin typeface="Calibri"/>
                <a:cs typeface="Calibri"/>
              </a:rPr>
              <a:t>предмета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7022" y="1125270"/>
            <a:ext cx="57226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latin typeface="Calibri"/>
                <a:cs typeface="Calibri"/>
              </a:rPr>
              <a:t>Комбинированная </a:t>
            </a:r>
            <a:r>
              <a:rPr sz="2400" b="1" i="1" spc="-5" dirty="0">
                <a:latin typeface="Calibri"/>
                <a:cs typeface="Calibri"/>
              </a:rPr>
              <a:t>работа</a:t>
            </a:r>
            <a:r>
              <a:rPr sz="2400" b="1" i="1" dirty="0">
                <a:latin typeface="Calibri"/>
                <a:cs typeface="Calibri"/>
              </a:rPr>
              <a:t> с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источниками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81656" y="1275016"/>
            <a:ext cx="2117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https://www.rgo.ru/ru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7939" y="1987461"/>
            <a:ext cx="1016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icrosoft Sans Serif"/>
                <a:cs typeface="Microsoft Sans Serif"/>
              </a:rPr>
              <a:t>-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Microsoft Sans Serif"/>
                <a:cs typeface="Microsoft Sans Serif"/>
              </a:rPr>
              <a:t>-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Microsoft Sans Serif"/>
                <a:cs typeface="Microsoft Sans Serif"/>
              </a:rPr>
              <a:t>-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Microsoft Sans Serif"/>
                <a:cs typeface="Microsoft Sans Serif"/>
              </a:rPr>
              <a:t>-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3778" y="2025624"/>
            <a:ext cx="35655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334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Найти </a:t>
            </a:r>
            <a:r>
              <a:rPr sz="1800" spc="-10" dirty="0">
                <a:latin typeface="Calibri"/>
                <a:cs typeface="Calibri"/>
              </a:rPr>
              <a:t>ответ </a:t>
            </a:r>
            <a:r>
              <a:rPr sz="1800" spc="-5" dirty="0">
                <a:latin typeface="Calibri"/>
                <a:cs typeface="Calibri"/>
              </a:rPr>
              <a:t> Проанализировать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Составить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вопросы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Выделить проблему, главную </a:t>
            </a:r>
            <a:r>
              <a:rPr sz="1800" dirty="0">
                <a:latin typeface="Calibri"/>
                <a:cs typeface="Calibri"/>
              </a:rPr>
              <a:t>мысль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15714" y="2426042"/>
            <a:ext cx="930275" cy="195580"/>
          </a:xfrm>
          <a:custGeom>
            <a:avLst/>
            <a:gdLst/>
            <a:ahLst/>
            <a:cxnLst/>
            <a:rect l="l" t="t" r="r" b="b"/>
            <a:pathLst>
              <a:path w="930275" h="195580">
                <a:moveTo>
                  <a:pt x="831964" y="0"/>
                </a:moveTo>
                <a:lnTo>
                  <a:pt x="831964" y="48602"/>
                </a:lnTo>
                <a:lnTo>
                  <a:pt x="0" y="48602"/>
                </a:lnTo>
                <a:lnTo>
                  <a:pt x="0" y="146519"/>
                </a:lnTo>
                <a:lnTo>
                  <a:pt x="831964" y="146519"/>
                </a:lnTo>
                <a:lnTo>
                  <a:pt x="831964" y="195478"/>
                </a:lnTo>
                <a:lnTo>
                  <a:pt x="929881" y="97561"/>
                </a:lnTo>
                <a:lnTo>
                  <a:pt x="831964" y="0"/>
                </a:lnTo>
                <a:close/>
              </a:path>
            </a:pathLst>
          </a:custGeom>
          <a:solidFill>
            <a:srgbClr val="E1E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596813" y="1707019"/>
            <a:ext cx="92583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Видео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Статья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Рассказ </a:t>
            </a:r>
            <a:r>
              <a:rPr sz="1800" spc="-5" dirty="0">
                <a:latin typeface="Calibri"/>
                <a:cs typeface="Calibri"/>
              </a:rPr>
              <a:t> Пост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СС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Книга </a:t>
            </a:r>
            <a:r>
              <a:rPr sz="1800" spc="-5" dirty="0">
                <a:latin typeface="Calibri"/>
                <a:cs typeface="Calibri"/>
              </a:rPr>
              <a:t> Фильм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680577" y="1662379"/>
            <a:ext cx="2814320" cy="732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>
              <a:lnSpc>
                <a:spcPct val="128699"/>
              </a:lnSpc>
              <a:spcBef>
                <a:spcPts val="100"/>
              </a:spcBef>
            </a:pP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https://etokavkaz.ru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/>
              </a:rPr>
              <a:t>https://www.natgeotv.com/ru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681656" y="2603423"/>
            <a:ext cx="1651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5"/>
              </a:rPr>
              <a:t>https://1baikal.ru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647455" y="3082213"/>
            <a:ext cx="2365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6"/>
              </a:rPr>
              <a:t>https://visitkamchatka.ru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669058" y="3576497"/>
            <a:ext cx="1972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7"/>
              </a:rPr>
              <a:t>https://konyukhov.ru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647455" y="4442307"/>
            <a:ext cx="2413635" cy="1025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12065">
              <a:lnSpc>
                <a:spcPct val="121300"/>
              </a:lnSpc>
              <a:spcBef>
                <a:spcPts val="110"/>
              </a:spcBef>
            </a:pP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8"/>
              </a:rPr>
              <a:t>https://rosatom.ru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9"/>
              </a:rPr>
              <a:t>https://homo-science.ru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0"/>
              </a:rPr>
              <a:t>h</a:t>
            </a:r>
            <a:r>
              <a:rPr sz="18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0"/>
              </a:rPr>
              <a:t>t</a:t>
            </a:r>
            <a:r>
              <a:rPr sz="18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0"/>
              </a:rPr>
              <a:t>t</a:t>
            </a:r>
            <a:r>
              <a:rPr sz="1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0"/>
              </a:rPr>
              <a:t>p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0"/>
              </a:rPr>
              <a:t>s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0"/>
              </a:rPr>
              <a:t>: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0"/>
              </a:rPr>
              <a:t>//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0"/>
              </a:rPr>
              <a:t>p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0"/>
              </a:rPr>
              <a:t>ol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0"/>
              </a:rPr>
              <a:t>us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0"/>
              </a:rPr>
              <a:t>.</a:t>
            </a:r>
            <a:r>
              <a:rPr sz="1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0"/>
              </a:rPr>
              <a:t>a</a:t>
            </a: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0"/>
              </a:rPr>
              <a:t>t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0"/>
              </a:rPr>
              <a:t>o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0"/>
              </a:rPr>
              <a:t>m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0"/>
              </a:rPr>
              <a:t>.o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0"/>
              </a:rPr>
              <a:t>n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0"/>
              </a:rPr>
              <a:t>li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0"/>
              </a:rPr>
              <a:t>n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0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647455" y="4044860"/>
            <a:ext cx="2589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1"/>
              </a:rPr>
              <a:t>https://minpromtorg.gov.ru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707221" y="6028816"/>
            <a:ext cx="1623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0" dirty="0">
                <a:solidFill>
                  <a:srgbClr val="538134"/>
                </a:solidFill>
                <a:uFill>
                  <a:solidFill>
                    <a:srgbClr val="538134"/>
                  </a:solidFill>
                </a:uFill>
                <a:latin typeface="Calibri"/>
                <a:cs typeface="Calibri"/>
                <a:hlinkClick r:id="rId12"/>
              </a:rPr>
              <a:t>Редакция.</a:t>
            </a:r>
            <a:r>
              <a:rPr sz="1800" u="heavy" spc="-60" dirty="0">
                <a:solidFill>
                  <a:srgbClr val="538134"/>
                </a:solidFill>
                <a:uFill>
                  <a:solidFill>
                    <a:srgbClr val="538134"/>
                  </a:solidFill>
                </a:uFill>
                <a:latin typeface="Calibri"/>
                <a:cs typeface="Calibri"/>
                <a:hlinkClick r:id="rId12"/>
              </a:rPr>
              <a:t> </a:t>
            </a:r>
            <a:r>
              <a:rPr sz="1800" u="heavy" spc="-15" dirty="0">
                <a:solidFill>
                  <a:srgbClr val="538134"/>
                </a:solidFill>
                <a:uFill>
                  <a:solidFill>
                    <a:srgbClr val="538134"/>
                  </a:solidFill>
                </a:uFill>
                <a:latin typeface="Calibri"/>
                <a:cs typeface="Calibri"/>
                <a:hlinkClick r:id="rId12"/>
              </a:rPr>
              <a:t>Наука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411206" y="5977445"/>
            <a:ext cx="714603" cy="692276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427939" y="3945864"/>
            <a:ext cx="64319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Calibri"/>
                <a:cs typeface="Calibri"/>
              </a:rPr>
              <a:t>Лекции </a:t>
            </a:r>
            <a:r>
              <a:rPr sz="2400" b="1" i="1" spc="-10" dirty="0">
                <a:latin typeface="Calibri"/>
                <a:cs typeface="Calibri"/>
              </a:rPr>
              <a:t>от ведущих экспертов </a:t>
            </a:r>
            <a:r>
              <a:rPr sz="2400" b="1" i="1" spc="-5" dirty="0">
                <a:latin typeface="Calibri"/>
                <a:cs typeface="Calibri"/>
              </a:rPr>
              <a:t>(тематические </a:t>
            </a:r>
            <a:r>
              <a:rPr sz="2400" b="1" i="1" spc="-53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порталы, </a:t>
            </a:r>
            <a:r>
              <a:rPr sz="2400" b="1" i="1" spc="-15" dirty="0">
                <a:latin typeface="Calibri"/>
                <a:cs typeface="Calibri"/>
              </a:rPr>
              <a:t>видеохостинги,</a:t>
            </a:r>
            <a:r>
              <a:rPr sz="2400" b="1" i="1" spc="5" dirty="0">
                <a:latin typeface="Calibri"/>
                <a:cs typeface="Calibri"/>
              </a:rPr>
              <a:t> </a:t>
            </a:r>
            <a:r>
              <a:rPr sz="2400" b="1" i="1" spc="-15" dirty="0">
                <a:latin typeface="Calibri"/>
                <a:cs typeface="Calibri"/>
              </a:rPr>
              <a:t>СС)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1139" y="5163743"/>
            <a:ext cx="47790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latin typeface="Calibri"/>
                <a:cs typeface="Calibri"/>
              </a:rPr>
              <a:t>Исследовательская</a:t>
            </a:r>
            <a:r>
              <a:rPr sz="2400" b="1" i="1" spc="-5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деятельность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1139" y="5803824"/>
            <a:ext cx="5424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Проработанная,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структурированная,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обратной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связью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98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6393" y="6791045"/>
            <a:ext cx="1754505" cy="67310"/>
          </a:xfrm>
          <a:custGeom>
            <a:avLst/>
            <a:gdLst/>
            <a:ahLst/>
            <a:cxnLst/>
            <a:rect l="l" t="t" r="r" b="b"/>
            <a:pathLst>
              <a:path w="1754504" h="67309">
                <a:moveTo>
                  <a:pt x="1754289" y="0"/>
                </a:moveTo>
                <a:lnTo>
                  <a:pt x="0" y="0"/>
                </a:lnTo>
                <a:lnTo>
                  <a:pt x="0" y="66954"/>
                </a:lnTo>
                <a:lnTo>
                  <a:pt x="1754289" y="66954"/>
                </a:lnTo>
                <a:lnTo>
                  <a:pt x="1754289" y="0"/>
                </a:lnTo>
                <a:close/>
              </a:path>
            </a:pathLst>
          </a:custGeom>
          <a:solidFill>
            <a:srgbClr val="42D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15683" y="6791045"/>
            <a:ext cx="1755139" cy="67310"/>
          </a:xfrm>
          <a:custGeom>
            <a:avLst/>
            <a:gdLst/>
            <a:ahLst/>
            <a:cxnLst/>
            <a:rect l="l" t="t" r="r" b="b"/>
            <a:pathLst>
              <a:path w="1755140" h="67309">
                <a:moveTo>
                  <a:pt x="1754631" y="0"/>
                </a:moveTo>
                <a:lnTo>
                  <a:pt x="0" y="0"/>
                </a:lnTo>
                <a:lnTo>
                  <a:pt x="0" y="66954"/>
                </a:lnTo>
                <a:lnTo>
                  <a:pt x="1754631" y="66954"/>
                </a:lnTo>
                <a:lnTo>
                  <a:pt x="1754631" y="0"/>
                </a:lnTo>
                <a:close/>
              </a:path>
            </a:pathLst>
          </a:custGeom>
          <a:solidFill>
            <a:srgbClr val="3FA6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1761" y="6791045"/>
            <a:ext cx="1755139" cy="67310"/>
          </a:xfrm>
          <a:custGeom>
            <a:avLst/>
            <a:gdLst/>
            <a:ahLst/>
            <a:cxnLst/>
            <a:rect l="l" t="t" r="r" b="b"/>
            <a:pathLst>
              <a:path w="1755139" h="67309">
                <a:moveTo>
                  <a:pt x="1754632" y="0"/>
                </a:moveTo>
                <a:lnTo>
                  <a:pt x="0" y="0"/>
                </a:lnTo>
                <a:lnTo>
                  <a:pt x="0" y="66954"/>
                </a:lnTo>
                <a:lnTo>
                  <a:pt x="1754632" y="66954"/>
                </a:lnTo>
                <a:lnTo>
                  <a:pt x="1754632" y="0"/>
                </a:lnTo>
                <a:close/>
              </a:path>
            </a:pathLst>
          </a:custGeom>
          <a:solidFill>
            <a:srgbClr val="9DD3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24959" y="6791045"/>
            <a:ext cx="1664335" cy="67310"/>
          </a:xfrm>
          <a:custGeom>
            <a:avLst/>
            <a:gdLst/>
            <a:ahLst/>
            <a:cxnLst/>
            <a:rect l="l" t="t" r="r" b="b"/>
            <a:pathLst>
              <a:path w="1664334" h="67309">
                <a:moveTo>
                  <a:pt x="1663928" y="0"/>
                </a:moveTo>
                <a:lnTo>
                  <a:pt x="0" y="0"/>
                </a:lnTo>
                <a:lnTo>
                  <a:pt x="0" y="66954"/>
                </a:lnTo>
                <a:lnTo>
                  <a:pt x="1663928" y="66954"/>
                </a:lnTo>
                <a:lnTo>
                  <a:pt x="1663928" y="0"/>
                </a:lnTo>
                <a:close/>
              </a:path>
            </a:pathLst>
          </a:custGeom>
          <a:solidFill>
            <a:srgbClr val="537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60682" y="6791045"/>
            <a:ext cx="1755139" cy="67310"/>
          </a:xfrm>
          <a:custGeom>
            <a:avLst/>
            <a:gdLst/>
            <a:ahLst/>
            <a:cxnLst/>
            <a:rect l="l" t="t" r="r" b="b"/>
            <a:pathLst>
              <a:path w="1755140" h="67309">
                <a:moveTo>
                  <a:pt x="0" y="0"/>
                </a:moveTo>
                <a:lnTo>
                  <a:pt x="0" y="66954"/>
                </a:lnTo>
                <a:lnTo>
                  <a:pt x="1755000" y="66954"/>
                </a:lnTo>
                <a:lnTo>
                  <a:pt x="1755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D3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70315" y="6791045"/>
            <a:ext cx="1755139" cy="67310"/>
          </a:xfrm>
          <a:custGeom>
            <a:avLst/>
            <a:gdLst/>
            <a:ahLst/>
            <a:cxnLst/>
            <a:rect l="l" t="t" r="r" b="b"/>
            <a:pathLst>
              <a:path w="1755140" h="67309">
                <a:moveTo>
                  <a:pt x="1754644" y="0"/>
                </a:moveTo>
                <a:lnTo>
                  <a:pt x="0" y="0"/>
                </a:lnTo>
                <a:lnTo>
                  <a:pt x="0" y="66954"/>
                </a:lnTo>
                <a:lnTo>
                  <a:pt x="1754644" y="66954"/>
                </a:lnTo>
                <a:lnTo>
                  <a:pt x="1754644" y="0"/>
                </a:lnTo>
                <a:close/>
              </a:path>
            </a:pathLst>
          </a:custGeom>
          <a:solidFill>
            <a:srgbClr val="428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791045"/>
            <a:ext cx="1751964" cy="67310"/>
          </a:xfrm>
          <a:custGeom>
            <a:avLst/>
            <a:gdLst/>
            <a:ahLst/>
            <a:cxnLst/>
            <a:rect l="l" t="t" r="r" b="b"/>
            <a:pathLst>
              <a:path w="1751964" h="67309">
                <a:moveTo>
                  <a:pt x="1751761" y="0"/>
                </a:moveTo>
                <a:lnTo>
                  <a:pt x="0" y="0"/>
                </a:lnTo>
                <a:lnTo>
                  <a:pt x="0" y="66954"/>
                </a:lnTo>
                <a:lnTo>
                  <a:pt x="1751761" y="66954"/>
                </a:lnTo>
                <a:lnTo>
                  <a:pt x="1751761" y="0"/>
                </a:lnTo>
                <a:close/>
              </a:path>
            </a:pathLst>
          </a:custGeom>
          <a:solidFill>
            <a:srgbClr val="F4B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824817" y="204749"/>
            <a:ext cx="1289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C2A8C"/>
                </a:solidFill>
                <a:latin typeface="Calibri"/>
                <a:cs typeface="Calibri"/>
              </a:rPr>
              <a:t>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071344" y="161175"/>
            <a:ext cx="87534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>
                <a:latin typeface="Calibri"/>
                <a:cs typeface="Calibri"/>
              </a:rPr>
              <a:t>Обновление</a:t>
            </a:r>
            <a:r>
              <a:rPr u="none" spc="-10" dirty="0">
                <a:latin typeface="Calibri"/>
                <a:cs typeface="Calibri"/>
              </a:rPr>
              <a:t> </a:t>
            </a:r>
            <a:r>
              <a:rPr u="none" spc="-5" dirty="0">
                <a:latin typeface="Calibri"/>
                <a:cs typeface="Calibri"/>
              </a:rPr>
              <a:t>информационной</a:t>
            </a:r>
            <a:r>
              <a:rPr u="none" dirty="0">
                <a:latin typeface="Calibri"/>
                <a:cs typeface="Calibri"/>
              </a:rPr>
              <a:t> и</a:t>
            </a:r>
            <a:r>
              <a:rPr u="none" spc="5" dirty="0">
                <a:latin typeface="Calibri"/>
                <a:cs typeface="Calibri"/>
              </a:rPr>
              <a:t> </a:t>
            </a:r>
            <a:r>
              <a:rPr u="none" spc="-5" dirty="0">
                <a:latin typeface="Calibri"/>
                <a:cs typeface="Calibri"/>
              </a:rPr>
              <a:t>ресурсной</a:t>
            </a:r>
            <a:r>
              <a:rPr u="none" dirty="0">
                <a:latin typeface="Calibri"/>
                <a:cs typeface="Calibri"/>
              </a:rPr>
              <a:t> </a:t>
            </a:r>
            <a:r>
              <a:rPr u="none" spc="-5" dirty="0">
                <a:latin typeface="Calibri"/>
                <a:cs typeface="Calibri"/>
              </a:rPr>
              <a:t>базы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47014" y="746544"/>
            <a:ext cx="11095990" cy="78041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3835400">
              <a:lnSpc>
                <a:spcPct val="100000"/>
              </a:lnSpc>
              <a:spcBef>
                <a:spcPts val="910"/>
              </a:spcBef>
              <a:tabLst>
                <a:tab pos="6476365" algn="l"/>
              </a:tabLst>
            </a:pPr>
            <a:r>
              <a:rPr sz="1800" spc="-5" dirty="0">
                <a:latin typeface="Calibri"/>
                <a:cs typeface="Calibri"/>
              </a:rPr>
              <a:t>Примеры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из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географии	Общие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примеры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  <a:tabLst>
                <a:tab pos="9112885" algn="l"/>
              </a:tabLst>
            </a:pP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https://motovskikh.ru</a:t>
            </a:r>
            <a:r>
              <a:rPr sz="1800" spc="-10" dirty="0">
                <a:latin typeface="Calibri"/>
                <a:cs typeface="Calibri"/>
              </a:rPr>
              <a:t>	</a:t>
            </a:r>
            <a:r>
              <a:rPr sz="2700" u="heavy" spc="-22" baseline="308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https://miro.com/ru/</a:t>
            </a:r>
            <a:endParaRPr sz="2700" baseline="3086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547821" y="1686496"/>
            <a:ext cx="2036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/>
              </a:rPr>
              <a:t>https://ru.padlet.com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559340" y="2152700"/>
            <a:ext cx="1802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5"/>
              </a:rPr>
              <a:t>https://quizizz.com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47821" y="2580741"/>
            <a:ext cx="2098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6"/>
              </a:rPr>
              <a:t>https://quizlet.com/ru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547821" y="3023895"/>
            <a:ext cx="2154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7"/>
              </a:rPr>
              <a:t>https://joyteka.com/ru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544215" y="3516744"/>
            <a:ext cx="1703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8"/>
              </a:rPr>
              <a:t>https://coreapp.ai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544215" y="4811661"/>
            <a:ext cx="2463165" cy="124904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 indent="14604">
              <a:lnSpc>
                <a:spcPct val="150000"/>
              </a:lnSpc>
              <a:spcBef>
                <a:spcPts val="10"/>
              </a:spcBef>
            </a:pP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9"/>
              </a:rPr>
              <a:t>https://tilda.cc/ru/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0"/>
              </a:rPr>
              <a:t>http://castlots.org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1"/>
              </a:rPr>
              <a:t>https://onlinetestpad.com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559340" y="4480458"/>
            <a:ext cx="2136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2"/>
              </a:rPr>
              <a:t>https://my.365done.ru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582022" y="3993019"/>
            <a:ext cx="1692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3"/>
              </a:rPr>
              <a:t>https://etreniki.ru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5178" y="1776857"/>
            <a:ext cx="3669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4"/>
              </a:rPr>
              <a:t>https://www.geoguessr.com/seterra/ru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7014" y="2253145"/>
            <a:ext cx="2607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5"/>
              </a:rPr>
              <a:t>https://www.maptomind.ru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7014" y="2725458"/>
            <a:ext cx="1591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6"/>
              </a:rPr>
              <a:t>https://gisinfo.ru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5178" y="3303257"/>
            <a:ext cx="3493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7"/>
              </a:rPr>
              <a:t>https://www.google.ru/intl/ru/earth/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0976" y="3859453"/>
            <a:ext cx="2239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8"/>
              </a:rPr>
              <a:t>https://yandex.ru/maps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1893" y="4474336"/>
            <a:ext cx="2435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9"/>
              </a:rPr>
              <a:t>https://yandex.ru/pogoda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5178" y="5737936"/>
            <a:ext cx="3353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0"/>
              </a:rPr>
              <a:t>https://www.litmir.me/bs/?g=sg124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600343" y="1485175"/>
            <a:ext cx="2144395" cy="4456430"/>
            <a:chOff x="5600343" y="1485175"/>
            <a:chExt cx="2144395" cy="4456430"/>
          </a:xfrm>
        </p:grpSpPr>
        <p:sp>
          <p:nvSpPr>
            <p:cNvPr id="39" name="object 39"/>
            <p:cNvSpPr/>
            <p:nvPr/>
          </p:nvSpPr>
          <p:spPr>
            <a:xfrm>
              <a:off x="5606643" y="3339719"/>
              <a:ext cx="2131695" cy="746760"/>
            </a:xfrm>
            <a:custGeom>
              <a:avLst/>
              <a:gdLst/>
              <a:ahLst/>
              <a:cxnLst/>
              <a:rect l="l" t="t" r="r" b="b"/>
              <a:pathLst>
                <a:path w="2131695" h="746760">
                  <a:moveTo>
                    <a:pt x="1065593" y="0"/>
                  </a:moveTo>
                  <a:lnTo>
                    <a:pt x="0" y="373316"/>
                  </a:lnTo>
                  <a:lnTo>
                    <a:pt x="1065593" y="746645"/>
                  </a:lnTo>
                  <a:lnTo>
                    <a:pt x="1065593" y="449643"/>
                  </a:lnTo>
                  <a:lnTo>
                    <a:pt x="1913619" y="449643"/>
                  </a:lnTo>
                  <a:lnTo>
                    <a:pt x="2131555" y="373316"/>
                  </a:lnTo>
                  <a:lnTo>
                    <a:pt x="1913648" y="297002"/>
                  </a:lnTo>
                  <a:lnTo>
                    <a:pt x="1065593" y="297002"/>
                  </a:lnTo>
                  <a:lnTo>
                    <a:pt x="1065593" y="0"/>
                  </a:lnTo>
                  <a:close/>
                </a:path>
                <a:path w="2131695" h="746760">
                  <a:moveTo>
                    <a:pt x="1913619" y="449643"/>
                  </a:moveTo>
                  <a:lnTo>
                    <a:pt x="1065593" y="449643"/>
                  </a:lnTo>
                  <a:lnTo>
                    <a:pt x="1065593" y="746645"/>
                  </a:lnTo>
                  <a:lnTo>
                    <a:pt x="1913619" y="449643"/>
                  </a:lnTo>
                  <a:close/>
                </a:path>
                <a:path w="2131695" h="746760">
                  <a:moveTo>
                    <a:pt x="1065593" y="0"/>
                  </a:moveTo>
                  <a:lnTo>
                    <a:pt x="1065593" y="297002"/>
                  </a:lnTo>
                  <a:lnTo>
                    <a:pt x="1913648" y="297002"/>
                  </a:lnTo>
                  <a:lnTo>
                    <a:pt x="1065593" y="0"/>
                  </a:lnTo>
                  <a:close/>
                </a:path>
              </a:pathLst>
            </a:custGeom>
            <a:solidFill>
              <a:srgbClr val="F3B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606643" y="1491475"/>
              <a:ext cx="2131695" cy="4443730"/>
            </a:xfrm>
            <a:custGeom>
              <a:avLst/>
              <a:gdLst/>
              <a:ahLst/>
              <a:cxnLst/>
              <a:rect l="l" t="t" r="r" b="b"/>
              <a:pathLst>
                <a:path w="2131695" h="4443730">
                  <a:moveTo>
                    <a:pt x="0" y="2221560"/>
                  </a:moveTo>
                  <a:lnTo>
                    <a:pt x="1065593" y="1848243"/>
                  </a:lnTo>
                  <a:lnTo>
                    <a:pt x="1065593" y="2145245"/>
                  </a:lnTo>
                  <a:lnTo>
                    <a:pt x="1065593" y="0"/>
                  </a:lnTo>
                  <a:lnTo>
                    <a:pt x="1065593" y="2145245"/>
                  </a:lnTo>
                  <a:lnTo>
                    <a:pt x="1065593" y="1848243"/>
                  </a:lnTo>
                  <a:lnTo>
                    <a:pt x="2131555" y="2221560"/>
                  </a:lnTo>
                  <a:lnTo>
                    <a:pt x="1065593" y="2594889"/>
                  </a:lnTo>
                  <a:lnTo>
                    <a:pt x="1065593" y="2297887"/>
                  </a:lnTo>
                  <a:lnTo>
                    <a:pt x="1065593" y="4443488"/>
                  </a:lnTo>
                  <a:lnTo>
                    <a:pt x="1065593" y="2297887"/>
                  </a:lnTo>
                  <a:lnTo>
                    <a:pt x="1065593" y="2594889"/>
                  </a:lnTo>
                  <a:lnTo>
                    <a:pt x="0" y="2221560"/>
                  </a:lnTo>
                  <a:close/>
                </a:path>
              </a:pathLst>
            </a:custGeom>
            <a:ln w="12599">
              <a:solidFill>
                <a:srgbClr val="FFB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916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6393" y="6791045"/>
            <a:ext cx="1754505" cy="67310"/>
          </a:xfrm>
          <a:custGeom>
            <a:avLst/>
            <a:gdLst/>
            <a:ahLst/>
            <a:cxnLst/>
            <a:rect l="l" t="t" r="r" b="b"/>
            <a:pathLst>
              <a:path w="1754504" h="67309">
                <a:moveTo>
                  <a:pt x="1754289" y="0"/>
                </a:moveTo>
                <a:lnTo>
                  <a:pt x="0" y="0"/>
                </a:lnTo>
                <a:lnTo>
                  <a:pt x="0" y="66954"/>
                </a:lnTo>
                <a:lnTo>
                  <a:pt x="1754289" y="66954"/>
                </a:lnTo>
                <a:lnTo>
                  <a:pt x="1754289" y="0"/>
                </a:lnTo>
                <a:close/>
              </a:path>
            </a:pathLst>
          </a:custGeom>
          <a:solidFill>
            <a:srgbClr val="42D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15683" y="6791045"/>
            <a:ext cx="1755139" cy="67310"/>
          </a:xfrm>
          <a:custGeom>
            <a:avLst/>
            <a:gdLst/>
            <a:ahLst/>
            <a:cxnLst/>
            <a:rect l="l" t="t" r="r" b="b"/>
            <a:pathLst>
              <a:path w="1755140" h="67309">
                <a:moveTo>
                  <a:pt x="1754631" y="0"/>
                </a:moveTo>
                <a:lnTo>
                  <a:pt x="0" y="0"/>
                </a:lnTo>
                <a:lnTo>
                  <a:pt x="0" y="66954"/>
                </a:lnTo>
                <a:lnTo>
                  <a:pt x="1754631" y="66954"/>
                </a:lnTo>
                <a:lnTo>
                  <a:pt x="1754631" y="0"/>
                </a:lnTo>
                <a:close/>
              </a:path>
            </a:pathLst>
          </a:custGeom>
          <a:solidFill>
            <a:srgbClr val="3FA6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1761" y="6791045"/>
            <a:ext cx="1755139" cy="67310"/>
          </a:xfrm>
          <a:custGeom>
            <a:avLst/>
            <a:gdLst/>
            <a:ahLst/>
            <a:cxnLst/>
            <a:rect l="l" t="t" r="r" b="b"/>
            <a:pathLst>
              <a:path w="1755139" h="67309">
                <a:moveTo>
                  <a:pt x="1754632" y="0"/>
                </a:moveTo>
                <a:lnTo>
                  <a:pt x="0" y="0"/>
                </a:lnTo>
                <a:lnTo>
                  <a:pt x="0" y="66954"/>
                </a:lnTo>
                <a:lnTo>
                  <a:pt x="1754632" y="66954"/>
                </a:lnTo>
                <a:lnTo>
                  <a:pt x="1754632" y="0"/>
                </a:lnTo>
                <a:close/>
              </a:path>
            </a:pathLst>
          </a:custGeom>
          <a:solidFill>
            <a:srgbClr val="9DD3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24959" y="6791045"/>
            <a:ext cx="1664335" cy="67310"/>
          </a:xfrm>
          <a:custGeom>
            <a:avLst/>
            <a:gdLst/>
            <a:ahLst/>
            <a:cxnLst/>
            <a:rect l="l" t="t" r="r" b="b"/>
            <a:pathLst>
              <a:path w="1664334" h="67309">
                <a:moveTo>
                  <a:pt x="1663928" y="0"/>
                </a:moveTo>
                <a:lnTo>
                  <a:pt x="0" y="0"/>
                </a:lnTo>
                <a:lnTo>
                  <a:pt x="0" y="66954"/>
                </a:lnTo>
                <a:lnTo>
                  <a:pt x="1663928" y="66954"/>
                </a:lnTo>
                <a:lnTo>
                  <a:pt x="1663928" y="0"/>
                </a:lnTo>
                <a:close/>
              </a:path>
            </a:pathLst>
          </a:custGeom>
          <a:solidFill>
            <a:srgbClr val="537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60682" y="6791045"/>
            <a:ext cx="1755139" cy="67310"/>
          </a:xfrm>
          <a:custGeom>
            <a:avLst/>
            <a:gdLst/>
            <a:ahLst/>
            <a:cxnLst/>
            <a:rect l="l" t="t" r="r" b="b"/>
            <a:pathLst>
              <a:path w="1755140" h="67309">
                <a:moveTo>
                  <a:pt x="0" y="0"/>
                </a:moveTo>
                <a:lnTo>
                  <a:pt x="0" y="66954"/>
                </a:lnTo>
                <a:lnTo>
                  <a:pt x="1755000" y="66954"/>
                </a:lnTo>
                <a:lnTo>
                  <a:pt x="1755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D3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70315" y="6791045"/>
            <a:ext cx="1755139" cy="67310"/>
          </a:xfrm>
          <a:custGeom>
            <a:avLst/>
            <a:gdLst/>
            <a:ahLst/>
            <a:cxnLst/>
            <a:rect l="l" t="t" r="r" b="b"/>
            <a:pathLst>
              <a:path w="1755140" h="67309">
                <a:moveTo>
                  <a:pt x="1754644" y="0"/>
                </a:moveTo>
                <a:lnTo>
                  <a:pt x="0" y="0"/>
                </a:lnTo>
                <a:lnTo>
                  <a:pt x="0" y="66954"/>
                </a:lnTo>
                <a:lnTo>
                  <a:pt x="1754644" y="66954"/>
                </a:lnTo>
                <a:lnTo>
                  <a:pt x="1754644" y="0"/>
                </a:lnTo>
                <a:close/>
              </a:path>
            </a:pathLst>
          </a:custGeom>
          <a:solidFill>
            <a:srgbClr val="428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791045"/>
            <a:ext cx="1751964" cy="67310"/>
          </a:xfrm>
          <a:custGeom>
            <a:avLst/>
            <a:gdLst/>
            <a:ahLst/>
            <a:cxnLst/>
            <a:rect l="l" t="t" r="r" b="b"/>
            <a:pathLst>
              <a:path w="1751964" h="67309">
                <a:moveTo>
                  <a:pt x="1751761" y="0"/>
                </a:moveTo>
                <a:lnTo>
                  <a:pt x="0" y="0"/>
                </a:lnTo>
                <a:lnTo>
                  <a:pt x="0" y="66954"/>
                </a:lnTo>
                <a:lnTo>
                  <a:pt x="1751761" y="66954"/>
                </a:lnTo>
                <a:lnTo>
                  <a:pt x="1751761" y="0"/>
                </a:lnTo>
                <a:close/>
              </a:path>
            </a:pathLst>
          </a:custGeom>
          <a:solidFill>
            <a:srgbClr val="F4B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824817" y="204749"/>
            <a:ext cx="1289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C2A8C"/>
                </a:solidFill>
                <a:latin typeface="Calibri"/>
                <a:cs typeface="Calibri"/>
              </a:rPr>
              <a:t>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322345" y="86296"/>
            <a:ext cx="60902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spc="-5" dirty="0">
                <a:latin typeface="Calibri"/>
                <a:cs typeface="Calibri"/>
              </a:rPr>
              <a:t>Новое</a:t>
            </a:r>
            <a:r>
              <a:rPr sz="4000" u="none" spc="-45" dirty="0">
                <a:latin typeface="Calibri"/>
                <a:cs typeface="Calibri"/>
              </a:rPr>
              <a:t> </a:t>
            </a:r>
            <a:r>
              <a:rPr sz="4000" u="none" spc="-15" dirty="0">
                <a:latin typeface="Calibri"/>
                <a:cs typeface="Calibri"/>
              </a:rPr>
              <a:t>поколение</a:t>
            </a:r>
            <a:r>
              <a:rPr sz="4000" u="none" spc="-35" dirty="0">
                <a:latin typeface="Calibri"/>
                <a:cs typeface="Calibri"/>
              </a:rPr>
              <a:t> </a:t>
            </a:r>
            <a:r>
              <a:rPr sz="4000" u="none" spc="-15" dirty="0">
                <a:latin typeface="Calibri"/>
                <a:cs typeface="Calibri"/>
              </a:rPr>
              <a:t>учеников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8979" y="2643590"/>
            <a:ext cx="5150438" cy="3118208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4156824" y="910704"/>
            <a:ext cx="4302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latin typeface="Calibri"/>
                <a:cs typeface="Calibri"/>
              </a:rPr>
              <a:t>Узнать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ученика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-</a:t>
            </a:r>
            <a:r>
              <a:rPr sz="1800" i="1" spc="-5" dirty="0">
                <a:latin typeface="Calibri"/>
                <a:cs typeface="Calibri"/>
              </a:rPr>
              <a:t> наладить</a:t>
            </a:r>
            <a:r>
              <a:rPr sz="1800" i="1" spc="-10" dirty="0">
                <a:latin typeface="Calibri"/>
                <a:cs typeface="Calibri"/>
              </a:rPr>
              <a:t> коммуникацию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7014" y="1939213"/>
            <a:ext cx="1832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Calibri"/>
                <a:cs typeface="Calibri"/>
              </a:rPr>
              <a:t>Что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он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слушает?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7014" y="3867022"/>
            <a:ext cx="1898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Calibri"/>
                <a:cs typeface="Calibri"/>
              </a:rPr>
              <a:t>Что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он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смотрит?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92616" y="1939213"/>
            <a:ext cx="1744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Calibri"/>
                <a:cs typeface="Calibri"/>
              </a:rPr>
              <a:t>Что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он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читает?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892616" y="3872064"/>
            <a:ext cx="1651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Calibri"/>
                <a:cs typeface="Calibri"/>
              </a:rPr>
              <a:t>Во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что</a:t>
            </a:r>
            <a:r>
              <a:rPr sz="1800" b="1" i="1" spc="-4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играет?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67498" y="2680817"/>
            <a:ext cx="16929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Написать </a:t>
            </a:r>
            <a:r>
              <a:rPr sz="1800" spc="-5" dirty="0">
                <a:latin typeface="Calibri"/>
                <a:cs typeface="Calibri"/>
              </a:rPr>
              <a:t>песню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Записать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подкаст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Взять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интервью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50938" y="4584865"/>
            <a:ext cx="27298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Снять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видео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Поучаствовать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0" dirty="0">
                <a:latin typeface="Calibri"/>
                <a:cs typeface="Calibri"/>
              </a:rPr>
              <a:t>челлендже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Написать сценарий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30576" y="2509081"/>
            <a:ext cx="26346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Написать (рассказ) </a:t>
            </a:r>
            <a:r>
              <a:rPr sz="1800" dirty="0">
                <a:latin typeface="Calibri"/>
                <a:cs typeface="Calibri"/>
              </a:rPr>
              <a:t>фанфик </a:t>
            </a:r>
            <a:r>
              <a:rPr sz="1800" spc="-4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Создать комикс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Рассказать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прочитанном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770315" y="4584865"/>
            <a:ext cx="23831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Разработать </a:t>
            </a:r>
            <a:r>
              <a:rPr sz="1800" spc="-5" dirty="0">
                <a:latin typeface="Calibri"/>
                <a:cs typeface="Calibri"/>
              </a:rPr>
              <a:t>игру </a:t>
            </a:r>
            <a:r>
              <a:rPr sz="1800" spc="-10" dirty="0">
                <a:latin typeface="Calibri"/>
                <a:cs typeface="Calibri"/>
              </a:rPr>
              <a:t>(часть)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Рассказать </a:t>
            </a:r>
            <a:r>
              <a:rPr sz="1800" spc="-5" dirty="0">
                <a:latin typeface="Calibri"/>
                <a:cs typeface="Calibri"/>
              </a:rPr>
              <a:t>об игре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Показать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мастер-класс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58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3446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204700" cy="6870700"/>
            <a:chOff x="-6350" y="0"/>
            <a:chExt cx="12204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3952" y="361188"/>
              <a:ext cx="1427988" cy="51053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4566" y="205816"/>
            <a:ext cx="1142898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14" dirty="0">
                <a:solidFill>
                  <a:schemeClr val="tx1"/>
                </a:solidFill>
                <a:latin typeface="Lucida Sans Unicode"/>
                <a:cs typeface="Lucida Sans Unicode"/>
              </a:rPr>
              <a:t>Личностные</a:t>
            </a:r>
            <a:r>
              <a:rPr sz="2400" spc="-22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2400" spc="-150" dirty="0">
                <a:solidFill>
                  <a:schemeClr val="tx1"/>
                </a:solidFill>
                <a:latin typeface="Lucida Sans Unicode"/>
                <a:cs typeface="Lucida Sans Unicode"/>
              </a:rPr>
              <a:t>и</a:t>
            </a:r>
            <a:r>
              <a:rPr sz="2400" spc="-23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2400" spc="-170" dirty="0">
                <a:solidFill>
                  <a:schemeClr val="tx1"/>
                </a:solidFill>
                <a:latin typeface="Lucida Sans Unicode"/>
                <a:cs typeface="Lucida Sans Unicode"/>
              </a:rPr>
              <a:t>метапредметные</a:t>
            </a:r>
            <a:r>
              <a:rPr sz="2400" spc="-22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2400" spc="-150" dirty="0">
                <a:solidFill>
                  <a:schemeClr val="tx1"/>
                </a:solidFill>
                <a:latin typeface="Lucida Sans Unicode"/>
                <a:cs typeface="Lucida Sans Unicode"/>
              </a:rPr>
              <a:t>результаты,</a:t>
            </a:r>
            <a:r>
              <a:rPr sz="2400" spc="-20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2400" spc="-185" dirty="0" err="1">
                <a:solidFill>
                  <a:schemeClr val="tx1"/>
                </a:solidFill>
                <a:latin typeface="Lucida Sans Unicode"/>
                <a:cs typeface="Lucida Sans Unicode"/>
              </a:rPr>
              <a:t>заданные</a:t>
            </a:r>
            <a:r>
              <a:rPr sz="2400" spc="-22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2400" spc="-75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в</a:t>
            </a:r>
            <a:r>
              <a:rPr lang="ru-RU" sz="2400" spc="-75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  </a:t>
            </a:r>
            <a:r>
              <a:rPr lang="ru-RU" sz="2400" spc="-145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обновленном</a:t>
            </a:r>
            <a:r>
              <a:rPr sz="2400" spc="-235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2400" spc="-180" dirty="0">
                <a:solidFill>
                  <a:schemeClr val="tx1"/>
                </a:solidFill>
                <a:latin typeface="Lucida Sans Unicode"/>
                <a:cs typeface="Lucida Sans Unicode"/>
              </a:rPr>
              <a:t>стандарте.</a:t>
            </a:r>
            <a:r>
              <a:rPr sz="2400" spc="-24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endParaRPr sz="2400" dirty="0">
              <a:solidFill>
                <a:schemeClr val="tx1"/>
              </a:solidFill>
              <a:latin typeface="Lucida Sans Unicode"/>
              <a:cs typeface="Lucida Sans Unicode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06222" y="1220724"/>
            <a:ext cx="11212830" cy="4921250"/>
            <a:chOff x="499872" y="1220724"/>
            <a:chExt cx="11212830" cy="4921250"/>
          </a:xfrm>
        </p:grpSpPr>
        <p:sp>
          <p:nvSpPr>
            <p:cNvPr id="8" name="object 8"/>
            <p:cNvSpPr/>
            <p:nvPr/>
          </p:nvSpPr>
          <p:spPr>
            <a:xfrm>
              <a:off x="499872" y="6135624"/>
              <a:ext cx="11212830" cy="0"/>
            </a:xfrm>
            <a:custGeom>
              <a:avLst/>
              <a:gdLst/>
              <a:ahLst/>
              <a:cxnLst/>
              <a:rect l="l" t="t" r="r" b="b"/>
              <a:pathLst>
                <a:path w="11212830">
                  <a:moveTo>
                    <a:pt x="0" y="0"/>
                  </a:moveTo>
                  <a:lnTo>
                    <a:pt x="11212830" y="0"/>
                  </a:lnTo>
                </a:path>
              </a:pathLst>
            </a:custGeom>
            <a:ln w="12192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9872" y="1220724"/>
              <a:ext cx="904240" cy="904240"/>
            </a:xfrm>
            <a:custGeom>
              <a:avLst/>
              <a:gdLst/>
              <a:ahLst/>
              <a:cxnLst/>
              <a:rect l="l" t="t" r="r" b="b"/>
              <a:pathLst>
                <a:path w="904240" h="904239">
                  <a:moveTo>
                    <a:pt x="451866" y="0"/>
                  </a:moveTo>
                  <a:lnTo>
                    <a:pt x="402630" y="2651"/>
                  </a:lnTo>
                  <a:lnTo>
                    <a:pt x="354931" y="10422"/>
                  </a:lnTo>
                  <a:lnTo>
                    <a:pt x="309042" y="23036"/>
                  </a:lnTo>
                  <a:lnTo>
                    <a:pt x="265241" y="40219"/>
                  </a:lnTo>
                  <a:lnTo>
                    <a:pt x="223802" y="61693"/>
                  </a:lnTo>
                  <a:lnTo>
                    <a:pt x="185001" y="87184"/>
                  </a:lnTo>
                  <a:lnTo>
                    <a:pt x="149114" y="116417"/>
                  </a:lnTo>
                  <a:lnTo>
                    <a:pt x="116417" y="149114"/>
                  </a:lnTo>
                  <a:lnTo>
                    <a:pt x="87184" y="185001"/>
                  </a:lnTo>
                  <a:lnTo>
                    <a:pt x="61693" y="223802"/>
                  </a:lnTo>
                  <a:lnTo>
                    <a:pt x="40219" y="265241"/>
                  </a:lnTo>
                  <a:lnTo>
                    <a:pt x="23036" y="309042"/>
                  </a:lnTo>
                  <a:lnTo>
                    <a:pt x="10422" y="354931"/>
                  </a:lnTo>
                  <a:lnTo>
                    <a:pt x="2651" y="402630"/>
                  </a:lnTo>
                  <a:lnTo>
                    <a:pt x="0" y="451865"/>
                  </a:lnTo>
                  <a:lnTo>
                    <a:pt x="2651" y="501101"/>
                  </a:lnTo>
                  <a:lnTo>
                    <a:pt x="10422" y="548800"/>
                  </a:lnTo>
                  <a:lnTo>
                    <a:pt x="23036" y="594689"/>
                  </a:lnTo>
                  <a:lnTo>
                    <a:pt x="40219" y="638490"/>
                  </a:lnTo>
                  <a:lnTo>
                    <a:pt x="61693" y="679929"/>
                  </a:lnTo>
                  <a:lnTo>
                    <a:pt x="87184" y="718730"/>
                  </a:lnTo>
                  <a:lnTo>
                    <a:pt x="116417" y="754617"/>
                  </a:lnTo>
                  <a:lnTo>
                    <a:pt x="149114" y="787314"/>
                  </a:lnTo>
                  <a:lnTo>
                    <a:pt x="185001" y="816547"/>
                  </a:lnTo>
                  <a:lnTo>
                    <a:pt x="223802" y="842038"/>
                  </a:lnTo>
                  <a:lnTo>
                    <a:pt x="265241" y="863512"/>
                  </a:lnTo>
                  <a:lnTo>
                    <a:pt x="309042" y="880695"/>
                  </a:lnTo>
                  <a:lnTo>
                    <a:pt x="354931" y="893309"/>
                  </a:lnTo>
                  <a:lnTo>
                    <a:pt x="402630" y="901080"/>
                  </a:lnTo>
                  <a:lnTo>
                    <a:pt x="451866" y="903731"/>
                  </a:lnTo>
                  <a:lnTo>
                    <a:pt x="501101" y="901080"/>
                  </a:lnTo>
                  <a:lnTo>
                    <a:pt x="548800" y="893309"/>
                  </a:lnTo>
                  <a:lnTo>
                    <a:pt x="594689" y="880695"/>
                  </a:lnTo>
                  <a:lnTo>
                    <a:pt x="638490" y="863512"/>
                  </a:lnTo>
                  <a:lnTo>
                    <a:pt x="679929" y="842038"/>
                  </a:lnTo>
                  <a:lnTo>
                    <a:pt x="718730" y="816547"/>
                  </a:lnTo>
                  <a:lnTo>
                    <a:pt x="754617" y="787314"/>
                  </a:lnTo>
                  <a:lnTo>
                    <a:pt x="787314" y="754617"/>
                  </a:lnTo>
                  <a:lnTo>
                    <a:pt x="816547" y="718730"/>
                  </a:lnTo>
                  <a:lnTo>
                    <a:pt x="842038" y="679929"/>
                  </a:lnTo>
                  <a:lnTo>
                    <a:pt x="863512" y="638490"/>
                  </a:lnTo>
                  <a:lnTo>
                    <a:pt x="880695" y="594689"/>
                  </a:lnTo>
                  <a:lnTo>
                    <a:pt x="893309" y="548800"/>
                  </a:lnTo>
                  <a:lnTo>
                    <a:pt x="901080" y="501101"/>
                  </a:lnTo>
                  <a:lnTo>
                    <a:pt x="903732" y="451865"/>
                  </a:lnTo>
                  <a:lnTo>
                    <a:pt x="901080" y="402630"/>
                  </a:lnTo>
                  <a:lnTo>
                    <a:pt x="893309" y="354931"/>
                  </a:lnTo>
                  <a:lnTo>
                    <a:pt x="880695" y="309042"/>
                  </a:lnTo>
                  <a:lnTo>
                    <a:pt x="863512" y="265241"/>
                  </a:lnTo>
                  <a:lnTo>
                    <a:pt x="842038" y="223802"/>
                  </a:lnTo>
                  <a:lnTo>
                    <a:pt x="816547" y="185001"/>
                  </a:lnTo>
                  <a:lnTo>
                    <a:pt x="787314" y="149114"/>
                  </a:lnTo>
                  <a:lnTo>
                    <a:pt x="754617" y="116417"/>
                  </a:lnTo>
                  <a:lnTo>
                    <a:pt x="718730" y="87184"/>
                  </a:lnTo>
                  <a:lnTo>
                    <a:pt x="679929" y="61693"/>
                  </a:lnTo>
                  <a:lnTo>
                    <a:pt x="638490" y="40219"/>
                  </a:lnTo>
                  <a:lnTo>
                    <a:pt x="594689" y="23036"/>
                  </a:lnTo>
                  <a:lnTo>
                    <a:pt x="548800" y="10422"/>
                  </a:lnTo>
                  <a:lnTo>
                    <a:pt x="501101" y="2651"/>
                  </a:lnTo>
                  <a:lnTo>
                    <a:pt x="451866" y="0"/>
                  </a:lnTo>
                  <a:close/>
                </a:path>
              </a:pathLst>
            </a:custGeom>
            <a:solidFill>
              <a:srgbClr val="EEF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652" y="1365504"/>
              <a:ext cx="612648" cy="61264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60631" y="1325194"/>
            <a:ext cx="11357659" cy="449161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31900">
              <a:spcBef>
                <a:spcPts val="105"/>
              </a:spcBef>
            </a:pPr>
            <a:r>
              <a:rPr sz="2000" b="1" spc="-114" dirty="0">
                <a:latin typeface="Arial"/>
                <a:cs typeface="Arial"/>
              </a:rPr>
              <a:t>Основа</a:t>
            </a:r>
            <a:r>
              <a:rPr sz="2000" b="1" spc="-130" dirty="0">
                <a:latin typeface="Arial"/>
                <a:cs typeface="Arial"/>
              </a:rPr>
              <a:t> </a:t>
            </a:r>
            <a:r>
              <a:rPr sz="2000" b="1" spc="-50" dirty="0">
                <a:latin typeface="Arial"/>
                <a:cs typeface="Arial"/>
              </a:rPr>
              <a:t>ФГОС</a:t>
            </a:r>
            <a:r>
              <a:rPr sz="2000" b="1" spc="-140" dirty="0">
                <a:latin typeface="Arial"/>
                <a:cs typeface="Arial"/>
              </a:rPr>
              <a:t> </a:t>
            </a:r>
            <a:r>
              <a:rPr sz="2000" b="1" spc="-35" dirty="0">
                <a:latin typeface="Arial"/>
                <a:cs typeface="Arial"/>
              </a:rPr>
              <a:t>2022</a:t>
            </a:r>
            <a:r>
              <a:rPr sz="2000" b="1" spc="-130" dirty="0">
                <a:latin typeface="Arial"/>
                <a:cs typeface="Arial"/>
              </a:rPr>
              <a:t> </a:t>
            </a:r>
            <a:r>
              <a:rPr sz="2000" b="1" spc="75" dirty="0">
                <a:latin typeface="Arial"/>
                <a:cs typeface="Arial"/>
              </a:rPr>
              <a:t>–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135" dirty="0">
                <a:latin typeface="Arial"/>
                <a:cs typeface="Arial"/>
              </a:rPr>
              <a:t>системно-деятельностный</a:t>
            </a:r>
            <a:r>
              <a:rPr sz="2000" b="1" spc="-130" dirty="0">
                <a:latin typeface="Arial"/>
                <a:cs typeface="Arial"/>
              </a:rPr>
              <a:t> </a:t>
            </a:r>
            <a:r>
              <a:rPr sz="2000" b="1" spc="-125" dirty="0">
                <a:latin typeface="Arial"/>
                <a:cs typeface="Arial"/>
              </a:rPr>
              <a:t>подход</a:t>
            </a:r>
            <a:endParaRPr sz="2000" dirty="0"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3100" dirty="0">
              <a:latin typeface="Arial"/>
              <a:cs typeface="Arial"/>
            </a:endParaRPr>
          </a:p>
          <a:p>
            <a:pPr marL="299085" marR="5080" indent="-287020" algn="just">
              <a:lnSpc>
                <a:spcPct val="150000"/>
              </a:lnSpc>
              <a:buClr>
                <a:srgbClr val="F8D56C"/>
              </a:buClr>
              <a:buSzPct val="160000"/>
              <a:buFont typeface="Arial MT"/>
              <a:buChar char="•"/>
              <a:tabLst>
                <a:tab pos="299720" algn="l"/>
              </a:tabLst>
            </a:pPr>
            <a:r>
              <a:rPr sz="2000" b="1" spc="-35" dirty="0">
                <a:latin typeface="Arial"/>
                <a:cs typeface="Arial"/>
              </a:rPr>
              <a:t>Как </a:t>
            </a:r>
            <a:r>
              <a:rPr sz="2000" b="1" spc="-100" dirty="0">
                <a:latin typeface="Arial"/>
                <a:cs typeface="Arial"/>
              </a:rPr>
              <a:t>и </a:t>
            </a:r>
            <a:r>
              <a:rPr sz="2000" b="1" spc="-240" dirty="0">
                <a:latin typeface="Arial"/>
                <a:cs typeface="Arial"/>
              </a:rPr>
              <a:t>в</a:t>
            </a:r>
            <a:r>
              <a:rPr sz="2000" b="1" spc="-235" dirty="0">
                <a:latin typeface="Arial"/>
                <a:cs typeface="Arial"/>
              </a:rPr>
              <a:t> </a:t>
            </a:r>
            <a:r>
              <a:rPr sz="2000" b="1" spc="-180" dirty="0">
                <a:latin typeface="Arial"/>
                <a:cs typeface="Arial"/>
              </a:rPr>
              <a:t>предыдущем </a:t>
            </a:r>
            <a:r>
              <a:rPr sz="2000" b="1" spc="-70" dirty="0">
                <a:latin typeface="Arial"/>
                <a:cs typeface="Arial"/>
              </a:rPr>
              <a:t>ФГОС, </a:t>
            </a:r>
            <a:r>
              <a:rPr sz="2000" b="1" spc="-175" dirty="0">
                <a:latin typeface="Arial"/>
                <a:cs typeface="Arial"/>
              </a:rPr>
              <a:t>результаты </a:t>
            </a:r>
            <a:r>
              <a:rPr sz="2000" b="1" spc="-130" dirty="0">
                <a:latin typeface="Arial"/>
                <a:cs typeface="Arial"/>
              </a:rPr>
              <a:t>освоения </a:t>
            </a:r>
            <a:r>
              <a:rPr sz="2000" b="1" spc="-150" dirty="0">
                <a:latin typeface="Arial"/>
                <a:cs typeface="Arial"/>
              </a:rPr>
              <a:t>программ </a:t>
            </a:r>
            <a:r>
              <a:rPr sz="2000" b="1" spc="-195" dirty="0">
                <a:latin typeface="Arial"/>
                <a:cs typeface="Arial"/>
              </a:rPr>
              <a:t>заданы</a:t>
            </a:r>
            <a:r>
              <a:rPr sz="2000" b="1" spc="-190" dirty="0">
                <a:latin typeface="Arial"/>
                <a:cs typeface="Arial"/>
              </a:rPr>
              <a:t> </a:t>
            </a:r>
            <a:r>
              <a:rPr sz="2000" b="1" spc="-240" dirty="0">
                <a:latin typeface="Arial"/>
                <a:cs typeface="Arial"/>
              </a:rPr>
              <a:t>в</a:t>
            </a:r>
            <a:r>
              <a:rPr sz="2000" b="1" spc="-235" dirty="0">
                <a:latin typeface="Arial"/>
                <a:cs typeface="Arial"/>
              </a:rPr>
              <a:t> </a:t>
            </a:r>
            <a:r>
              <a:rPr sz="2000" b="1" spc="-135" dirty="0">
                <a:latin typeface="Arial"/>
                <a:cs typeface="Arial"/>
              </a:rPr>
              <a:t>деятельностной </a:t>
            </a:r>
            <a:r>
              <a:rPr sz="2000" b="1" spc="-180" dirty="0">
                <a:latin typeface="Arial"/>
                <a:cs typeface="Arial"/>
              </a:rPr>
              <a:t>форме </a:t>
            </a:r>
            <a:r>
              <a:rPr sz="2000" b="1" spc="-135" dirty="0">
                <a:latin typeface="Arial"/>
                <a:cs typeface="Arial"/>
              </a:rPr>
              <a:t>с </a:t>
            </a:r>
            <a:r>
              <a:rPr sz="2000" b="1" spc="-130" dirty="0">
                <a:latin typeface="Arial"/>
                <a:cs typeface="Arial"/>
              </a:rPr>
              <a:t> </a:t>
            </a:r>
            <a:r>
              <a:rPr sz="2000" b="1" spc="-125" dirty="0">
                <a:latin typeface="Arial"/>
                <a:cs typeface="Arial"/>
              </a:rPr>
              <a:t>усилением</a:t>
            </a:r>
            <a:r>
              <a:rPr sz="2000" b="1" spc="-140" dirty="0">
                <a:latin typeface="Arial"/>
                <a:cs typeface="Arial"/>
              </a:rPr>
              <a:t> </a:t>
            </a:r>
            <a:r>
              <a:rPr sz="2000" b="1" spc="-110" dirty="0">
                <a:latin typeface="Arial"/>
                <a:cs typeface="Arial"/>
              </a:rPr>
              <a:t>акцента</a:t>
            </a:r>
            <a:r>
              <a:rPr sz="2000" b="1" spc="-125" dirty="0">
                <a:latin typeface="Arial"/>
                <a:cs typeface="Arial"/>
              </a:rPr>
              <a:t> </a:t>
            </a:r>
            <a:r>
              <a:rPr sz="2000" b="1" spc="-140" dirty="0">
                <a:latin typeface="Arial"/>
                <a:cs typeface="Arial"/>
              </a:rPr>
              <a:t>на</a:t>
            </a:r>
            <a:r>
              <a:rPr sz="2000" b="1" spc="-125" dirty="0">
                <a:latin typeface="Arial"/>
                <a:cs typeface="Arial"/>
              </a:rPr>
              <a:t> </a:t>
            </a:r>
            <a:r>
              <a:rPr sz="2000" b="1" spc="-105" dirty="0">
                <a:latin typeface="Arial"/>
                <a:cs typeface="Arial"/>
              </a:rPr>
              <a:t>применение</a:t>
            </a:r>
            <a:r>
              <a:rPr sz="2000" b="1" spc="-130" dirty="0">
                <a:latin typeface="Arial"/>
                <a:cs typeface="Arial"/>
              </a:rPr>
              <a:t> </a:t>
            </a:r>
            <a:r>
              <a:rPr sz="2000" b="1" spc="-110" dirty="0">
                <a:latin typeface="Arial"/>
                <a:cs typeface="Arial"/>
              </a:rPr>
              <a:t>освоенного</a:t>
            </a:r>
            <a:r>
              <a:rPr sz="2000" b="1" spc="-135" dirty="0">
                <a:latin typeface="Arial"/>
                <a:cs typeface="Arial"/>
              </a:rPr>
              <a:t> </a:t>
            </a:r>
            <a:r>
              <a:rPr sz="2000" b="1" spc="-125" dirty="0">
                <a:latin typeface="Arial"/>
                <a:cs typeface="Arial"/>
              </a:rPr>
              <a:t>содержания</a:t>
            </a:r>
            <a:endParaRPr sz="2000" dirty="0">
              <a:latin typeface="Arial"/>
              <a:cs typeface="Arial"/>
            </a:endParaRPr>
          </a:p>
          <a:p>
            <a:pPr marL="299085" indent="-287020">
              <a:spcBef>
                <a:spcPts val="1200"/>
              </a:spcBef>
              <a:buClr>
                <a:srgbClr val="F8D56C"/>
              </a:buClr>
              <a:buSzPct val="160000"/>
              <a:buFont typeface="Arial MT"/>
              <a:buChar char="•"/>
              <a:tabLst>
                <a:tab pos="299720" algn="l"/>
              </a:tabLst>
            </a:pPr>
            <a:r>
              <a:rPr sz="2000" spc="-125" dirty="0">
                <a:latin typeface="Lucida Sans Unicode"/>
                <a:cs typeface="Lucida Sans Unicode"/>
              </a:rPr>
              <a:t>Выделены</a:t>
            </a:r>
            <a:r>
              <a:rPr sz="2000" spc="-165" dirty="0">
                <a:latin typeface="Lucida Sans Unicode"/>
                <a:cs typeface="Lucida Sans Unicode"/>
              </a:rPr>
              <a:t> </a:t>
            </a:r>
            <a:r>
              <a:rPr sz="2000" spc="-200" dirty="0">
                <a:latin typeface="Lucida Sans Unicode"/>
                <a:cs typeface="Lucida Sans Unicode"/>
              </a:rPr>
              <a:t>3</a:t>
            </a:r>
            <a:r>
              <a:rPr sz="2000" spc="-185" dirty="0">
                <a:latin typeface="Lucida Sans Unicode"/>
                <a:cs typeface="Lucida Sans Unicode"/>
              </a:rPr>
              <a:t> </a:t>
            </a:r>
            <a:r>
              <a:rPr sz="2000" spc="-175" dirty="0">
                <a:latin typeface="Lucida Sans Unicode"/>
                <a:cs typeface="Lucida Sans Unicode"/>
              </a:rPr>
              <a:t>группы</a:t>
            </a:r>
            <a:r>
              <a:rPr sz="2000" spc="-180" dirty="0">
                <a:latin typeface="Lucida Sans Unicode"/>
                <a:cs typeface="Lucida Sans Unicode"/>
              </a:rPr>
              <a:t> </a:t>
            </a:r>
            <a:r>
              <a:rPr sz="2000" spc="-100" dirty="0">
                <a:latin typeface="Lucida Sans Unicode"/>
                <a:cs typeface="Lucida Sans Unicode"/>
              </a:rPr>
              <a:t>результатов:</a:t>
            </a:r>
            <a:r>
              <a:rPr sz="2000" spc="-170" dirty="0">
                <a:latin typeface="Lucida Sans Unicode"/>
                <a:cs typeface="Lucida Sans Unicode"/>
              </a:rPr>
              <a:t> </a:t>
            </a:r>
            <a:r>
              <a:rPr sz="2000" spc="-125" dirty="0">
                <a:latin typeface="Lucida Sans Unicode"/>
                <a:cs typeface="Lucida Sans Unicode"/>
              </a:rPr>
              <a:t>личностные,</a:t>
            </a:r>
            <a:r>
              <a:rPr sz="2000" spc="-190" dirty="0">
                <a:latin typeface="Lucida Sans Unicode"/>
                <a:cs typeface="Lucida Sans Unicode"/>
              </a:rPr>
              <a:t> </a:t>
            </a:r>
            <a:r>
              <a:rPr sz="2000" spc="-145" dirty="0">
                <a:latin typeface="Lucida Sans Unicode"/>
                <a:cs typeface="Lucida Sans Unicode"/>
              </a:rPr>
              <a:t>метапредметные</a:t>
            </a:r>
            <a:r>
              <a:rPr sz="2000" spc="-190" dirty="0">
                <a:latin typeface="Lucida Sans Unicode"/>
                <a:cs typeface="Lucida Sans Unicode"/>
              </a:rPr>
              <a:t> </a:t>
            </a:r>
            <a:r>
              <a:rPr sz="2000" spc="-130" dirty="0">
                <a:latin typeface="Lucida Sans Unicode"/>
                <a:cs typeface="Lucida Sans Unicode"/>
              </a:rPr>
              <a:t>и</a:t>
            </a:r>
            <a:r>
              <a:rPr sz="2000" spc="-150" dirty="0">
                <a:latin typeface="Lucida Sans Unicode"/>
                <a:cs typeface="Lucida Sans Unicode"/>
              </a:rPr>
              <a:t> </a:t>
            </a:r>
            <a:r>
              <a:rPr sz="2000" spc="-145" dirty="0">
                <a:latin typeface="Lucida Sans Unicode"/>
                <a:cs typeface="Lucida Sans Unicode"/>
              </a:rPr>
              <a:t>предметные</a:t>
            </a:r>
            <a:endParaRPr sz="2000" dirty="0">
              <a:latin typeface="Lucida Sans Unicode"/>
              <a:cs typeface="Lucida Sans Unicode"/>
            </a:endParaRPr>
          </a:p>
          <a:p>
            <a:pPr marL="299085" indent="-287020">
              <a:spcBef>
                <a:spcPts val="1205"/>
              </a:spcBef>
              <a:buClr>
                <a:srgbClr val="F8D56C"/>
              </a:buClr>
              <a:buSzPct val="160000"/>
              <a:buFont typeface="Arial MT"/>
              <a:buChar char="•"/>
              <a:tabLst>
                <a:tab pos="299720" algn="l"/>
              </a:tabLst>
            </a:pPr>
            <a:r>
              <a:rPr sz="2000" spc="-100" dirty="0">
                <a:latin typeface="Lucida Sans Unicode"/>
                <a:cs typeface="Lucida Sans Unicode"/>
              </a:rPr>
              <a:t>Личностные</a:t>
            </a:r>
            <a:r>
              <a:rPr sz="2000" spc="-190" dirty="0">
                <a:latin typeface="Lucida Sans Unicode"/>
                <a:cs typeface="Lucida Sans Unicode"/>
              </a:rPr>
              <a:t> </a:t>
            </a:r>
            <a:r>
              <a:rPr sz="2000" spc="-130" dirty="0">
                <a:latin typeface="Lucida Sans Unicode"/>
                <a:cs typeface="Lucida Sans Unicode"/>
              </a:rPr>
              <a:t>и</a:t>
            </a:r>
            <a:r>
              <a:rPr sz="2000" spc="-145" dirty="0">
                <a:latin typeface="Lucida Sans Unicode"/>
                <a:cs typeface="Lucida Sans Unicode"/>
              </a:rPr>
              <a:t> метапредметные</a:t>
            </a:r>
            <a:r>
              <a:rPr sz="2000" spc="-185" dirty="0">
                <a:latin typeface="Lucida Sans Unicode"/>
                <a:cs typeface="Lucida Sans Unicode"/>
              </a:rPr>
              <a:t> </a:t>
            </a:r>
            <a:r>
              <a:rPr sz="2000" spc="-125" dirty="0">
                <a:latin typeface="Lucida Sans Unicode"/>
                <a:cs typeface="Lucida Sans Unicode"/>
              </a:rPr>
              <a:t>результаты</a:t>
            </a:r>
            <a:r>
              <a:rPr sz="2000" spc="-180" dirty="0">
                <a:latin typeface="Lucida Sans Unicode"/>
                <a:cs typeface="Lucida Sans Unicode"/>
              </a:rPr>
              <a:t> </a:t>
            </a:r>
            <a:r>
              <a:rPr sz="2000" spc="-140" dirty="0">
                <a:latin typeface="Lucida Sans Unicode"/>
                <a:cs typeface="Lucida Sans Unicode"/>
              </a:rPr>
              <a:t>разделены</a:t>
            </a:r>
            <a:r>
              <a:rPr sz="2000" spc="-160" dirty="0">
                <a:latin typeface="Lucida Sans Unicode"/>
                <a:cs typeface="Lucida Sans Unicode"/>
              </a:rPr>
              <a:t> </a:t>
            </a:r>
            <a:r>
              <a:rPr sz="2000" spc="-165" dirty="0">
                <a:latin typeface="Lucida Sans Unicode"/>
                <a:cs typeface="Lucida Sans Unicode"/>
              </a:rPr>
              <a:t>на</a:t>
            </a:r>
            <a:r>
              <a:rPr sz="2000" spc="-200" dirty="0">
                <a:latin typeface="Lucida Sans Unicode"/>
                <a:cs typeface="Lucida Sans Unicode"/>
              </a:rPr>
              <a:t> </a:t>
            </a:r>
            <a:r>
              <a:rPr sz="2000" spc="-175" dirty="0">
                <a:latin typeface="Lucida Sans Unicode"/>
                <a:cs typeface="Lucida Sans Unicode"/>
              </a:rPr>
              <a:t>группы</a:t>
            </a:r>
            <a:endParaRPr sz="2000" dirty="0">
              <a:latin typeface="Lucida Sans Unicode"/>
              <a:cs typeface="Lucida Sans Unicode"/>
            </a:endParaRPr>
          </a:p>
          <a:p>
            <a:pPr marL="299085" marR="6350" indent="-287020" algn="just">
              <a:lnSpc>
                <a:spcPct val="150000"/>
              </a:lnSpc>
              <a:buClr>
                <a:srgbClr val="F8D56C"/>
              </a:buClr>
              <a:buSzPct val="160000"/>
              <a:buFont typeface="Arial MT"/>
              <a:buChar char="•"/>
              <a:tabLst>
                <a:tab pos="299720" algn="l"/>
              </a:tabLst>
            </a:pPr>
            <a:r>
              <a:rPr sz="2000" spc="85" dirty="0">
                <a:latin typeface="Lucida Sans Unicode"/>
                <a:cs typeface="Lucida Sans Unicode"/>
              </a:rPr>
              <a:t>В</a:t>
            </a:r>
            <a:r>
              <a:rPr sz="2000" spc="90" dirty="0">
                <a:latin typeface="Lucida Sans Unicode"/>
                <a:cs typeface="Lucida Sans Unicode"/>
              </a:rPr>
              <a:t> </a:t>
            </a:r>
            <a:r>
              <a:rPr sz="2000" spc="-120" dirty="0">
                <a:latin typeface="Lucida Sans Unicode"/>
                <a:cs typeface="Lucida Sans Unicode"/>
              </a:rPr>
              <a:t>образовательные</a:t>
            </a:r>
            <a:r>
              <a:rPr sz="2000" spc="-114" dirty="0">
                <a:latin typeface="Lucida Sans Unicode"/>
                <a:cs typeface="Lucida Sans Unicode"/>
              </a:rPr>
              <a:t> </a:t>
            </a:r>
            <a:r>
              <a:rPr sz="2000" spc="-160" dirty="0">
                <a:latin typeface="Lucida Sans Unicode"/>
                <a:cs typeface="Lucida Sans Unicode"/>
              </a:rPr>
              <a:t>организациях</a:t>
            </a:r>
            <a:r>
              <a:rPr sz="2000" spc="-155" dirty="0">
                <a:latin typeface="Lucida Sans Unicode"/>
                <a:cs typeface="Lucida Sans Unicode"/>
              </a:rPr>
              <a:t> </a:t>
            </a:r>
            <a:r>
              <a:rPr sz="2000" spc="-170" dirty="0">
                <a:latin typeface="Lucida Sans Unicode"/>
                <a:cs typeface="Lucida Sans Unicode"/>
              </a:rPr>
              <a:t>должны</a:t>
            </a:r>
            <a:r>
              <a:rPr sz="2000" spc="-165" dirty="0">
                <a:latin typeface="Lucida Sans Unicode"/>
                <a:cs typeface="Lucida Sans Unicode"/>
              </a:rPr>
              <a:t> </a:t>
            </a:r>
            <a:r>
              <a:rPr sz="2000" spc="-135" dirty="0">
                <a:latin typeface="Lucida Sans Unicode"/>
                <a:cs typeface="Lucida Sans Unicode"/>
              </a:rPr>
              <a:t>быть</a:t>
            </a:r>
            <a:r>
              <a:rPr sz="2000" spc="-130" dirty="0">
                <a:latin typeface="Lucida Sans Unicode"/>
                <a:cs typeface="Lucida Sans Unicode"/>
              </a:rPr>
              <a:t> </a:t>
            </a:r>
            <a:r>
              <a:rPr sz="2000" spc="-145" dirty="0">
                <a:latin typeface="Lucida Sans Unicode"/>
                <a:cs typeface="Lucida Sans Unicode"/>
              </a:rPr>
              <a:t>созданы</a:t>
            </a:r>
            <a:r>
              <a:rPr sz="2000" spc="-140" dirty="0">
                <a:latin typeface="Lucida Sans Unicode"/>
                <a:cs typeface="Lucida Sans Unicode"/>
              </a:rPr>
              <a:t> </a:t>
            </a:r>
            <a:r>
              <a:rPr sz="2000" spc="-95" dirty="0">
                <a:latin typeface="Lucida Sans Unicode"/>
                <a:cs typeface="Lucida Sans Unicode"/>
              </a:rPr>
              <a:t>условия</a:t>
            </a:r>
            <a:r>
              <a:rPr sz="2000" spc="-90" dirty="0">
                <a:latin typeface="Lucida Sans Unicode"/>
                <a:cs typeface="Lucida Sans Unicode"/>
              </a:rPr>
              <a:t> </a:t>
            </a:r>
            <a:r>
              <a:rPr sz="2000" spc="-165" dirty="0">
                <a:latin typeface="Lucida Sans Unicode"/>
                <a:cs typeface="Lucida Sans Unicode"/>
              </a:rPr>
              <a:t>для</a:t>
            </a:r>
            <a:r>
              <a:rPr sz="2000" spc="-160" dirty="0">
                <a:latin typeface="Lucida Sans Unicode"/>
                <a:cs typeface="Lucida Sans Unicode"/>
              </a:rPr>
              <a:t> </a:t>
            </a:r>
            <a:r>
              <a:rPr sz="2000" spc="-145" dirty="0">
                <a:latin typeface="Lucida Sans Unicode"/>
                <a:cs typeface="Lucida Sans Unicode"/>
              </a:rPr>
              <a:t>формирования </a:t>
            </a:r>
            <a:r>
              <a:rPr sz="2000" spc="-140" dirty="0">
                <a:latin typeface="Lucida Sans Unicode"/>
                <a:cs typeface="Lucida Sans Unicode"/>
              </a:rPr>
              <a:t> </a:t>
            </a:r>
            <a:r>
              <a:rPr sz="2000" b="1" u="sng" spc="-145" dirty="0">
                <a:latin typeface="Lucida Sans Unicode"/>
                <a:cs typeface="Lucida Sans Unicode"/>
              </a:rPr>
              <a:t>функциональной</a:t>
            </a:r>
            <a:r>
              <a:rPr sz="2000" b="1" u="sng" spc="-135" dirty="0">
                <a:latin typeface="Lucida Sans Unicode"/>
                <a:cs typeface="Lucida Sans Unicode"/>
              </a:rPr>
              <a:t> </a:t>
            </a:r>
            <a:r>
              <a:rPr sz="2000" b="1" u="sng" spc="-140" dirty="0">
                <a:latin typeface="Lucida Sans Unicode"/>
                <a:cs typeface="Lucida Sans Unicode"/>
              </a:rPr>
              <a:t>грамотности</a:t>
            </a:r>
            <a:r>
              <a:rPr sz="2000" b="1" u="sng" spc="-130" dirty="0">
                <a:latin typeface="Lucida Sans Unicode"/>
                <a:cs typeface="Lucida Sans Unicode"/>
              </a:rPr>
              <a:t> </a:t>
            </a:r>
            <a:r>
              <a:rPr sz="2000" b="1" u="sng" spc="-140" dirty="0">
                <a:latin typeface="Lucida Sans Unicode"/>
                <a:cs typeface="Lucida Sans Unicode"/>
              </a:rPr>
              <a:t>обучающихся</a:t>
            </a:r>
            <a:r>
              <a:rPr sz="2000" b="1" u="sng" spc="-125" dirty="0">
                <a:latin typeface="Lucida Sans Unicode"/>
                <a:cs typeface="Lucida Sans Unicode"/>
              </a:rPr>
              <a:t> </a:t>
            </a:r>
            <a:r>
              <a:rPr sz="2000" spc="180" dirty="0">
                <a:latin typeface="Lucida Sans Unicode"/>
                <a:cs typeface="Lucida Sans Unicode"/>
              </a:rPr>
              <a:t>–</a:t>
            </a:r>
            <a:r>
              <a:rPr sz="2000" spc="-130" dirty="0">
                <a:latin typeface="Lucida Sans Unicode"/>
                <a:cs typeface="Lucida Sans Unicode"/>
              </a:rPr>
              <a:t> </a:t>
            </a:r>
            <a:r>
              <a:rPr sz="2000" spc="-100" dirty="0">
                <a:latin typeface="Lucida Sans Unicode"/>
                <a:cs typeface="Lucida Sans Unicode"/>
              </a:rPr>
              <a:t>способности</a:t>
            </a:r>
            <a:r>
              <a:rPr sz="2000" spc="-125" dirty="0">
                <a:latin typeface="Lucida Sans Unicode"/>
                <a:cs typeface="Lucida Sans Unicode"/>
              </a:rPr>
              <a:t> </a:t>
            </a:r>
            <a:r>
              <a:rPr sz="2000" spc="-155" dirty="0">
                <a:latin typeface="Lucida Sans Unicode"/>
                <a:cs typeface="Lucida Sans Unicode"/>
              </a:rPr>
              <a:t>решать</a:t>
            </a:r>
            <a:r>
              <a:rPr sz="2000" spc="-135" dirty="0">
                <a:latin typeface="Lucida Sans Unicode"/>
                <a:cs typeface="Lucida Sans Unicode"/>
              </a:rPr>
              <a:t> </a:t>
            </a:r>
            <a:r>
              <a:rPr sz="2000" spc="-110" dirty="0">
                <a:latin typeface="Lucida Sans Unicode"/>
                <a:cs typeface="Lucida Sans Unicode"/>
              </a:rPr>
              <a:t>учебные</a:t>
            </a:r>
            <a:r>
              <a:rPr sz="2000" spc="-135" dirty="0">
                <a:latin typeface="Lucida Sans Unicode"/>
                <a:cs typeface="Lucida Sans Unicode"/>
              </a:rPr>
              <a:t> </a:t>
            </a:r>
            <a:r>
              <a:rPr sz="2000" spc="-160" dirty="0">
                <a:latin typeface="Lucida Sans Unicode"/>
                <a:cs typeface="Lucida Sans Unicode"/>
              </a:rPr>
              <a:t>задачи</a:t>
            </a:r>
            <a:r>
              <a:rPr sz="2000" spc="-130" dirty="0">
                <a:latin typeface="Lucida Sans Unicode"/>
                <a:cs typeface="Lucida Sans Unicode"/>
              </a:rPr>
              <a:t> и </a:t>
            </a:r>
            <a:r>
              <a:rPr sz="2000" spc="-125" dirty="0">
                <a:latin typeface="Lucida Sans Unicode"/>
                <a:cs typeface="Lucida Sans Unicode"/>
              </a:rPr>
              <a:t>жизненные </a:t>
            </a:r>
            <a:r>
              <a:rPr sz="2000" spc="-625" dirty="0">
                <a:latin typeface="Lucida Sans Unicode"/>
                <a:cs typeface="Lucida Sans Unicode"/>
              </a:rPr>
              <a:t> </a:t>
            </a:r>
            <a:r>
              <a:rPr sz="2000" spc="-130" dirty="0">
                <a:latin typeface="Lucida Sans Unicode"/>
                <a:cs typeface="Lucida Sans Unicode"/>
              </a:rPr>
              <a:t>проблемные</a:t>
            </a:r>
            <a:r>
              <a:rPr sz="2000" spc="-125" dirty="0">
                <a:latin typeface="Lucida Sans Unicode"/>
                <a:cs typeface="Lucida Sans Unicode"/>
              </a:rPr>
              <a:t> </a:t>
            </a:r>
            <a:r>
              <a:rPr sz="2000" spc="-135" dirty="0">
                <a:latin typeface="Lucida Sans Unicode"/>
                <a:cs typeface="Lucida Sans Unicode"/>
              </a:rPr>
              <a:t>ситуации</a:t>
            </a:r>
            <a:r>
              <a:rPr sz="2000" spc="-130" dirty="0">
                <a:latin typeface="Lucida Sans Unicode"/>
                <a:cs typeface="Lucida Sans Unicode"/>
              </a:rPr>
              <a:t> </a:t>
            </a:r>
            <a:r>
              <a:rPr sz="2000" spc="-170" dirty="0">
                <a:latin typeface="Lucida Sans Unicode"/>
                <a:cs typeface="Lucida Sans Unicode"/>
              </a:rPr>
              <a:t>на</a:t>
            </a:r>
            <a:r>
              <a:rPr sz="2000" spc="-165" dirty="0">
                <a:latin typeface="Lucida Sans Unicode"/>
                <a:cs typeface="Lucida Sans Unicode"/>
              </a:rPr>
              <a:t> </a:t>
            </a:r>
            <a:r>
              <a:rPr sz="2000" spc="-90" dirty="0">
                <a:latin typeface="Lucida Sans Unicode"/>
                <a:cs typeface="Lucida Sans Unicode"/>
              </a:rPr>
              <a:t>основе</a:t>
            </a:r>
            <a:r>
              <a:rPr sz="2000" spc="-85" dirty="0">
                <a:latin typeface="Lucida Sans Unicode"/>
                <a:cs typeface="Lucida Sans Unicode"/>
              </a:rPr>
              <a:t> </a:t>
            </a:r>
            <a:r>
              <a:rPr sz="2000" spc="-155" dirty="0">
                <a:latin typeface="Lucida Sans Unicode"/>
                <a:cs typeface="Lucida Sans Unicode"/>
              </a:rPr>
              <a:t>сформированных</a:t>
            </a:r>
            <a:r>
              <a:rPr sz="2000" spc="-150" dirty="0">
                <a:latin typeface="Lucida Sans Unicode"/>
                <a:cs typeface="Lucida Sans Unicode"/>
              </a:rPr>
              <a:t> </a:t>
            </a:r>
            <a:r>
              <a:rPr sz="2000" spc="-165" dirty="0">
                <a:latin typeface="Lucida Sans Unicode"/>
                <a:cs typeface="Lucida Sans Unicode"/>
              </a:rPr>
              <a:t>предметных</a:t>
            </a:r>
            <a:r>
              <a:rPr sz="2000" spc="-160" dirty="0">
                <a:latin typeface="Lucida Sans Unicode"/>
                <a:cs typeface="Lucida Sans Unicode"/>
              </a:rPr>
              <a:t> </a:t>
            </a:r>
            <a:r>
              <a:rPr sz="2000" spc="-125" dirty="0">
                <a:latin typeface="Lucida Sans Unicode"/>
                <a:cs typeface="Lucida Sans Unicode"/>
              </a:rPr>
              <a:t>умений</a:t>
            </a:r>
            <a:r>
              <a:rPr sz="2000" spc="-120" dirty="0">
                <a:latin typeface="Lucida Sans Unicode"/>
                <a:cs typeface="Lucida Sans Unicode"/>
              </a:rPr>
              <a:t> </a:t>
            </a:r>
            <a:r>
              <a:rPr sz="2000" spc="-130" dirty="0">
                <a:latin typeface="Lucida Sans Unicode"/>
                <a:cs typeface="Lucida Sans Unicode"/>
              </a:rPr>
              <a:t>и</a:t>
            </a:r>
            <a:r>
              <a:rPr sz="2000" spc="370" dirty="0">
                <a:latin typeface="Lucida Sans Unicode"/>
                <a:cs typeface="Lucida Sans Unicode"/>
              </a:rPr>
              <a:t> </a:t>
            </a:r>
            <a:r>
              <a:rPr sz="2000" u="sng" spc="-135" dirty="0"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универсальных </a:t>
            </a:r>
            <a:r>
              <a:rPr sz="2000" spc="-130" dirty="0">
                <a:latin typeface="Lucida Sans Unicode"/>
                <a:cs typeface="Lucida Sans Unicode"/>
              </a:rPr>
              <a:t> </a:t>
            </a:r>
            <a:r>
              <a:rPr sz="2000" u="sng" spc="-130" dirty="0"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учебных</a:t>
            </a:r>
            <a:r>
              <a:rPr sz="2000" u="sng" spc="-200" dirty="0"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000" u="sng" spc="-120" dirty="0"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действий</a:t>
            </a:r>
            <a:endParaRPr sz="200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3300080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8062" y="2559138"/>
            <a:ext cx="8606790" cy="158877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>
              <a:lnSpc>
                <a:spcPts val="5830"/>
              </a:lnSpc>
              <a:spcBef>
                <a:spcPts val="835"/>
              </a:spcBef>
            </a:pPr>
            <a:r>
              <a:rPr sz="5400" u="none" spc="-90" dirty="0"/>
              <a:t>Пополняем </a:t>
            </a:r>
            <a:r>
              <a:rPr sz="5400" u="none" spc="-85" dirty="0"/>
              <a:t> </a:t>
            </a:r>
            <a:r>
              <a:rPr sz="5400" u="none" spc="25" dirty="0"/>
              <a:t>методическую</a:t>
            </a:r>
            <a:r>
              <a:rPr sz="5400" u="none" spc="-285" dirty="0"/>
              <a:t> </a:t>
            </a:r>
            <a:r>
              <a:rPr sz="5400" u="none" spc="30" dirty="0"/>
              <a:t>копилку</a:t>
            </a:r>
            <a:endParaRPr sz="5400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</a:t>
            </a:r>
            <a:r>
              <a:rPr spc="-30" dirty="0"/>
              <a:t> </a:t>
            </a:r>
            <a:r>
              <a:rPr spc="-15" dirty="0"/>
              <a:t>АО</a:t>
            </a:r>
            <a:r>
              <a:rPr spc="-10" dirty="0"/>
              <a:t> «Издательство</a:t>
            </a:r>
            <a:r>
              <a:rPr spc="-5" dirty="0"/>
              <a:t> «Просвещение»,</a:t>
            </a:r>
            <a:r>
              <a:rPr spc="-25" dirty="0"/>
              <a:t> </a:t>
            </a:r>
            <a:r>
              <a:rPr dirty="0"/>
              <a:t>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4680">
              <a:lnSpc>
                <a:spcPct val="100000"/>
              </a:lnSpc>
              <a:spcBef>
                <a:spcPts val="100"/>
              </a:spcBef>
              <a:tabLst>
                <a:tab pos="3983990" algn="l"/>
                <a:tab pos="10548620" algn="l"/>
              </a:tabLst>
            </a:pPr>
            <a:r>
              <a:rPr b="0" dirty="0">
                <a:latin typeface="Times New Roman"/>
                <a:cs typeface="Times New Roman"/>
              </a:rPr>
              <a:t> 	</a:t>
            </a:r>
            <a:r>
              <a:rPr spc="75" dirty="0"/>
              <a:t>Геймификации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9171" y="2365665"/>
            <a:ext cx="4505960" cy="3591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Повышает</a:t>
            </a:r>
            <a:r>
              <a:rPr sz="1800" b="1" spc="-2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мотивацию</a:t>
            </a:r>
            <a:r>
              <a:rPr sz="1800" b="1" spc="-20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55495"/>
                </a:solidFill>
                <a:latin typeface="Calibri"/>
                <a:cs typeface="Calibri"/>
              </a:rPr>
              <a:t>и</a:t>
            </a:r>
            <a:r>
              <a:rPr sz="1800" b="1" spc="-20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заинтересованность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dirty="0">
              <a:latin typeface="Calibri"/>
              <a:cs typeface="Calibri"/>
            </a:endParaRPr>
          </a:p>
          <a:p>
            <a:pPr marL="12700" marR="940435">
              <a:lnSpc>
                <a:spcPct val="100000"/>
              </a:lnSpc>
            </a:pP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Развивает целеполагание </a:t>
            </a:r>
            <a:r>
              <a:rPr sz="1800" b="1" dirty="0">
                <a:solidFill>
                  <a:srgbClr val="355495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навыки </a:t>
            </a:r>
            <a:r>
              <a:rPr sz="1800" b="1" spc="-39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планирования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Развивает</a:t>
            </a:r>
            <a:r>
              <a:rPr sz="1800" b="1" spc="-20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навыки</a:t>
            </a:r>
            <a:r>
              <a:rPr sz="1800" b="1" spc="-30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рефлексии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12700" marR="262255">
              <a:lnSpc>
                <a:spcPct val="200000"/>
              </a:lnSpc>
            </a:pP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Может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стать конечной </a:t>
            </a:r>
            <a:r>
              <a:rPr sz="1800" b="1" spc="-15" dirty="0">
                <a:solidFill>
                  <a:srgbClr val="355495"/>
                </a:solidFill>
                <a:latin typeface="Calibri"/>
                <a:cs typeface="Calibri"/>
              </a:rPr>
              <a:t>целью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для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ученика </a:t>
            </a:r>
            <a:r>
              <a:rPr sz="1800" b="1" spc="-39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Занимает время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25" dirty="0">
                <a:solidFill>
                  <a:srgbClr val="355495"/>
                </a:solidFill>
                <a:latin typeface="Calibri"/>
                <a:cs typeface="Calibri"/>
              </a:rPr>
              <a:t>Требует</a:t>
            </a:r>
            <a:r>
              <a:rPr sz="1800" b="1" spc="-30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систематического</a:t>
            </a:r>
            <a:r>
              <a:rPr sz="1800" b="1" spc="-1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подхода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16150" y="1834740"/>
            <a:ext cx="694690" cy="601345"/>
            <a:chOff x="2247836" y="1222540"/>
            <a:chExt cx="694690" cy="6013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7836" y="1222540"/>
              <a:ext cx="694080" cy="60086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97163" y="1252219"/>
              <a:ext cx="594995" cy="501650"/>
            </a:xfrm>
            <a:custGeom>
              <a:avLst/>
              <a:gdLst/>
              <a:ahLst/>
              <a:cxnLst/>
              <a:rect l="l" t="t" r="r" b="b"/>
              <a:pathLst>
                <a:path w="594994" h="501650">
                  <a:moveTo>
                    <a:pt x="594715" y="205740"/>
                  </a:moveTo>
                  <a:lnTo>
                    <a:pt x="342353" y="205740"/>
                  </a:lnTo>
                  <a:lnTo>
                    <a:pt x="342353" y="0"/>
                  </a:lnTo>
                  <a:lnTo>
                    <a:pt x="252361" y="0"/>
                  </a:lnTo>
                  <a:lnTo>
                    <a:pt x="252361" y="205740"/>
                  </a:lnTo>
                  <a:lnTo>
                    <a:pt x="0" y="205740"/>
                  </a:lnTo>
                  <a:lnTo>
                    <a:pt x="0" y="295910"/>
                  </a:lnTo>
                  <a:lnTo>
                    <a:pt x="252361" y="295910"/>
                  </a:lnTo>
                  <a:lnTo>
                    <a:pt x="252361" y="501650"/>
                  </a:lnTo>
                  <a:lnTo>
                    <a:pt x="342353" y="501650"/>
                  </a:lnTo>
                  <a:lnTo>
                    <a:pt x="342353" y="295910"/>
                  </a:lnTo>
                  <a:lnTo>
                    <a:pt x="594715" y="295910"/>
                  </a:lnTo>
                  <a:lnTo>
                    <a:pt x="594715" y="20574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97163" y="1251724"/>
              <a:ext cx="594995" cy="502284"/>
            </a:xfrm>
            <a:custGeom>
              <a:avLst/>
              <a:gdLst/>
              <a:ahLst/>
              <a:cxnLst/>
              <a:rect l="l" t="t" r="r" b="b"/>
              <a:pathLst>
                <a:path w="594994" h="502285">
                  <a:moveTo>
                    <a:pt x="0" y="205917"/>
                  </a:moveTo>
                  <a:lnTo>
                    <a:pt x="252361" y="205917"/>
                  </a:lnTo>
                  <a:lnTo>
                    <a:pt x="252361" y="0"/>
                  </a:lnTo>
                  <a:lnTo>
                    <a:pt x="342353" y="0"/>
                  </a:lnTo>
                  <a:lnTo>
                    <a:pt x="342353" y="205917"/>
                  </a:lnTo>
                  <a:lnTo>
                    <a:pt x="594715" y="205917"/>
                  </a:lnTo>
                  <a:lnTo>
                    <a:pt x="594715" y="295910"/>
                  </a:lnTo>
                  <a:lnTo>
                    <a:pt x="342353" y="295910"/>
                  </a:lnTo>
                  <a:lnTo>
                    <a:pt x="342353" y="501840"/>
                  </a:lnTo>
                  <a:lnTo>
                    <a:pt x="252361" y="501840"/>
                  </a:lnTo>
                  <a:lnTo>
                    <a:pt x="252361" y="295910"/>
                  </a:lnTo>
                  <a:lnTo>
                    <a:pt x="0" y="295910"/>
                  </a:lnTo>
                  <a:lnTo>
                    <a:pt x="0" y="205917"/>
                  </a:lnTo>
                  <a:close/>
                </a:path>
              </a:pathLst>
            </a:custGeom>
            <a:ln w="190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946389" y="4267200"/>
            <a:ext cx="638175" cy="88900"/>
            <a:chOff x="2050376" y="3911942"/>
            <a:chExt cx="638175" cy="88900"/>
          </a:xfrm>
        </p:grpSpPr>
        <p:sp>
          <p:nvSpPr>
            <p:cNvPr id="9" name="object 9"/>
            <p:cNvSpPr/>
            <p:nvPr/>
          </p:nvSpPr>
          <p:spPr>
            <a:xfrm>
              <a:off x="2056676" y="3918242"/>
              <a:ext cx="625475" cy="76200"/>
            </a:xfrm>
            <a:custGeom>
              <a:avLst/>
              <a:gdLst/>
              <a:ahLst/>
              <a:cxnLst/>
              <a:rect l="l" t="t" r="r" b="b"/>
              <a:pathLst>
                <a:path w="625475" h="76200">
                  <a:moveTo>
                    <a:pt x="624966" y="0"/>
                  </a:moveTo>
                  <a:lnTo>
                    <a:pt x="0" y="0"/>
                  </a:lnTo>
                  <a:lnTo>
                    <a:pt x="0" y="75958"/>
                  </a:lnTo>
                  <a:lnTo>
                    <a:pt x="624966" y="75958"/>
                  </a:lnTo>
                  <a:lnTo>
                    <a:pt x="62496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56676" y="3918242"/>
              <a:ext cx="625475" cy="76200"/>
            </a:xfrm>
            <a:custGeom>
              <a:avLst/>
              <a:gdLst/>
              <a:ahLst/>
              <a:cxnLst/>
              <a:rect l="l" t="t" r="r" b="b"/>
              <a:pathLst>
                <a:path w="625475" h="76200">
                  <a:moveTo>
                    <a:pt x="0" y="0"/>
                  </a:moveTo>
                  <a:lnTo>
                    <a:pt x="624966" y="0"/>
                  </a:lnTo>
                  <a:lnTo>
                    <a:pt x="624966" y="75958"/>
                  </a:lnTo>
                  <a:lnTo>
                    <a:pt x="0" y="75958"/>
                  </a:lnTo>
                  <a:lnTo>
                    <a:pt x="0" y="0"/>
                  </a:lnTo>
                  <a:close/>
                </a:path>
              </a:pathLst>
            </a:custGeom>
            <a:ln w="12599">
              <a:solidFill>
                <a:srgbClr val="AE5B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37147" y="1952294"/>
            <a:ext cx="3833634" cy="378106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24460" y="357643"/>
            <a:ext cx="111594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это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YS Text"/>
              </a:rPr>
              <a:t>процесс включения игровых элементов в обучающий курс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. Такая практика повышает вовлеченность и мотивацию обучающихся, позволяет более эффективно усваивать материал. Ранее эту технологию использовали преимущественно в обучении детей дошкольного и младшего школьного возрастов. Сегодня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YS Text"/>
              </a:rPr>
              <a:t>геймификацию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 с успехом применяют в учебных курсах для всех возрастных групп, в том числе взрослых людей.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4680">
              <a:lnSpc>
                <a:spcPct val="100000"/>
              </a:lnSpc>
              <a:spcBef>
                <a:spcPts val="100"/>
              </a:spcBef>
              <a:tabLst>
                <a:tab pos="3983990" algn="l"/>
                <a:tab pos="10548620" algn="l"/>
              </a:tabLst>
            </a:pPr>
            <a:r>
              <a:rPr b="0" dirty="0">
                <a:latin typeface="Times New Roman"/>
                <a:cs typeface="Times New Roman"/>
              </a:rPr>
              <a:t> 	</a:t>
            </a:r>
            <a:r>
              <a:rPr spc="75" dirty="0"/>
              <a:t>Геймификации	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5716" y="610920"/>
            <a:ext cx="4217758" cy="29804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75716" y="3699002"/>
            <a:ext cx="4217758" cy="29804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5838" y="1451889"/>
            <a:ext cx="2656078" cy="118258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6437" y="3633114"/>
            <a:ext cx="2342515" cy="208224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562745" y="4939106"/>
            <a:ext cx="1638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Самый,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самый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</a:t>
            </a:r>
            <a:r>
              <a:rPr spc="-30" dirty="0"/>
              <a:t> </a:t>
            </a:r>
            <a:r>
              <a:rPr spc="-15" dirty="0"/>
              <a:t>АО</a:t>
            </a:r>
            <a:r>
              <a:rPr spc="-10" dirty="0"/>
              <a:t> «Издательство</a:t>
            </a:r>
            <a:r>
              <a:rPr spc="-5" dirty="0"/>
              <a:t> «Просвещение»,</a:t>
            </a:r>
            <a:r>
              <a:rPr spc="-25" dirty="0"/>
              <a:t> </a:t>
            </a:r>
            <a:r>
              <a:rPr dirty="0"/>
              <a:t>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4680">
              <a:lnSpc>
                <a:spcPct val="100000"/>
              </a:lnSpc>
              <a:spcBef>
                <a:spcPts val="100"/>
              </a:spcBef>
              <a:tabLst>
                <a:tab pos="3315970" algn="l"/>
                <a:tab pos="10548620" algn="l"/>
              </a:tabLst>
            </a:pPr>
            <a:r>
              <a:rPr sz="3600" b="0" dirty="0">
                <a:latin typeface="Times New Roman"/>
                <a:cs typeface="Times New Roman"/>
              </a:rPr>
              <a:t> 	</a:t>
            </a:r>
            <a:r>
              <a:rPr sz="3600" spc="-10" dirty="0"/>
              <a:t>Рабочие</a:t>
            </a:r>
            <a:r>
              <a:rPr sz="3600" spc="-204" dirty="0"/>
              <a:t> </a:t>
            </a:r>
            <a:r>
              <a:rPr sz="3600" spc="65" dirty="0"/>
              <a:t>листы	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625" y="1823656"/>
            <a:ext cx="431673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Систематизация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деятельности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на</a:t>
            </a:r>
            <a:r>
              <a:rPr sz="1800" b="1" spc="-20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уроке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Наглядность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Возможность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 комбинирования</a:t>
            </a:r>
            <a:r>
              <a:rPr sz="1800" b="1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заданий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из </a:t>
            </a:r>
            <a:r>
              <a:rPr sz="1800" b="1" spc="-39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разных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источников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625" y="4292536"/>
            <a:ext cx="258953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Затраты</a:t>
            </a:r>
            <a:r>
              <a:rPr sz="1800" b="1" spc="-40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времени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200000"/>
              </a:lnSpc>
            </a:pP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Затраты </a:t>
            </a:r>
            <a:r>
              <a:rPr sz="1800" b="1" dirty="0">
                <a:solidFill>
                  <a:srgbClr val="355495"/>
                </a:solidFill>
                <a:latin typeface="Calibri"/>
                <a:cs typeface="Calibri"/>
              </a:rPr>
              <a:t>на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печать </a:t>
            </a:r>
            <a:r>
              <a:rPr sz="1800" b="1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Необходимость</a:t>
            </a:r>
            <a:r>
              <a:rPr sz="1800" b="1" spc="-5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хранения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01596" y="1166736"/>
            <a:ext cx="694690" cy="601345"/>
            <a:chOff x="2001596" y="1166736"/>
            <a:chExt cx="694690" cy="6013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1596" y="1166736"/>
              <a:ext cx="694080" cy="60086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050923" y="1196339"/>
              <a:ext cx="594995" cy="501650"/>
            </a:xfrm>
            <a:custGeom>
              <a:avLst/>
              <a:gdLst/>
              <a:ahLst/>
              <a:cxnLst/>
              <a:rect l="l" t="t" r="r" b="b"/>
              <a:pathLst>
                <a:path w="594994" h="501650">
                  <a:moveTo>
                    <a:pt x="594715" y="205740"/>
                  </a:moveTo>
                  <a:lnTo>
                    <a:pt x="342353" y="205740"/>
                  </a:lnTo>
                  <a:lnTo>
                    <a:pt x="342353" y="0"/>
                  </a:lnTo>
                  <a:lnTo>
                    <a:pt x="252361" y="0"/>
                  </a:lnTo>
                  <a:lnTo>
                    <a:pt x="252361" y="205740"/>
                  </a:lnTo>
                  <a:lnTo>
                    <a:pt x="0" y="205740"/>
                  </a:lnTo>
                  <a:lnTo>
                    <a:pt x="0" y="295910"/>
                  </a:lnTo>
                  <a:lnTo>
                    <a:pt x="252361" y="295910"/>
                  </a:lnTo>
                  <a:lnTo>
                    <a:pt x="252361" y="501650"/>
                  </a:lnTo>
                  <a:lnTo>
                    <a:pt x="342353" y="501650"/>
                  </a:lnTo>
                  <a:lnTo>
                    <a:pt x="342353" y="295910"/>
                  </a:lnTo>
                  <a:lnTo>
                    <a:pt x="594715" y="295910"/>
                  </a:lnTo>
                  <a:lnTo>
                    <a:pt x="594715" y="20574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50923" y="1195920"/>
              <a:ext cx="594995" cy="502284"/>
            </a:xfrm>
            <a:custGeom>
              <a:avLst/>
              <a:gdLst/>
              <a:ahLst/>
              <a:cxnLst/>
              <a:rect l="l" t="t" r="r" b="b"/>
              <a:pathLst>
                <a:path w="594994" h="502285">
                  <a:moveTo>
                    <a:pt x="0" y="205917"/>
                  </a:moveTo>
                  <a:lnTo>
                    <a:pt x="252361" y="205917"/>
                  </a:lnTo>
                  <a:lnTo>
                    <a:pt x="252361" y="0"/>
                  </a:lnTo>
                  <a:lnTo>
                    <a:pt x="342353" y="0"/>
                  </a:lnTo>
                  <a:lnTo>
                    <a:pt x="342353" y="205917"/>
                  </a:lnTo>
                  <a:lnTo>
                    <a:pt x="594715" y="205917"/>
                  </a:lnTo>
                  <a:lnTo>
                    <a:pt x="594715" y="295922"/>
                  </a:lnTo>
                  <a:lnTo>
                    <a:pt x="342353" y="295922"/>
                  </a:lnTo>
                  <a:lnTo>
                    <a:pt x="342353" y="501840"/>
                  </a:lnTo>
                  <a:lnTo>
                    <a:pt x="252361" y="501840"/>
                  </a:lnTo>
                  <a:lnTo>
                    <a:pt x="252361" y="295922"/>
                  </a:lnTo>
                  <a:lnTo>
                    <a:pt x="0" y="295922"/>
                  </a:lnTo>
                  <a:lnTo>
                    <a:pt x="0" y="205917"/>
                  </a:lnTo>
                  <a:close/>
                </a:path>
              </a:pathLst>
            </a:custGeom>
            <a:ln w="190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050376" y="3911942"/>
            <a:ext cx="638175" cy="88900"/>
            <a:chOff x="2050376" y="3911942"/>
            <a:chExt cx="638175" cy="88900"/>
          </a:xfrm>
        </p:grpSpPr>
        <p:sp>
          <p:nvSpPr>
            <p:cNvPr id="10" name="object 10"/>
            <p:cNvSpPr/>
            <p:nvPr/>
          </p:nvSpPr>
          <p:spPr>
            <a:xfrm>
              <a:off x="2056676" y="3918242"/>
              <a:ext cx="625475" cy="76200"/>
            </a:xfrm>
            <a:custGeom>
              <a:avLst/>
              <a:gdLst/>
              <a:ahLst/>
              <a:cxnLst/>
              <a:rect l="l" t="t" r="r" b="b"/>
              <a:pathLst>
                <a:path w="625475" h="76200">
                  <a:moveTo>
                    <a:pt x="624966" y="0"/>
                  </a:moveTo>
                  <a:lnTo>
                    <a:pt x="0" y="0"/>
                  </a:lnTo>
                  <a:lnTo>
                    <a:pt x="0" y="75958"/>
                  </a:lnTo>
                  <a:lnTo>
                    <a:pt x="624966" y="75958"/>
                  </a:lnTo>
                  <a:lnTo>
                    <a:pt x="62496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56676" y="3918242"/>
              <a:ext cx="625475" cy="76200"/>
            </a:xfrm>
            <a:custGeom>
              <a:avLst/>
              <a:gdLst/>
              <a:ahLst/>
              <a:cxnLst/>
              <a:rect l="l" t="t" r="r" b="b"/>
              <a:pathLst>
                <a:path w="625475" h="76200">
                  <a:moveTo>
                    <a:pt x="0" y="0"/>
                  </a:moveTo>
                  <a:lnTo>
                    <a:pt x="624966" y="0"/>
                  </a:lnTo>
                  <a:lnTo>
                    <a:pt x="624966" y="75958"/>
                  </a:lnTo>
                  <a:lnTo>
                    <a:pt x="0" y="75958"/>
                  </a:lnTo>
                  <a:lnTo>
                    <a:pt x="0" y="0"/>
                  </a:lnTo>
                  <a:close/>
                </a:path>
              </a:pathLst>
            </a:custGeom>
            <a:ln w="12599">
              <a:solidFill>
                <a:srgbClr val="AE5B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724004" y="1415162"/>
            <a:ext cx="4390390" cy="4992370"/>
            <a:chOff x="5724004" y="1415162"/>
            <a:chExt cx="4390390" cy="499237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004" y="1415162"/>
              <a:ext cx="2774724" cy="328715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46722" y="3000235"/>
              <a:ext cx="2967481" cy="34070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4680">
              <a:lnSpc>
                <a:spcPct val="100000"/>
              </a:lnSpc>
              <a:spcBef>
                <a:spcPts val="100"/>
              </a:spcBef>
              <a:tabLst>
                <a:tab pos="2929890" algn="l"/>
                <a:tab pos="10548620" algn="l"/>
              </a:tabLst>
            </a:pPr>
            <a:r>
              <a:rPr b="0" dirty="0">
                <a:latin typeface="Times New Roman"/>
                <a:cs typeface="Times New Roman"/>
              </a:rPr>
              <a:t> 	</a:t>
            </a:r>
            <a:r>
              <a:rPr spc="-5" dirty="0"/>
              <a:t>«Перевернутый»</a:t>
            </a:r>
            <a:r>
              <a:rPr spc="-175" dirty="0"/>
              <a:t> </a:t>
            </a:r>
            <a:r>
              <a:rPr spc="25" dirty="0"/>
              <a:t>класс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8388" y="2837987"/>
            <a:ext cx="485457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Больше</a:t>
            </a:r>
            <a:r>
              <a:rPr sz="1800" b="1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времени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 на</a:t>
            </a:r>
            <a:r>
              <a:rPr sz="1800" b="1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практическую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деятельность</a:t>
            </a:r>
            <a:endParaRPr sz="1800" dirty="0">
              <a:latin typeface="Calibri"/>
              <a:cs typeface="Calibri"/>
            </a:endParaRPr>
          </a:p>
          <a:p>
            <a:pPr marL="12700" marR="199390">
              <a:lnSpc>
                <a:spcPct val="200000"/>
              </a:lnSpc>
            </a:pP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Развитие</a:t>
            </a:r>
            <a:r>
              <a:rPr sz="1800" b="1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навыков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 анализа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 информации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Развитие</a:t>
            </a:r>
            <a:r>
              <a:rPr sz="1800" b="1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навыков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самостоятельного</a:t>
            </a:r>
            <a:r>
              <a:rPr sz="1800" b="1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изучения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4950" y="4565894"/>
            <a:ext cx="561340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Могут</a:t>
            </a:r>
            <a:r>
              <a:rPr sz="1800" b="1" spc="-1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возникать</a:t>
            </a:r>
            <a:r>
              <a:rPr sz="1800" b="1" spc="-1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пробелы</a:t>
            </a:r>
            <a:r>
              <a:rPr sz="1800" b="1" dirty="0">
                <a:solidFill>
                  <a:srgbClr val="355495"/>
                </a:solidFill>
                <a:latin typeface="Calibri"/>
                <a:cs typeface="Calibri"/>
              </a:rPr>
              <a:t> в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знаниях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200000"/>
              </a:lnSpc>
            </a:pP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Необходим контроль </a:t>
            </a:r>
            <a:r>
              <a:rPr sz="1800" b="1" dirty="0">
                <a:solidFill>
                  <a:srgbClr val="355495"/>
                </a:solidFill>
                <a:latin typeface="Calibri"/>
                <a:cs typeface="Calibri"/>
              </a:rPr>
              <a:t>со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стороны </a:t>
            </a:r>
            <a:r>
              <a:rPr sz="1800" b="1" dirty="0">
                <a:solidFill>
                  <a:srgbClr val="355495"/>
                </a:solidFill>
                <a:latin typeface="Calibri"/>
                <a:cs typeface="Calibri"/>
              </a:rPr>
              <a:t>и </a:t>
            </a:r>
            <a:r>
              <a:rPr sz="1800" b="1" spc="-15" dirty="0">
                <a:solidFill>
                  <a:srgbClr val="355495"/>
                </a:solidFill>
                <a:latin typeface="Calibri"/>
                <a:cs typeface="Calibri"/>
              </a:rPr>
              <a:t>учителя </a:t>
            </a:r>
            <a:r>
              <a:rPr sz="1800" b="1" dirty="0">
                <a:solidFill>
                  <a:srgbClr val="355495"/>
                </a:solidFill>
                <a:latin typeface="Calibri"/>
                <a:cs typeface="Calibri"/>
              </a:rPr>
              <a:t>и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родителей </a:t>
            </a:r>
            <a:r>
              <a:rPr sz="1800" b="1" spc="-39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Больше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времени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 на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домашнюю</a:t>
            </a:r>
            <a:r>
              <a:rPr sz="1800" b="1" spc="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работу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74352" y="2166645"/>
            <a:ext cx="694690" cy="601345"/>
            <a:chOff x="2001596" y="1006538"/>
            <a:chExt cx="694690" cy="6013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1596" y="1006538"/>
              <a:ext cx="694080" cy="60086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050923" y="1036319"/>
              <a:ext cx="594995" cy="501650"/>
            </a:xfrm>
            <a:custGeom>
              <a:avLst/>
              <a:gdLst/>
              <a:ahLst/>
              <a:cxnLst/>
              <a:rect l="l" t="t" r="r" b="b"/>
              <a:pathLst>
                <a:path w="594994" h="501650">
                  <a:moveTo>
                    <a:pt x="594715" y="205740"/>
                  </a:moveTo>
                  <a:lnTo>
                    <a:pt x="342353" y="205740"/>
                  </a:lnTo>
                  <a:lnTo>
                    <a:pt x="342353" y="0"/>
                  </a:lnTo>
                  <a:lnTo>
                    <a:pt x="252361" y="0"/>
                  </a:lnTo>
                  <a:lnTo>
                    <a:pt x="252361" y="205740"/>
                  </a:lnTo>
                  <a:lnTo>
                    <a:pt x="0" y="205740"/>
                  </a:lnTo>
                  <a:lnTo>
                    <a:pt x="0" y="295910"/>
                  </a:lnTo>
                  <a:lnTo>
                    <a:pt x="252361" y="295910"/>
                  </a:lnTo>
                  <a:lnTo>
                    <a:pt x="252361" y="501650"/>
                  </a:lnTo>
                  <a:lnTo>
                    <a:pt x="342353" y="501650"/>
                  </a:lnTo>
                  <a:lnTo>
                    <a:pt x="342353" y="295910"/>
                  </a:lnTo>
                  <a:lnTo>
                    <a:pt x="594715" y="295910"/>
                  </a:lnTo>
                  <a:lnTo>
                    <a:pt x="594715" y="20574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50923" y="1035723"/>
              <a:ext cx="594995" cy="502284"/>
            </a:xfrm>
            <a:custGeom>
              <a:avLst/>
              <a:gdLst/>
              <a:ahLst/>
              <a:cxnLst/>
              <a:rect l="l" t="t" r="r" b="b"/>
              <a:pathLst>
                <a:path w="594994" h="502284">
                  <a:moveTo>
                    <a:pt x="0" y="205917"/>
                  </a:moveTo>
                  <a:lnTo>
                    <a:pt x="252361" y="205917"/>
                  </a:lnTo>
                  <a:lnTo>
                    <a:pt x="252361" y="0"/>
                  </a:lnTo>
                  <a:lnTo>
                    <a:pt x="342353" y="0"/>
                  </a:lnTo>
                  <a:lnTo>
                    <a:pt x="342353" y="205917"/>
                  </a:lnTo>
                  <a:lnTo>
                    <a:pt x="594715" y="205917"/>
                  </a:lnTo>
                  <a:lnTo>
                    <a:pt x="594715" y="295922"/>
                  </a:lnTo>
                  <a:lnTo>
                    <a:pt x="342353" y="295922"/>
                  </a:lnTo>
                  <a:lnTo>
                    <a:pt x="342353" y="501840"/>
                  </a:lnTo>
                  <a:lnTo>
                    <a:pt x="252361" y="501840"/>
                  </a:lnTo>
                  <a:lnTo>
                    <a:pt x="252361" y="295922"/>
                  </a:lnTo>
                  <a:lnTo>
                    <a:pt x="0" y="295922"/>
                  </a:lnTo>
                  <a:lnTo>
                    <a:pt x="0" y="205917"/>
                  </a:lnTo>
                  <a:close/>
                </a:path>
              </a:pathLst>
            </a:custGeom>
            <a:ln w="190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102342" y="4343400"/>
            <a:ext cx="638175" cy="88900"/>
            <a:chOff x="2050376" y="3888180"/>
            <a:chExt cx="638175" cy="88900"/>
          </a:xfrm>
        </p:grpSpPr>
        <p:sp>
          <p:nvSpPr>
            <p:cNvPr id="10" name="object 10"/>
            <p:cNvSpPr/>
            <p:nvPr/>
          </p:nvSpPr>
          <p:spPr>
            <a:xfrm>
              <a:off x="2056676" y="3894480"/>
              <a:ext cx="625475" cy="76200"/>
            </a:xfrm>
            <a:custGeom>
              <a:avLst/>
              <a:gdLst/>
              <a:ahLst/>
              <a:cxnLst/>
              <a:rect l="l" t="t" r="r" b="b"/>
              <a:pathLst>
                <a:path w="625475" h="76200">
                  <a:moveTo>
                    <a:pt x="624966" y="0"/>
                  </a:moveTo>
                  <a:lnTo>
                    <a:pt x="0" y="0"/>
                  </a:lnTo>
                  <a:lnTo>
                    <a:pt x="0" y="75958"/>
                  </a:lnTo>
                  <a:lnTo>
                    <a:pt x="624966" y="75958"/>
                  </a:lnTo>
                  <a:lnTo>
                    <a:pt x="62496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56676" y="3894480"/>
              <a:ext cx="625475" cy="76200"/>
            </a:xfrm>
            <a:custGeom>
              <a:avLst/>
              <a:gdLst/>
              <a:ahLst/>
              <a:cxnLst/>
              <a:rect l="l" t="t" r="r" b="b"/>
              <a:pathLst>
                <a:path w="625475" h="76200">
                  <a:moveTo>
                    <a:pt x="0" y="0"/>
                  </a:moveTo>
                  <a:lnTo>
                    <a:pt x="624966" y="0"/>
                  </a:lnTo>
                  <a:lnTo>
                    <a:pt x="624966" y="75958"/>
                  </a:lnTo>
                  <a:lnTo>
                    <a:pt x="0" y="75958"/>
                  </a:lnTo>
                  <a:lnTo>
                    <a:pt x="0" y="0"/>
                  </a:lnTo>
                  <a:close/>
                </a:path>
              </a:pathLst>
            </a:custGeom>
            <a:ln w="12599">
              <a:solidFill>
                <a:srgbClr val="AE5B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0950" y="2590800"/>
            <a:ext cx="4593602" cy="312228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01455" y="800862"/>
            <a:ext cx="9912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YS Text"/>
              </a:rPr>
              <a:t>Перевёрнутый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YS Text"/>
              </a:rPr>
              <a:t>класс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 (англ.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YS Text"/>
              </a:rPr>
              <a:t>flipped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YS Text"/>
              </a:rPr>
              <a:t>classroom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) — принцип обучения, по которым основное усвоения нового материала учащимися происходит дома, а время аудиторной работы выделяется на выполнение заданий, упражнений, проведение лабораторных и практических исследований, индивидуальные консультации учителя.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4680">
              <a:lnSpc>
                <a:spcPct val="100000"/>
              </a:lnSpc>
              <a:spcBef>
                <a:spcPts val="100"/>
              </a:spcBef>
              <a:tabLst>
                <a:tab pos="1877060" algn="l"/>
                <a:tab pos="10548620" algn="l"/>
              </a:tabLst>
            </a:pPr>
            <a:r>
              <a:rPr b="0" dirty="0">
                <a:latin typeface="Times New Roman"/>
                <a:cs typeface="Times New Roman"/>
              </a:rPr>
              <a:t> 	</a:t>
            </a:r>
            <a:r>
              <a:rPr spc="15" dirty="0"/>
              <a:t>Исследовательская</a:t>
            </a:r>
            <a:r>
              <a:rPr spc="-140" dirty="0"/>
              <a:t> </a:t>
            </a:r>
            <a:r>
              <a:rPr spc="35" dirty="0"/>
              <a:t>деятельность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2778" y="1371498"/>
            <a:ext cx="540131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3728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Развитие всех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основных навыков работы </a:t>
            </a:r>
            <a:r>
              <a:rPr sz="1800" b="1" dirty="0">
                <a:solidFill>
                  <a:srgbClr val="355495"/>
                </a:solidFill>
                <a:latin typeface="Calibri"/>
                <a:cs typeface="Calibri"/>
              </a:rPr>
              <a:t>с </a:t>
            </a:r>
            <a:r>
              <a:rPr sz="1800" b="1" spc="-39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информацией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 marR="723265">
              <a:lnSpc>
                <a:spcPct val="100000"/>
              </a:lnSpc>
            </a:pP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Повышает уровень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общего интеллектуального </a:t>
            </a:r>
            <a:r>
              <a:rPr sz="1800" b="1" spc="-39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развития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Возможность использования заданий разных типов </a:t>
            </a:r>
            <a:r>
              <a:rPr sz="1800" b="1" dirty="0">
                <a:solidFill>
                  <a:srgbClr val="355495"/>
                </a:solidFill>
                <a:latin typeface="Calibri"/>
                <a:cs typeface="Calibri"/>
              </a:rPr>
              <a:t>и </a:t>
            </a:r>
            <a:r>
              <a:rPr sz="1800" b="1" spc="-39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уровней</a:t>
            </a:r>
            <a:r>
              <a:rPr sz="1800" b="1" spc="-20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сложности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778" y="4389018"/>
            <a:ext cx="532384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94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Затраты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времени </a:t>
            </a:r>
            <a:r>
              <a:rPr sz="1800" b="1" dirty="0">
                <a:solidFill>
                  <a:srgbClr val="355495"/>
                </a:solidFill>
                <a:latin typeface="Calibri"/>
                <a:cs typeface="Calibri"/>
              </a:rPr>
              <a:t>на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работу </a:t>
            </a:r>
            <a:r>
              <a:rPr sz="1800" b="1" dirty="0">
                <a:solidFill>
                  <a:srgbClr val="355495"/>
                </a:solidFill>
                <a:latin typeface="Calibri"/>
                <a:cs typeface="Calibri"/>
              </a:rPr>
              <a:t>с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некоторыми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видами </a:t>
            </a:r>
            <a:r>
              <a:rPr sz="1800" b="1" spc="-39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заданий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 marR="862965">
              <a:lnSpc>
                <a:spcPct val="100000"/>
              </a:lnSpc>
            </a:pPr>
            <a:r>
              <a:rPr sz="1800" b="1" spc="-15" dirty="0">
                <a:solidFill>
                  <a:srgbClr val="355495"/>
                </a:solidFill>
                <a:latin typeface="Calibri"/>
                <a:cs typeface="Calibri"/>
              </a:rPr>
              <a:t>Требование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дополнительных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источников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информации</a:t>
            </a:r>
            <a:r>
              <a:rPr sz="1800" b="1" spc="-1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во</a:t>
            </a:r>
            <a:r>
              <a:rPr sz="1800" b="1" spc="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время</a:t>
            </a:r>
            <a:r>
              <a:rPr sz="1800" b="1" spc="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выполнения</a:t>
            </a:r>
            <a:r>
              <a:rPr sz="1800" b="1" spc="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задания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25" dirty="0">
                <a:solidFill>
                  <a:srgbClr val="355495"/>
                </a:solidFill>
                <a:latin typeface="Calibri"/>
                <a:cs typeface="Calibri"/>
              </a:rPr>
              <a:t>Требует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определённого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 уровня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подготовки</a:t>
            </a:r>
            <a:r>
              <a:rPr sz="1800" b="1" spc="-20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учащихся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35593" y="809256"/>
            <a:ext cx="694690" cy="601345"/>
            <a:chOff x="2235593" y="809256"/>
            <a:chExt cx="694690" cy="6013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5593" y="809256"/>
              <a:ext cx="694080" cy="60086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84920" y="838199"/>
              <a:ext cx="594995" cy="501650"/>
            </a:xfrm>
            <a:custGeom>
              <a:avLst/>
              <a:gdLst/>
              <a:ahLst/>
              <a:cxnLst/>
              <a:rect l="l" t="t" r="r" b="b"/>
              <a:pathLst>
                <a:path w="594994" h="501650">
                  <a:moveTo>
                    <a:pt x="594715" y="205740"/>
                  </a:moveTo>
                  <a:lnTo>
                    <a:pt x="342353" y="205740"/>
                  </a:lnTo>
                  <a:lnTo>
                    <a:pt x="342353" y="0"/>
                  </a:lnTo>
                  <a:lnTo>
                    <a:pt x="252361" y="0"/>
                  </a:lnTo>
                  <a:lnTo>
                    <a:pt x="252361" y="205740"/>
                  </a:lnTo>
                  <a:lnTo>
                    <a:pt x="0" y="205740"/>
                  </a:lnTo>
                  <a:lnTo>
                    <a:pt x="0" y="295910"/>
                  </a:lnTo>
                  <a:lnTo>
                    <a:pt x="252361" y="295910"/>
                  </a:lnTo>
                  <a:lnTo>
                    <a:pt x="252361" y="501650"/>
                  </a:lnTo>
                  <a:lnTo>
                    <a:pt x="342353" y="501650"/>
                  </a:lnTo>
                  <a:lnTo>
                    <a:pt x="342353" y="295910"/>
                  </a:lnTo>
                  <a:lnTo>
                    <a:pt x="594715" y="295910"/>
                  </a:lnTo>
                  <a:lnTo>
                    <a:pt x="594715" y="20574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84920" y="838441"/>
              <a:ext cx="594995" cy="502284"/>
            </a:xfrm>
            <a:custGeom>
              <a:avLst/>
              <a:gdLst/>
              <a:ahLst/>
              <a:cxnLst/>
              <a:rect l="l" t="t" r="r" b="b"/>
              <a:pathLst>
                <a:path w="594994" h="502284">
                  <a:moveTo>
                    <a:pt x="0" y="205917"/>
                  </a:moveTo>
                  <a:lnTo>
                    <a:pt x="252361" y="205917"/>
                  </a:lnTo>
                  <a:lnTo>
                    <a:pt x="252361" y="0"/>
                  </a:lnTo>
                  <a:lnTo>
                    <a:pt x="342353" y="0"/>
                  </a:lnTo>
                  <a:lnTo>
                    <a:pt x="342353" y="205917"/>
                  </a:lnTo>
                  <a:lnTo>
                    <a:pt x="594715" y="205917"/>
                  </a:lnTo>
                  <a:lnTo>
                    <a:pt x="594715" y="295922"/>
                  </a:lnTo>
                  <a:lnTo>
                    <a:pt x="342353" y="295922"/>
                  </a:lnTo>
                  <a:lnTo>
                    <a:pt x="342353" y="501840"/>
                  </a:lnTo>
                  <a:lnTo>
                    <a:pt x="252361" y="501840"/>
                  </a:lnTo>
                  <a:lnTo>
                    <a:pt x="252361" y="295922"/>
                  </a:lnTo>
                  <a:lnTo>
                    <a:pt x="0" y="295922"/>
                  </a:lnTo>
                  <a:lnTo>
                    <a:pt x="0" y="205917"/>
                  </a:lnTo>
                  <a:close/>
                </a:path>
              </a:pathLst>
            </a:custGeom>
            <a:ln w="190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284386" y="3932821"/>
            <a:ext cx="638175" cy="88900"/>
            <a:chOff x="2284386" y="3932821"/>
            <a:chExt cx="638175" cy="88900"/>
          </a:xfrm>
        </p:grpSpPr>
        <p:sp>
          <p:nvSpPr>
            <p:cNvPr id="10" name="object 10"/>
            <p:cNvSpPr/>
            <p:nvPr/>
          </p:nvSpPr>
          <p:spPr>
            <a:xfrm>
              <a:off x="2290686" y="3939121"/>
              <a:ext cx="625475" cy="76200"/>
            </a:xfrm>
            <a:custGeom>
              <a:avLst/>
              <a:gdLst/>
              <a:ahLst/>
              <a:cxnLst/>
              <a:rect l="l" t="t" r="r" b="b"/>
              <a:pathLst>
                <a:path w="625475" h="76200">
                  <a:moveTo>
                    <a:pt x="624954" y="0"/>
                  </a:moveTo>
                  <a:lnTo>
                    <a:pt x="0" y="0"/>
                  </a:lnTo>
                  <a:lnTo>
                    <a:pt x="0" y="75958"/>
                  </a:lnTo>
                  <a:lnTo>
                    <a:pt x="624954" y="75958"/>
                  </a:lnTo>
                  <a:lnTo>
                    <a:pt x="62495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90686" y="3939121"/>
              <a:ext cx="625475" cy="76200"/>
            </a:xfrm>
            <a:custGeom>
              <a:avLst/>
              <a:gdLst/>
              <a:ahLst/>
              <a:cxnLst/>
              <a:rect l="l" t="t" r="r" b="b"/>
              <a:pathLst>
                <a:path w="625475" h="76200">
                  <a:moveTo>
                    <a:pt x="0" y="0"/>
                  </a:moveTo>
                  <a:lnTo>
                    <a:pt x="624954" y="0"/>
                  </a:lnTo>
                  <a:lnTo>
                    <a:pt x="624954" y="75958"/>
                  </a:lnTo>
                  <a:lnTo>
                    <a:pt x="0" y="75958"/>
                  </a:lnTo>
                  <a:lnTo>
                    <a:pt x="0" y="0"/>
                  </a:lnTo>
                  <a:close/>
                </a:path>
              </a:pathLst>
            </a:custGeom>
            <a:ln w="12599">
              <a:solidFill>
                <a:srgbClr val="AE5B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0353" y="2057400"/>
            <a:ext cx="4784039" cy="3473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4060" y="0"/>
            <a:ext cx="394525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>
                <a:latin typeface="Calibri"/>
                <a:cs typeface="Calibri"/>
              </a:rPr>
              <a:t>Игровая</a:t>
            </a:r>
            <a:r>
              <a:rPr u="none" spc="-85" dirty="0">
                <a:latin typeface="Calibri"/>
                <a:cs typeface="Calibri"/>
              </a:rPr>
              <a:t> </a:t>
            </a:r>
            <a:r>
              <a:rPr u="none" spc="-10" dirty="0">
                <a:latin typeface="Calibri"/>
                <a:cs typeface="Calibri"/>
              </a:rPr>
              <a:t>деятельность</a:t>
            </a:r>
          </a:p>
        </p:txBody>
      </p:sp>
      <p:sp>
        <p:nvSpPr>
          <p:cNvPr id="3" name="object 3"/>
          <p:cNvSpPr/>
          <p:nvPr/>
        </p:nvSpPr>
        <p:spPr>
          <a:xfrm>
            <a:off x="1450797" y="496074"/>
            <a:ext cx="9905365" cy="28575"/>
          </a:xfrm>
          <a:custGeom>
            <a:avLst/>
            <a:gdLst/>
            <a:ahLst/>
            <a:cxnLst/>
            <a:rect l="l" t="t" r="r" b="b"/>
            <a:pathLst>
              <a:path w="9905365" h="28575">
                <a:moveTo>
                  <a:pt x="0" y="0"/>
                </a:moveTo>
                <a:lnTo>
                  <a:pt x="9905047" y="28079"/>
                </a:lnTo>
              </a:path>
            </a:pathLst>
          </a:custGeom>
          <a:ln w="28439">
            <a:solidFill>
              <a:srgbClr val="5A9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3293" y="1977377"/>
            <a:ext cx="3481704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Помогает</a:t>
            </a:r>
            <a:r>
              <a:rPr sz="1800" b="1" spc="-3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заинтересовать</a:t>
            </a:r>
            <a:r>
              <a:rPr sz="1800" b="1" spc="-30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55495"/>
                </a:solidFill>
                <a:latin typeface="Calibri"/>
                <a:cs typeface="Calibri"/>
              </a:rPr>
              <a:t>и</a:t>
            </a:r>
            <a:r>
              <a:rPr sz="1800" b="1" spc="-2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увлечь</a:t>
            </a:r>
            <a:endParaRPr sz="1800">
              <a:latin typeface="Calibri"/>
              <a:cs typeface="Calibri"/>
            </a:endParaRPr>
          </a:p>
          <a:p>
            <a:pPr marL="12700" marR="24130">
              <a:lnSpc>
                <a:spcPct val="200000"/>
              </a:lnSpc>
            </a:pPr>
            <a:r>
              <a:rPr sz="1800" b="1" spc="-15" dirty="0">
                <a:solidFill>
                  <a:srgbClr val="355495"/>
                </a:solidFill>
                <a:latin typeface="Calibri"/>
                <a:cs typeface="Calibri"/>
              </a:rPr>
              <a:t>Делает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процесс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непринужденным </a:t>
            </a:r>
            <a:r>
              <a:rPr sz="1800" b="1" spc="-39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Даёт</a:t>
            </a:r>
            <a:r>
              <a:rPr sz="1800" b="1" spc="-1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опыт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 взаимодействия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293" y="4171937"/>
            <a:ext cx="37490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355495"/>
                </a:solidFill>
                <a:latin typeface="Calibri"/>
                <a:cs typeface="Calibri"/>
              </a:rPr>
              <a:t>Требует</a:t>
            </a:r>
            <a:r>
              <a:rPr sz="1800" b="1" spc="-30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время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на</a:t>
            </a:r>
            <a:r>
              <a:rPr sz="1800" b="1" spc="-20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подготовку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Может</a:t>
            </a:r>
            <a:r>
              <a:rPr sz="1800" b="1" spc="-30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быть</a:t>
            </a:r>
            <a:r>
              <a:rPr sz="1800" b="1" spc="-2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«оторвана»</a:t>
            </a:r>
            <a:r>
              <a:rPr sz="1800" b="1" spc="-2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55495"/>
                </a:solidFill>
                <a:latin typeface="Calibri"/>
                <a:cs typeface="Calibri"/>
              </a:rPr>
              <a:t>от</a:t>
            </a:r>
            <a:r>
              <a:rPr sz="1800" b="1" spc="-30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предмета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35593" y="809256"/>
            <a:ext cx="694690" cy="601345"/>
            <a:chOff x="2235593" y="809256"/>
            <a:chExt cx="694690" cy="6013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5593" y="809256"/>
              <a:ext cx="694080" cy="60086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84920" y="838199"/>
              <a:ext cx="594995" cy="501650"/>
            </a:xfrm>
            <a:custGeom>
              <a:avLst/>
              <a:gdLst/>
              <a:ahLst/>
              <a:cxnLst/>
              <a:rect l="l" t="t" r="r" b="b"/>
              <a:pathLst>
                <a:path w="594994" h="501650">
                  <a:moveTo>
                    <a:pt x="594715" y="205740"/>
                  </a:moveTo>
                  <a:lnTo>
                    <a:pt x="342353" y="205740"/>
                  </a:lnTo>
                  <a:lnTo>
                    <a:pt x="342353" y="0"/>
                  </a:lnTo>
                  <a:lnTo>
                    <a:pt x="252361" y="0"/>
                  </a:lnTo>
                  <a:lnTo>
                    <a:pt x="252361" y="205740"/>
                  </a:lnTo>
                  <a:lnTo>
                    <a:pt x="0" y="205740"/>
                  </a:lnTo>
                  <a:lnTo>
                    <a:pt x="0" y="295910"/>
                  </a:lnTo>
                  <a:lnTo>
                    <a:pt x="252361" y="295910"/>
                  </a:lnTo>
                  <a:lnTo>
                    <a:pt x="252361" y="501650"/>
                  </a:lnTo>
                  <a:lnTo>
                    <a:pt x="342353" y="501650"/>
                  </a:lnTo>
                  <a:lnTo>
                    <a:pt x="342353" y="295910"/>
                  </a:lnTo>
                  <a:lnTo>
                    <a:pt x="594715" y="295910"/>
                  </a:lnTo>
                  <a:lnTo>
                    <a:pt x="594715" y="20574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84920" y="838441"/>
              <a:ext cx="594995" cy="502284"/>
            </a:xfrm>
            <a:custGeom>
              <a:avLst/>
              <a:gdLst/>
              <a:ahLst/>
              <a:cxnLst/>
              <a:rect l="l" t="t" r="r" b="b"/>
              <a:pathLst>
                <a:path w="594994" h="502284">
                  <a:moveTo>
                    <a:pt x="0" y="205917"/>
                  </a:moveTo>
                  <a:lnTo>
                    <a:pt x="252361" y="205917"/>
                  </a:lnTo>
                  <a:lnTo>
                    <a:pt x="252361" y="0"/>
                  </a:lnTo>
                  <a:lnTo>
                    <a:pt x="342353" y="0"/>
                  </a:lnTo>
                  <a:lnTo>
                    <a:pt x="342353" y="205917"/>
                  </a:lnTo>
                  <a:lnTo>
                    <a:pt x="594715" y="205917"/>
                  </a:lnTo>
                  <a:lnTo>
                    <a:pt x="594715" y="295922"/>
                  </a:lnTo>
                  <a:lnTo>
                    <a:pt x="342353" y="295922"/>
                  </a:lnTo>
                  <a:lnTo>
                    <a:pt x="342353" y="501840"/>
                  </a:lnTo>
                  <a:lnTo>
                    <a:pt x="252361" y="501840"/>
                  </a:lnTo>
                  <a:lnTo>
                    <a:pt x="252361" y="295922"/>
                  </a:lnTo>
                  <a:lnTo>
                    <a:pt x="0" y="295922"/>
                  </a:lnTo>
                  <a:lnTo>
                    <a:pt x="0" y="205917"/>
                  </a:lnTo>
                  <a:close/>
                </a:path>
              </a:pathLst>
            </a:custGeom>
            <a:ln w="190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284386" y="3932821"/>
            <a:ext cx="638175" cy="88900"/>
            <a:chOff x="2284386" y="3932821"/>
            <a:chExt cx="638175" cy="88900"/>
          </a:xfrm>
        </p:grpSpPr>
        <p:sp>
          <p:nvSpPr>
            <p:cNvPr id="11" name="object 11"/>
            <p:cNvSpPr/>
            <p:nvPr/>
          </p:nvSpPr>
          <p:spPr>
            <a:xfrm>
              <a:off x="2290686" y="3939121"/>
              <a:ext cx="625475" cy="76200"/>
            </a:xfrm>
            <a:custGeom>
              <a:avLst/>
              <a:gdLst/>
              <a:ahLst/>
              <a:cxnLst/>
              <a:rect l="l" t="t" r="r" b="b"/>
              <a:pathLst>
                <a:path w="625475" h="76200">
                  <a:moveTo>
                    <a:pt x="624954" y="0"/>
                  </a:moveTo>
                  <a:lnTo>
                    <a:pt x="0" y="0"/>
                  </a:lnTo>
                  <a:lnTo>
                    <a:pt x="0" y="75958"/>
                  </a:lnTo>
                  <a:lnTo>
                    <a:pt x="624954" y="75958"/>
                  </a:lnTo>
                  <a:lnTo>
                    <a:pt x="62495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90686" y="3939121"/>
              <a:ext cx="625475" cy="76200"/>
            </a:xfrm>
            <a:custGeom>
              <a:avLst/>
              <a:gdLst/>
              <a:ahLst/>
              <a:cxnLst/>
              <a:rect l="l" t="t" r="r" b="b"/>
              <a:pathLst>
                <a:path w="625475" h="76200">
                  <a:moveTo>
                    <a:pt x="0" y="0"/>
                  </a:moveTo>
                  <a:lnTo>
                    <a:pt x="624954" y="0"/>
                  </a:lnTo>
                  <a:lnTo>
                    <a:pt x="624954" y="75958"/>
                  </a:lnTo>
                  <a:lnTo>
                    <a:pt x="0" y="75958"/>
                  </a:lnTo>
                  <a:lnTo>
                    <a:pt x="0" y="0"/>
                  </a:lnTo>
                  <a:close/>
                </a:path>
              </a:pathLst>
            </a:custGeom>
            <a:ln w="12599">
              <a:solidFill>
                <a:srgbClr val="AE5B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65986" y="1811959"/>
            <a:ext cx="4360266" cy="3609466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</a:t>
            </a:r>
            <a:r>
              <a:rPr spc="-20" dirty="0"/>
              <a:t> </a:t>
            </a:r>
            <a:r>
              <a:rPr spc="-15" dirty="0"/>
              <a:t>АО </a:t>
            </a:r>
            <a:r>
              <a:rPr spc="-10" dirty="0"/>
              <a:t>«Издательство</a:t>
            </a:r>
            <a:r>
              <a:rPr spc="-5" dirty="0"/>
              <a:t> «Просвещение»,</a:t>
            </a:r>
            <a:r>
              <a:rPr spc="-15" dirty="0"/>
              <a:t> </a:t>
            </a:r>
            <a:r>
              <a:rPr dirty="0"/>
              <a:t>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8097" y="0"/>
            <a:ext cx="51739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>
                <a:latin typeface="Calibri"/>
                <a:cs typeface="Calibri"/>
              </a:rPr>
              <a:t>Интерактив</a:t>
            </a:r>
            <a:r>
              <a:rPr u="none" spc="-50" dirty="0">
                <a:latin typeface="Calibri"/>
                <a:cs typeface="Calibri"/>
              </a:rPr>
              <a:t> </a:t>
            </a:r>
            <a:r>
              <a:rPr u="none" dirty="0">
                <a:latin typeface="Calibri"/>
                <a:cs typeface="Calibri"/>
              </a:rPr>
              <a:t>и</a:t>
            </a:r>
            <a:r>
              <a:rPr u="none" spc="-40" dirty="0">
                <a:latin typeface="Calibri"/>
                <a:cs typeface="Calibri"/>
              </a:rPr>
              <a:t> </a:t>
            </a:r>
            <a:r>
              <a:rPr u="none" spc="-10" dirty="0">
                <a:latin typeface="Calibri"/>
                <a:cs typeface="Calibri"/>
              </a:rPr>
              <a:t>коммуникация</a:t>
            </a:r>
          </a:p>
        </p:txBody>
      </p:sp>
      <p:sp>
        <p:nvSpPr>
          <p:cNvPr id="3" name="object 3"/>
          <p:cNvSpPr/>
          <p:nvPr/>
        </p:nvSpPr>
        <p:spPr>
          <a:xfrm>
            <a:off x="1450797" y="496074"/>
            <a:ext cx="9905365" cy="28575"/>
          </a:xfrm>
          <a:custGeom>
            <a:avLst/>
            <a:gdLst/>
            <a:ahLst/>
            <a:cxnLst/>
            <a:rect l="l" t="t" r="r" b="b"/>
            <a:pathLst>
              <a:path w="9905365" h="28575">
                <a:moveTo>
                  <a:pt x="0" y="0"/>
                </a:moveTo>
                <a:lnTo>
                  <a:pt x="9905047" y="28079"/>
                </a:lnTo>
              </a:path>
            </a:pathLst>
          </a:custGeom>
          <a:ln w="28439">
            <a:solidFill>
              <a:srgbClr val="5A9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3293" y="1977377"/>
            <a:ext cx="512762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355495"/>
                </a:solidFill>
                <a:latin typeface="Calibri"/>
                <a:cs typeface="Calibri"/>
              </a:rPr>
              <a:t>Учит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взаимодействию </a:t>
            </a:r>
            <a:r>
              <a:rPr sz="1800" b="1" dirty="0">
                <a:solidFill>
                  <a:srgbClr val="355495"/>
                </a:solidFill>
                <a:latin typeface="Calibri"/>
                <a:cs typeface="Calibri"/>
              </a:rPr>
              <a:t>и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грамотному</a:t>
            </a:r>
            <a:r>
              <a:rPr sz="1800" b="1" spc="-1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общению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200000"/>
              </a:lnSpc>
            </a:pP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Даёт возможность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научиться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«слушать </a:t>
            </a:r>
            <a:r>
              <a:rPr sz="1800" b="1" dirty="0">
                <a:solidFill>
                  <a:srgbClr val="355495"/>
                </a:solidFill>
                <a:latin typeface="Calibri"/>
                <a:cs typeface="Calibri"/>
              </a:rPr>
              <a:t>и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слышать» </a:t>
            </a:r>
            <a:r>
              <a:rPr sz="1800" b="1" spc="-39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Даёт</a:t>
            </a:r>
            <a:r>
              <a:rPr sz="1800" b="1" spc="-20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опыт</a:t>
            </a:r>
            <a:r>
              <a:rPr sz="1800" b="1" spc="-20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ведения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аргументированных</a:t>
            </a:r>
            <a:r>
              <a:rPr sz="1800" b="1" spc="-1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дискуссий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293" y="4171937"/>
            <a:ext cx="51765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Может</a:t>
            </a:r>
            <a:r>
              <a:rPr sz="1800" b="1" spc="-2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355495"/>
                </a:solidFill>
                <a:latin typeface="Calibri"/>
                <a:cs typeface="Calibri"/>
              </a:rPr>
              <a:t>идти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не</a:t>
            </a:r>
            <a:r>
              <a:rPr sz="1800" b="1" spc="-1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по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плану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Сначала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могут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 быть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проблемы </a:t>
            </a:r>
            <a:r>
              <a:rPr sz="1800" b="1" dirty="0">
                <a:solidFill>
                  <a:srgbClr val="355495"/>
                </a:solidFill>
                <a:latin typeface="Calibri"/>
                <a:cs typeface="Calibri"/>
              </a:rPr>
              <a:t>со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355495"/>
                </a:solidFill>
                <a:latin typeface="Calibri"/>
                <a:cs typeface="Calibri"/>
              </a:rPr>
              <a:t>входом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55495"/>
                </a:solidFill>
                <a:latin typeface="Calibri"/>
                <a:cs typeface="Calibri"/>
              </a:rPr>
              <a:t>в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 процесс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01596" y="965504"/>
            <a:ext cx="694690" cy="601345"/>
            <a:chOff x="2001596" y="965504"/>
            <a:chExt cx="694690" cy="6013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1596" y="965504"/>
              <a:ext cx="694080" cy="60084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050923" y="994409"/>
              <a:ext cx="594995" cy="501650"/>
            </a:xfrm>
            <a:custGeom>
              <a:avLst/>
              <a:gdLst/>
              <a:ahLst/>
              <a:cxnLst/>
              <a:rect l="l" t="t" r="r" b="b"/>
              <a:pathLst>
                <a:path w="594994" h="501650">
                  <a:moveTo>
                    <a:pt x="594715" y="205740"/>
                  </a:moveTo>
                  <a:lnTo>
                    <a:pt x="342353" y="205740"/>
                  </a:lnTo>
                  <a:lnTo>
                    <a:pt x="342353" y="0"/>
                  </a:lnTo>
                  <a:lnTo>
                    <a:pt x="252361" y="0"/>
                  </a:lnTo>
                  <a:lnTo>
                    <a:pt x="252361" y="205740"/>
                  </a:lnTo>
                  <a:lnTo>
                    <a:pt x="0" y="205740"/>
                  </a:lnTo>
                  <a:lnTo>
                    <a:pt x="0" y="295910"/>
                  </a:lnTo>
                  <a:lnTo>
                    <a:pt x="252361" y="295910"/>
                  </a:lnTo>
                  <a:lnTo>
                    <a:pt x="252361" y="501650"/>
                  </a:lnTo>
                  <a:lnTo>
                    <a:pt x="342353" y="501650"/>
                  </a:lnTo>
                  <a:lnTo>
                    <a:pt x="342353" y="295910"/>
                  </a:lnTo>
                  <a:lnTo>
                    <a:pt x="594715" y="295910"/>
                  </a:lnTo>
                  <a:lnTo>
                    <a:pt x="594715" y="20574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50923" y="994676"/>
              <a:ext cx="594995" cy="502284"/>
            </a:xfrm>
            <a:custGeom>
              <a:avLst/>
              <a:gdLst/>
              <a:ahLst/>
              <a:cxnLst/>
              <a:rect l="l" t="t" r="r" b="b"/>
              <a:pathLst>
                <a:path w="594994" h="502284">
                  <a:moveTo>
                    <a:pt x="0" y="205917"/>
                  </a:moveTo>
                  <a:lnTo>
                    <a:pt x="252361" y="205917"/>
                  </a:lnTo>
                  <a:lnTo>
                    <a:pt x="252361" y="0"/>
                  </a:lnTo>
                  <a:lnTo>
                    <a:pt x="342353" y="0"/>
                  </a:lnTo>
                  <a:lnTo>
                    <a:pt x="342353" y="205917"/>
                  </a:lnTo>
                  <a:lnTo>
                    <a:pt x="594715" y="205917"/>
                  </a:lnTo>
                  <a:lnTo>
                    <a:pt x="594715" y="295922"/>
                  </a:lnTo>
                  <a:lnTo>
                    <a:pt x="342353" y="295922"/>
                  </a:lnTo>
                  <a:lnTo>
                    <a:pt x="342353" y="501840"/>
                  </a:lnTo>
                  <a:lnTo>
                    <a:pt x="252361" y="501840"/>
                  </a:lnTo>
                  <a:lnTo>
                    <a:pt x="252361" y="295922"/>
                  </a:lnTo>
                  <a:lnTo>
                    <a:pt x="0" y="295922"/>
                  </a:lnTo>
                  <a:lnTo>
                    <a:pt x="0" y="205917"/>
                  </a:lnTo>
                  <a:close/>
                </a:path>
              </a:pathLst>
            </a:custGeom>
            <a:ln w="190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284386" y="3932821"/>
            <a:ext cx="638175" cy="88900"/>
            <a:chOff x="2284386" y="3932821"/>
            <a:chExt cx="638175" cy="88900"/>
          </a:xfrm>
        </p:grpSpPr>
        <p:sp>
          <p:nvSpPr>
            <p:cNvPr id="11" name="object 11"/>
            <p:cNvSpPr/>
            <p:nvPr/>
          </p:nvSpPr>
          <p:spPr>
            <a:xfrm>
              <a:off x="2290686" y="3939121"/>
              <a:ext cx="625475" cy="76200"/>
            </a:xfrm>
            <a:custGeom>
              <a:avLst/>
              <a:gdLst/>
              <a:ahLst/>
              <a:cxnLst/>
              <a:rect l="l" t="t" r="r" b="b"/>
              <a:pathLst>
                <a:path w="625475" h="76200">
                  <a:moveTo>
                    <a:pt x="624954" y="0"/>
                  </a:moveTo>
                  <a:lnTo>
                    <a:pt x="0" y="0"/>
                  </a:lnTo>
                  <a:lnTo>
                    <a:pt x="0" y="75958"/>
                  </a:lnTo>
                  <a:lnTo>
                    <a:pt x="624954" y="75958"/>
                  </a:lnTo>
                  <a:lnTo>
                    <a:pt x="62495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90686" y="3939121"/>
              <a:ext cx="625475" cy="76200"/>
            </a:xfrm>
            <a:custGeom>
              <a:avLst/>
              <a:gdLst/>
              <a:ahLst/>
              <a:cxnLst/>
              <a:rect l="l" t="t" r="r" b="b"/>
              <a:pathLst>
                <a:path w="625475" h="76200">
                  <a:moveTo>
                    <a:pt x="0" y="0"/>
                  </a:moveTo>
                  <a:lnTo>
                    <a:pt x="624954" y="0"/>
                  </a:lnTo>
                  <a:lnTo>
                    <a:pt x="624954" y="75958"/>
                  </a:lnTo>
                  <a:lnTo>
                    <a:pt x="0" y="75958"/>
                  </a:lnTo>
                  <a:lnTo>
                    <a:pt x="0" y="0"/>
                  </a:lnTo>
                  <a:close/>
                </a:path>
              </a:pathLst>
            </a:custGeom>
            <a:ln w="12599">
              <a:solidFill>
                <a:srgbClr val="AE5B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2170" y="2357014"/>
            <a:ext cx="4462331" cy="2952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3495" y="0"/>
            <a:ext cx="50215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10" dirty="0">
                <a:latin typeface="Calibri"/>
                <a:cs typeface="Calibri"/>
              </a:rPr>
              <a:t>Кейсы,</a:t>
            </a:r>
            <a:r>
              <a:rPr u="none" spc="-15" dirty="0">
                <a:latin typeface="Calibri"/>
                <a:cs typeface="Calibri"/>
              </a:rPr>
              <a:t> </a:t>
            </a:r>
            <a:r>
              <a:rPr u="none" spc="-5" dirty="0">
                <a:latin typeface="Calibri"/>
                <a:cs typeface="Calibri"/>
              </a:rPr>
              <a:t>ситуации,</a:t>
            </a:r>
            <a:r>
              <a:rPr u="none" spc="-15" dirty="0">
                <a:latin typeface="Calibri"/>
                <a:cs typeface="Calibri"/>
              </a:rPr>
              <a:t> проблемы</a:t>
            </a:r>
          </a:p>
        </p:txBody>
      </p:sp>
      <p:sp>
        <p:nvSpPr>
          <p:cNvPr id="3" name="object 3"/>
          <p:cNvSpPr/>
          <p:nvPr/>
        </p:nvSpPr>
        <p:spPr>
          <a:xfrm>
            <a:off x="1450797" y="496074"/>
            <a:ext cx="9905365" cy="28575"/>
          </a:xfrm>
          <a:custGeom>
            <a:avLst/>
            <a:gdLst/>
            <a:ahLst/>
            <a:cxnLst/>
            <a:rect l="l" t="t" r="r" b="b"/>
            <a:pathLst>
              <a:path w="9905365" h="28575">
                <a:moveTo>
                  <a:pt x="0" y="0"/>
                </a:moveTo>
                <a:lnTo>
                  <a:pt x="9905047" y="28079"/>
                </a:lnTo>
              </a:path>
            </a:pathLst>
          </a:custGeom>
          <a:ln w="28439">
            <a:solidFill>
              <a:srgbClr val="5A9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3293" y="1977377"/>
            <a:ext cx="476567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Даёт</a:t>
            </a:r>
            <a:r>
              <a:rPr sz="1800" b="1" spc="-20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возможность</a:t>
            </a:r>
            <a:r>
              <a:rPr sz="1800" b="1" spc="-20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применить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знания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55495"/>
                </a:solidFill>
                <a:latin typeface="Calibri"/>
                <a:cs typeface="Calibri"/>
              </a:rPr>
              <a:t>и</a:t>
            </a:r>
            <a:r>
              <a:rPr sz="1800" b="1" spc="-2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навыки</a:t>
            </a:r>
            <a:endParaRPr sz="1800">
              <a:latin typeface="Calibri"/>
              <a:cs typeface="Calibri"/>
            </a:endParaRPr>
          </a:p>
          <a:p>
            <a:pPr marL="12700" marR="2212340">
              <a:lnSpc>
                <a:spcPct val="200000"/>
              </a:lnSpc>
            </a:pP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Погружает </a:t>
            </a:r>
            <a:r>
              <a:rPr sz="1800" b="1" dirty="0">
                <a:solidFill>
                  <a:srgbClr val="355495"/>
                </a:solidFill>
                <a:latin typeface="Calibri"/>
                <a:cs typeface="Calibri"/>
              </a:rPr>
              <a:t>в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контекст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355495"/>
                </a:solidFill>
                <a:latin typeface="Calibri"/>
                <a:cs typeface="Calibri"/>
              </a:rPr>
              <a:t>Учит</a:t>
            </a:r>
            <a:r>
              <a:rPr sz="1800" b="1" spc="-3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применять</a:t>
            </a:r>
            <a:r>
              <a:rPr sz="1800" b="1" spc="-40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решения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293" y="4446257"/>
            <a:ext cx="239204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Мало</a:t>
            </a:r>
            <a:r>
              <a:rPr sz="1800" b="1" spc="-30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готовых</a:t>
            </a:r>
            <a:r>
              <a:rPr sz="1800" b="1" spc="-30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решений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200000"/>
              </a:lnSpc>
            </a:pPr>
            <a:r>
              <a:rPr sz="1800" b="1" dirty="0">
                <a:solidFill>
                  <a:srgbClr val="355495"/>
                </a:solidFill>
                <a:latin typeface="Calibri"/>
                <a:cs typeface="Calibri"/>
              </a:rPr>
              <a:t>Не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все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темы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подходят </a:t>
            </a:r>
            <a:r>
              <a:rPr sz="1800" b="1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355495"/>
                </a:solidFill>
                <a:latin typeface="Calibri"/>
                <a:cs typeface="Calibri"/>
              </a:rPr>
              <a:t>Требует</a:t>
            </a:r>
            <a:r>
              <a:rPr sz="1800" b="1" spc="-50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55495"/>
                </a:solidFill>
                <a:latin typeface="Calibri"/>
                <a:cs typeface="Calibri"/>
              </a:rPr>
              <a:t>затрат</a:t>
            </a:r>
            <a:r>
              <a:rPr sz="1800" b="1" spc="-45" dirty="0">
                <a:solidFill>
                  <a:srgbClr val="3554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55495"/>
                </a:solidFill>
                <a:latin typeface="Calibri"/>
                <a:cs typeface="Calibri"/>
              </a:rPr>
              <a:t>времени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35593" y="1041107"/>
            <a:ext cx="694690" cy="601345"/>
            <a:chOff x="2235593" y="1041107"/>
            <a:chExt cx="694690" cy="6013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5593" y="1041107"/>
              <a:ext cx="694080" cy="60084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84920" y="1070609"/>
              <a:ext cx="594995" cy="501650"/>
            </a:xfrm>
            <a:custGeom>
              <a:avLst/>
              <a:gdLst/>
              <a:ahLst/>
              <a:cxnLst/>
              <a:rect l="l" t="t" r="r" b="b"/>
              <a:pathLst>
                <a:path w="594994" h="501650">
                  <a:moveTo>
                    <a:pt x="594715" y="205740"/>
                  </a:moveTo>
                  <a:lnTo>
                    <a:pt x="342353" y="205740"/>
                  </a:lnTo>
                  <a:lnTo>
                    <a:pt x="342353" y="0"/>
                  </a:lnTo>
                  <a:lnTo>
                    <a:pt x="252361" y="0"/>
                  </a:lnTo>
                  <a:lnTo>
                    <a:pt x="252361" y="205740"/>
                  </a:lnTo>
                  <a:lnTo>
                    <a:pt x="0" y="205740"/>
                  </a:lnTo>
                  <a:lnTo>
                    <a:pt x="0" y="295910"/>
                  </a:lnTo>
                  <a:lnTo>
                    <a:pt x="252361" y="295910"/>
                  </a:lnTo>
                  <a:lnTo>
                    <a:pt x="252361" y="501650"/>
                  </a:lnTo>
                  <a:lnTo>
                    <a:pt x="342353" y="501650"/>
                  </a:lnTo>
                  <a:lnTo>
                    <a:pt x="342353" y="295910"/>
                  </a:lnTo>
                  <a:lnTo>
                    <a:pt x="594715" y="295910"/>
                  </a:lnTo>
                  <a:lnTo>
                    <a:pt x="594715" y="20574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84920" y="1070279"/>
              <a:ext cx="594995" cy="502284"/>
            </a:xfrm>
            <a:custGeom>
              <a:avLst/>
              <a:gdLst/>
              <a:ahLst/>
              <a:cxnLst/>
              <a:rect l="l" t="t" r="r" b="b"/>
              <a:pathLst>
                <a:path w="594994" h="502284">
                  <a:moveTo>
                    <a:pt x="0" y="205917"/>
                  </a:moveTo>
                  <a:lnTo>
                    <a:pt x="252361" y="205917"/>
                  </a:lnTo>
                  <a:lnTo>
                    <a:pt x="252361" y="0"/>
                  </a:lnTo>
                  <a:lnTo>
                    <a:pt x="342353" y="0"/>
                  </a:lnTo>
                  <a:lnTo>
                    <a:pt x="342353" y="205917"/>
                  </a:lnTo>
                  <a:lnTo>
                    <a:pt x="594715" y="205917"/>
                  </a:lnTo>
                  <a:lnTo>
                    <a:pt x="594715" y="295922"/>
                  </a:lnTo>
                  <a:lnTo>
                    <a:pt x="342353" y="295922"/>
                  </a:lnTo>
                  <a:lnTo>
                    <a:pt x="342353" y="501840"/>
                  </a:lnTo>
                  <a:lnTo>
                    <a:pt x="252361" y="501840"/>
                  </a:lnTo>
                  <a:lnTo>
                    <a:pt x="252361" y="295922"/>
                  </a:lnTo>
                  <a:lnTo>
                    <a:pt x="0" y="295922"/>
                  </a:lnTo>
                  <a:lnTo>
                    <a:pt x="0" y="205917"/>
                  </a:lnTo>
                  <a:close/>
                </a:path>
              </a:pathLst>
            </a:custGeom>
            <a:ln w="190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284386" y="3932821"/>
            <a:ext cx="638175" cy="88900"/>
            <a:chOff x="2284386" y="3932821"/>
            <a:chExt cx="638175" cy="88900"/>
          </a:xfrm>
        </p:grpSpPr>
        <p:sp>
          <p:nvSpPr>
            <p:cNvPr id="11" name="object 11"/>
            <p:cNvSpPr/>
            <p:nvPr/>
          </p:nvSpPr>
          <p:spPr>
            <a:xfrm>
              <a:off x="2290686" y="3939121"/>
              <a:ext cx="625475" cy="76200"/>
            </a:xfrm>
            <a:custGeom>
              <a:avLst/>
              <a:gdLst/>
              <a:ahLst/>
              <a:cxnLst/>
              <a:rect l="l" t="t" r="r" b="b"/>
              <a:pathLst>
                <a:path w="625475" h="76200">
                  <a:moveTo>
                    <a:pt x="624954" y="0"/>
                  </a:moveTo>
                  <a:lnTo>
                    <a:pt x="0" y="0"/>
                  </a:lnTo>
                  <a:lnTo>
                    <a:pt x="0" y="75958"/>
                  </a:lnTo>
                  <a:lnTo>
                    <a:pt x="624954" y="75958"/>
                  </a:lnTo>
                  <a:lnTo>
                    <a:pt x="62495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90686" y="3939121"/>
              <a:ext cx="625475" cy="76200"/>
            </a:xfrm>
            <a:custGeom>
              <a:avLst/>
              <a:gdLst/>
              <a:ahLst/>
              <a:cxnLst/>
              <a:rect l="l" t="t" r="r" b="b"/>
              <a:pathLst>
                <a:path w="625475" h="76200">
                  <a:moveTo>
                    <a:pt x="0" y="0"/>
                  </a:moveTo>
                  <a:lnTo>
                    <a:pt x="624954" y="0"/>
                  </a:lnTo>
                  <a:lnTo>
                    <a:pt x="624954" y="75958"/>
                  </a:lnTo>
                  <a:lnTo>
                    <a:pt x="0" y="75958"/>
                  </a:lnTo>
                  <a:lnTo>
                    <a:pt x="0" y="0"/>
                  </a:lnTo>
                  <a:close/>
                </a:path>
              </a:pathLst>
            </a:custGeom>
            <a:ln w="12599">
              <a:solidFill>
                <a:srgbClr val="AE5B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3682" y="1502994"/>
            <a:ext cx="4168800" cy="416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83495" y="0"/>
            <a:ext cx="50215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10" dirty="0">
                <a:latin typeface="Calibri"/>
                <a:cs typeface="Calibri"/>
              </a:rPr>
              <a:t>Кейсы,</a:t>
            </a:r>
            <a:r>
              <a:rPr u="none" spc="-15" dirty="0">
                <a:latin typeface="Calibri"/>
                <a:cs typeface="Calibri"/>
              </a:rPr>
              <a:t> </a:t>
            </a:r>
            <a:r>
              <a:rPr u="none" spc="-5" dirty="0">
                <a:latin typeface="Calibri"/>
                <a:cs typeface="Calibri"/>
              </a:rPr>
              <a:t>ситуации,</a:t>
            </a:r>
            <a:r>
              <a:rPr u="none" spc="-15" dirty="0">
                <a:latin typeface="Calibri"/>
                <a:cs typeface="Calibri"/>
              </a:rPr>
              <a:t> проблемы</a:t>
            </a:r>
          </a:p>
        </p:txBody>
      </p:sp>
      <p:sp>
        <p:nvSpPr>
          <p:cNvPr id="4" name="object 4"/>
          <p:cNvSpPr/>
          <p:nvPr/>
        </p:nvSpPr>
        <p:spPr>
          <a:xfrm>
            <a:off x="1450797" y="496074"/>
            <a:ext cx="9905365" cy="28575"/>
          </a:xfrm>
          <a:custGeom>
            <a:avLst/>
            <a:gdLst/>
            <a:ahLst/>
            <a:cxnLst/>
            <a:rect l="l" t="t" r="r" b="b"/>
            <a:pathLst>
              <a:path w="9905365" h="28575">
                <a:moveTo>
                  <a:pt x="0" y="0"/>
                </a:moveTo>
                <a:lnTo>
                  <a:pt x="9905047" y="28079"/>
                </a:lnTo>
              </a:path>
            </a:pathLst>
          </a:custGeom>
          <a:ln w="28439">
            <a:solidFill>
              <a:srgbClr val="5A9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8123" y="1971357"/>
            <a:ext cx="6418440" cy="429875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427035" y="888123"/>
            <a:ext cx="1094740" cy="283210"/>
          </a:xfrm>
          <a:custGeom>
            <a:avLst/>
            <a:gdLst/>
            <a:ahLst/>
            <a:cxnLst/>
            <a:rect l="l" t="t" r="r" b="b"/>
            <a:pathLst>
              <a:path w="1094739" h="283209">
                <a:moveTo>
                  <a:pt x="952919" y="0"/>
                </a:moveTo>
                <a:lnTo>
                  <a:pt x="0" y="0"/>
                </a:lnTo>
                <a:lnTo>
                  <a:pt x="0" y="282956"/>
                </a:lnTo>
                <a:lnTo>
                  <a:pt x="952919" y="282956"/>
                </a:lnTo>
                <a:lnTo>
                  <a:pt x="1094409" y="141478"/>
                </a:lnTo>
                <a:lnTo>
                  <a:pt x="952919" y="0"/>
                </a:lnTo>
                <a:close/>
              </a:path>
            </a:pathLst>
          </a:custGeom>
          <a:solidFill>
            <a:srgbClr val="5381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78495" y="880097"/>
            <a:ext cx="720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низ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11104" y="733945"/>
            <a:ext cx="6574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833B0A"/>
                </a:solidFill>
                <a:latin typeface="Calibri"/>
                <a:cs typeface="Calibri"/>
              </a:rPr>
              <a:t>Собирать</a:t>
            </a:r>
            <a:r>
              <a:rPr sz="1800" b="1" dirty="0">
                <a:solidFill>
                  <a:srgbClr val="833B0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833B0A"/>
                </a:solidFill>
                <a:latin typeface="Calibri"/>
                <a:cs typeface="Calibri"/>
              </a:rPr>
              <a:t>данные,</a:t>
            </a:r>
            <a:r>
              <a:rPr sz="1800" b="1" spc="20" dirty="0">
                <a:solidFill>
                  <a:srgbClr val="833B0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833B0A"/>
                </a:solidFill>
                <a:latin typeface="Calibri"/>
                <a:cs typeface="Calibri"/>
              </a:rPr>
              <a:t>проводить</a:t>
            </a:r>
            <a:r>
              <a:rPr sz="1800" b="1" spc="10" dirty="0">
                <a:solidFill>
                  <a:srgbClr val="833B0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833B0A"/>
                </a:solidFill>
                <a:latin typeface="Calibri"/>
                <a:cs typeface="Calibri"/>
              </a:rPr>
              <a:t>исследования,</a:t>
            </a:r>
            <a:r>
              <a:rPr sz="1800" b="1" spc="20" dirty="0">
                <a:solidFill>
                  <a:srgbClr val="833B0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833B0A"/>
                </a:solidFill>
                <a:latin typeface="Calibri"/>
                <a:cs typeface="Calibri"/>
              </a:rPr>
              <a:t>выдвигать</a:t>
            </a:r>
            <a:r>
              <a:rPr sz="1800" b="1" dirty="0">
                <a:solidFill>
                  <a:srgbClr val="833B0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833B0A"/>
                </a:solidFill>
                <a:latin typeface="Calibri"/>
                <a:cs typeface="Calibri"/>
              </a:rPr>
              <a:t>гипотезы, </a:t>
            </a:r>
            <a:r>
              <a:rPr sz="1800" b="1" spc="-390" dirty="0">
                <a:solidFill>
                  <a:srgbClr val="833B0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833B0A"/>
                </a:solidFill>
                <a:latin typeface="Calibri"/>
                <a:cs typeface="Calibri"/>
              </a:rPr>
              <a:t>анализировать</a:t>
            </a:r>
            <a:r>
              <a:rPr sz="1800" b="1" spc="-10" dirty="0">
                <a:solidFill>
                  <a:srgbClr val="833B0A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833B0A"/>
                </a:solidFill>
                <a:latin typeface="Calibri"/>
                <a:cs typeface="Calibri"/>
              </a:rPr>
              <a:t>результаты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65898" y="6453975"/>
            <a:ext cx="2475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7F5F00"/>
                </a:solidFill>
                <a:latin typeface="Calibri"/>
                <a:cs typeface="Calibri"/>
              </a:rPr>
              <a:t>Формулировать</a:t>
            </a:r>
            <a:r>
              <a:rPr sz="1800" b="1" spc="-75" dirty="0">
                <a:solidFill>
                  <a:srgbClr val="7F5F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7F5F00"/>
                </a:solidFill>
                <a:latin typeface="Calibri"/>
                <a:cs typeface="Calibri"/>
              </a:rPr>
              <a:t>выводы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14437" y="1964880"/>
            <a:ext cx="1160780" cy="283210"/>
          </a:xfrm>
          <a:custGeom>
            <a:avLst/>
            <a:gdLst/>
            <a:ahLst/>
            <a:cxnLst/>
            <a:rect l="l" t="t" r="r" b="b"/>
            <a:pathLst>
              <a:path w="1160780" h="283210">
                <a:moveTo>
                  <a:pt x="1019162" y="0"/>
                </a:moveTo>
                <a:lnTo>
                  <a:pt x="0" y="0"/>
                </a:lnTo>
                <a:lnTo>
                  <a:pt x="0" y="282956"/>
                </a:lnTo>
                <a:lnTo>
                  <a:pt x="1019162" y="282956"/>
                </a:lnTo>
                <a:lnTo>
                  <a:pt x="1160640" y="141478"/>
                </a:lnTo>
                <a:lnTo>
                  <a:pt x="1019162" y="0"/>
                </a:lnTo>
                <a:close/>
              </a:path>
            </a:pathLst>
          </a:custGeom>
          <a:solidFill>
            <a:srgbClr val="BE8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7035" y="1432801"/>
            <a:ext cx="1094740" cy="283210"/>
          </a:xfrm>
          <a:custGeom>
            <a:avLst/>
            <a:gdLst/>
            <a:ahLst/>
            <a:cxnLst/>
            <a:rect l="l" t="t" r="r" b="b"/>
            <a:pathLst>
              <a:path w="1094739" h="283210">
                <a:moveTo>
                  <a:pt x="952919" y="0"/>
                </a:moveTo>
                <a:lnTo>
                  <a:pt x="0" y="0"/>
                </a:lnTo>
                <a:lnTo>
                  <a:pt x="0" y="282955"/>
                </a:lnTo>
                <a:lnTo>
                  <a:pt x="952919" y="282955"/>
                </a:lnTo>
                <a:lnTo>
                  <a:pt x="1094409" y="141477"/>
                </a:lnTo>
                <a:lnTo>
                  <a:pt x="952919" y="0"/>
                </a:lnTo>
                <a:close/>
              </a:path>
            </a:pathLst>
          </a:custGeom>
          <a:solidFill>
            <a:srgbClr val="C459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13700" y="1424775"/>
            <a:ext cx="874394" cy="832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средний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Calibri"/>
              <a:cs typeface="Calibri"/>
            </a:endParaRPr>
          </a:p>
          <a:p>
            <a:pPr marL="29209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высокий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800" y="845997"/>
            <a:ext cx="1077125" cy="1455839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467726" y="1122108"/>
            <a:ext cx="8387080" cy="5560060"/>
            <a:chOff x="1467726" y="1122108"/>
            <a:chExt cx="8387080" cy="556006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9844" y="1527111"/>
              <a:ext cx="2754718" cy="35938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7726" y="3952430"/>
              <a:ext cx="1261071" cy="15552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507680" y="4006443"/>
              <a:ext cx="1110615" cy="1270"/>
            </a:xfrm>
            <a:custGeom>
              <a:avLst/>
              <a:gdLst/>
              <a:ahLst/>
              <a:cxnLst/>
              <a:rect l="l" t="t" r="r" b="b"/>
              <a:pathLst>
                <a:path w="1110614" h="1270">
                  <a:moveTo>
                    <a:pt x="0" y="0"/>
                  </a:moveTo>
                  <a:lnTo>
                    <a:pt x="1110233" y="711"/>
                  </a:lnTo>
                </a:path>
              </a:pathLst>
            </a:custGeom>
            <a:ln w="19079">
              <a:solidFill>
                <a:srgbClr val="3755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12885" y="396935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5603"/>
                  </a:lnTo>
                  <a:lnTo>
                    <a:pt x="75590" y="3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55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91197" y="1122108"/>
              <a:ext cx="1623961" cy="131329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037285" y="1146594"/>
              <a:ext cx="1482725" cy="1182370"/>
            </a:xfrm>
            <a:custGeom>
              <a:avLst/>
              <a:gdLst/>
              <a:ahLst/>
              <a:cxnLst/>
              <a:rect l="l" t="t" r="r" b="b"/>
              <a:pathLst>
                <a:path w="1482725" h="1182370">
                  <a:moveTo>
                    <a:pt x="0" y="0"/>
                  </a:moveTo>
                  <a:lnTo>
                    <a:pt x="1482471" y="1181887"/>
                  </a:lnTo>
                </a:path>
              </a:pathLst>
            </a:custGeom>
            <a:ln w="19079">
              <a:solidFill>
                <a:srgbClr val="833B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492045" y="2295715"/>
              <a:ext cx="83185" cy="76835"/>
            </a:xfrm>
            <a:custGeom>
              <a:avLst/>
              <a:gdLst/>
              <a:ahLst/>
              <a:cxnLst/>
              <a:rect l="l" t="t" r="r" b="b"/>
              <a:pathLst>
                <a:path w="83184" h="76835">
                  <a:moveTo>
                    <a:pt x="47155" y="0"/>
                  </a:moveTo>
                  <a:lnTo>
                    <a:pt x="0" y="59042"/>
                  </a:lnTo>
                  <a:lnTo>
                    <a:pt x="82791" y="76682"/>
                  </a:lnTo>
                  <a:lnTo>
                    <a:pt x="47155" y="0"/>
                  </a:lnTo>
                  <a:close/>
                </a:path>
              </a:pathLst>
            </a:custGeom>
            <a:solidFill>
              <a:srgbClr val="833B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43605" y="5907227"/>
              <a:ext cx="310680" cy="77473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9592563" y="5991834"/>
              <a:ext cx="187325" cy="624840"/>
            </a:xfrm>
            <a:custGeom>
              <a:avLst/>
              <a:gdLst/>
              <a:ahLst/>
              <a:cxnLst/>
              <a:rect l="l" t="t" r="r" b="b"/>
              <a:pathLst>
                <a:path w="187325" h="624840">
                  <a:moveTo>
                    <a:pt x="0" y="624243"/>
                  </a:moveTo>
                  <a:lnTo>
                    <a:pt x="186829" y="0"/>
                  </a:lnTo>
                </a:path>
              </a:pathLst>
            </a:custGeom>
            <a:ln w="19079">
              <a:solidFill>
                <a:srgbClr val="7F5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741598" y="5924156"/>
              <a:ext cx="72390" cy="83185"/>
            </a:xfrm>
            <a:custGeom>
              <a:avLst/>
              <a:gdLst/>
              <a:ahLst/>
              <a:cxnLst/>
              <a:rect l="l" t="t" r="r" b="b"/>
              <a:pathLst>
                <a:path w="72390" h="83185">
                  <a:moveTo>
                    <a:pt x="57962" y="0"/>
                  </a:moveTo>
                  <a:lnTo>
                    <a:pt x="0" y="61569"/>
                  </a:lnTo>
                  <a:lnTo>
                    <a:pt x="72364" y="83159"/>
                  </a:lnTo>
                  <a:lnTo>
                    <a:pt x="57962" y="0"/>
                  </a:lnTo>
                  <a:close/>
                </a:path>
              </a:pathLst>
            </a:custGeom>
            <a:solidFill>
              <a:srgbClr val="7F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18858" y="4202544"/>
            <a:ext cx="219900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75522"/>
                </a:solidFill>
                <a:latin typeface="Calibri"/>
                <a:cs typeface="Calibri"/>
              </a:rPr>
              <a:t>Распознавать </a:t>
            </a:r>
            <a:r>
              <a:rPr sz="1800" b="1" dirty="0">
                <a:solidFill>
                  <a:srgbClr val="375522"/>
                </a:solidFill>
                <a:latin typeface="Calibri"/>
                <a:cs typeface="Calibri"/>
              </a:rPr>
              <a:t>и </a:t>
            </a:r>
            <a:r>
              <a:rPr sz="1800" b="1" spc="5" dirty="0">
                <a:solidFill>
                  <a:srgbClr val="375522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75522"/>
                </a:solidFill>
                <a:latin typeface="Calibri"/>
                <a:cs typeface="Calibri"/>
              </a:rPr>
              <a:t>анализировать</a:t>
            </a:r>
            <a:r>
              <a:rPr sz="1800" b="1" spc="-80" dirty="0">
                <a:solidFill>
                  <a:srgbClr val="37552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75522"/>
                </a:solidFill>
                <a:latin typeface="Calibri"/>
                <a:cs typeface="Calibri"/>
              </a:rPr>
              <a:t>факты </a:t>
            </a:r>
            <a:r>
              <a:rPr sz="1800" b="1" spc="-395" dirty="0">
                <a:solidFill>
                  <a:srgbClr val="37552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75522"/>
                </a:solidFill>
                <a:latin typeface="Calibri"/>
                <a:cs typeface="Calibri"/>
              </a:rPr>
              <a:t>и </a:t>
            </a:r>
            <a:r>
              <a:rPr sz="1800" b="1" spc="-10" dirty="0">
                <a:solidFill>
                  <a:srgbClr val="375522"/>
                </a:solidFill>
                <a:latin typeface="Calibri"/>
                <a:cs typeface="Calibri"/>
              </a:rPr>
              <a:t>термины, </a:t>
            </a:r>
            <a:r>
              <a:rPr sz="1800" b="1" spc="-5" dirty="0">
                <a:solidFill>
                  <a:srgbClr val="375522"/>
                </a:solidFill>
                <a:latin typeface="Calibri"/>
                <a:cs typeface="Calibri"/>
              </a:rPr>
              <a:t> применять </a:t>
            </a:r>
            <a:r>
              <a:rPr sz="1800" b="1" dirty="0">
                <a:solidFill>
                  <a:srgbClr val="37552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75522"/>
                </a:solidFill>
                <a:latin typeface="Calibri"/>
                <a:cs typeface="Calibri"/>
              </a:rPr>
              <a:t>соответствующие </a:t>
            </a:r>
            <a:r>
              <a:rPr sz="1800" b="1" spc="-5" dirty="0">
                <a:solidFill>
                  <a:srgbClr val="375522"/>
                </a:solidFill>
                <a:latin typeface="Calibri"/>
                <a:cs typeface="Calibri"/>
              </a:rPr>
              <a:t> знания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2950" y="338141"/>
            <a:ext cx="45999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220" dirty="0">
                <a:solidFill>
                  <a:srgbClr val="252930"/>
                </a:solidFill>
                <a:latin typeface="Arial"/>
                <a:cs typeface="Arial"/>
              </a:rPr>
              <a:t>Р</a:t>
            </a:r>
            <a:r>
              <a:rPr sz="2400" b="1" spc="-175" dirty="0">
                <a:solidFill>
                  <a:srgbClr val="252930"/>
                </a:solidFill>
                <a:latin typeface="Arial"/>
                <a:cs typeface="Arial"/>
              </a:rPr>
              <a:t>а</a:t>
            </a:r>
            <a:r>
              <a:rPr sz="2400" b="1" spc="-135" dirty="0">
                <a:solidFill>
                  <a:srgbClr val="252930"/>
                </a:solidFill>
                <a:latin typeface="Arial"/>
                <a:cs typeface="Arial"/>
              </a:rPr>
              <a:t>б</a:t>
            </a:r>
            <a:r>
              <a:rPr sz="2400" b="1" spc="-125" dirty="0">
                <a:solidFill>
                  <a:srgbClr val="252930"/>
                </a:solidFill>
                <a:latin typeface="Arial"/>
                <a:cs typeface="Arial"/>
              </a:rPr>
              <a:t>о</a:t>
            </a:r>
            <a:r>
              <a:rPr sz="2400" b="1" spc="-114" dirty="0">
                <a:solidFill>
                  <a:srgbClr val="252930"/>
                </a:solidFill>
                <a:latin typeface="Arial"/>
                <a:cs typeface="Arial"/>
              </a:rPr>
              <a:t>т</a:t>
            </a:r>
            <a:r>
              <a:rPr sz="2400" b="1" spc="-225" dirty="0">
                <a:solidFill>
                  <a:srgbClr val="252930"/>
                </a:solidFill>
                <a:latin typeface="Arial"/>
                <a:cs typeface="Arial"/>
              </a:rPr>
              <a:t>а</a:t>
            </a:r>
            <a:r>
              <a:rPr sz="2400" b="1" spc="-85" dirty="0">
                <a:solidFill>
                  <a:srgbClr val="252930"/>
                </a:solidFill>
                <a:latin typeface="Arial"/>
                <a:cs typeface="Arial"/>
              </a:rPr>
              <a:t>е</a:t>
            </a:r>
            <a:r>
              <a:rPr sz="2400" b="1" spc="-275" dirty="0">
                <a:solidFill>
                  <a:srgbClr val="252930"/>
                </a:solidFill>
                <a:latin typeface="Arial"/>
                <a:cs typeface="Arial"/>
              </a:rPr>
              <a:t>м</a:t>
            </a:r>
            <a:r>
              <a:rPr sz="2400" b="1" spc="-170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400" b="1" spc="-125" dirty="0">
                <a:solidFill>
                  <a:srgbClr val="252930"/>
                </a:solidFill>
                <a:latin typeface="Arial"/>
                <a:cs typeface="Arial"/>
              </a:rPr>
              <a:t>п</a:t>
            </a:r>
            <a:r>
              <a:rPr sz="2400" b="1" spc="-110" dirty="0">
                <a:solidFill>
                  <a:srgbClr val="252930"/>
                </a:solidFill>
                <a:latin typeface="Arial"/>
                <a:cs typeface="Arial"/>
              </a:rPr>
              <a:t>о</a:t>
            </a:r>
            <a:r>
              <a:rPr sz="2400" b="1" spc="-145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400" b="1" spc="-105" dirty="0">
                <a:solidFill>
                  <a:srgbClr val="252930"/>
                </a:solidFill>
                <a:latin typeface="Arial"/>
                <a:cs typeface="Arial"/>
              </a:rPr>
              <a:t>о</a:t>
            </a:r>
            <a:r>
              <a:rPr sz="2400" b="1" spc="-140" dirty="0">
                <a:solidFill>
                  <a:srgbClr val="252930"/>
                </a:solidFill>
                <a:latin typeface="Arial"/>
                <a:cs typeface="Arial"/>
              </a:rPr>
              <a:t>б</a:t>
            </a:r>
            <a:r>
              <a:rPr sz="2400" b="1" spc="-125" dirty="0">
                <a:solidFill>
                  <a:srgbClr val="252930"/>
                </a:solidFill>
                <a:latin typeface="Arial"/>
                <a:cs typeface="Arial"/>
              </a:rPr>
              <a:t>н</a:t>
            </a:r>
            <a:r>
              <a:rPr sz="2400" b="1" spc="-105" dirty="0">
                <a:solidFill>
                  <a:srgbClr val="252930"/>
                </a:solidFill>
                <a:latin typeface="Arial"/>
                <a:cs typeface="Arial"/>
              </a:rPr>
              <a:t>о</a:t>
            </a:r>
            <a:r>
              <a:rPr sz="2400" b="1" spc="-280" dirty="0">
                <a:solidFill>
                  <a:srgbClr val="252930"/>
                </a:solidFill>
                <a:latin typeface="Arial"/>
                <a:cs typeface="Arial"/>
              </a:rPr>
              <a:t>в</a:t>
            </a:r>
            <a:r>
              <a:rPr sz="2400" b="1" spc="-145" dirty="0">
                <a:solidFill>
                  <a:srgbClr val="252930"/>
                </a:solidFill>
                <a:latin typeface="Arial"/>
                <a:cs typeface="Arial"/>
              </a:rPr>
              <a:t>лен</a:t>
            </a:r>
            <a:r>
              <a:rPr sz="2400" b="1" spc="-135" dirty="0">
                <a:solidFill>
                  <a:srgbClr val="252930"/>
                </a:solidFill>
                <a:latin typeface="Arial"/>
                <a:cs typeface="Arial"/>
              </a:rPr>
              <a:t>н</a:t>
            </a:r>
            <a:r>
              <a:rPr sz="2400" b="1" spc="-390" dirty="0">
                <a:solidFill>
                  <a:srgbClr val="252930"/>
                </a:solidFill>
                <a:latin typeface="Arial"/>
                <a:cs typeface="Arial"/>
              </a:rPr>
              <a:t>ым</a:t>
            </a:r>
            <a:r>
              <a:rPr sz="2400" b="1" spc="-175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252930"/>
                </a:solidFill>
                <a:latin typeface="Arial"/>
                <a:cs typeface="Arial"/>
              </a:rPr>
              <a:t>Ф</a:t>
            </a:r>
            <a:r>
              <a:rPr sz="2400" b="1" spc="-145" dirty="0">
                <a:solidFill>
                  <a:srgbClr val="252930"/>
                </a:solidFill>
                <a:latin typeface="Arial"/>
                <a:cs typeface="Arial"/>
              </a:rPr>
              <a:t>Г</a:t>
            </a:r>
            <a:r>
              <a:rPr sz="2400" b="1" spc="-35" dirty="0">
                <a:solidFill>
                  <a:srgbClr val="252930"/>
                </a:solidFill>
                <a:latin typeface="Arial"/>
                <a:cs typeface="Arial"/>
              </a:rPr>
              <a:t>ОС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6222" y="6135623"/>
            <a:ext cx="11212830" cy="0"/>
          </a:xfrm>
          <a:custGeom>
            <a:avLst/>
            <a:gdLst/>
            <a:ahLst/>
            <a:cxnLst/>
            <a:rect l="l" t="t" r="r" b="b"/>
            <a:pathLst>
              <a:path w="11212830">
                <a:moveTo>
                  <a:pt x="0" y="0"/>
                </a:moveTo>
                <a:lnTo>
                  <a:pt x="11212830" y="0"/>
                </a:lnTo>
              </a:path>
            </a:pathLst>
          </a:custGeom>
          <a:ln w="12192">
            <a:solidFill>
              <a:srgbClr val="1C6E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2043" y="2517394"/>
            <a:ext cx="7366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254" dirty="0">
                <a:latin typeface="Lucida Sans Unicode"/>
                <a:cs typeface="Lucida Sans Unicode"/>
              </a:rPr>
              <a:t>1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3352" y="2434589"/>
            <a:ext cx="372110" cy="372110"/>
          </a:xfrm>
          <a:custGeom>
            <a:avLst/>
            <a:gdLst/>
            <a:ahLst/>
            <a:cxnLst/>
            <a:rect l="l" t="t" r="r" b="b"/>
            <a:pathLst>
              <a:path w="372109" h="372110">
                <a:moveTo>
                  <a:pt x="0" y="185927"/>
                </a:moveTo>
                <a:lnTo>
                  <a:pt x="6641" y="136480"/>
                </a:lnTo>
                <a:lnTo>
                  <a:pt x="25385" y="92060"/>
                </a:lnTo>
                <a:lnTo>
                  <a:pt x="54459" y="54435"/>
                </a:lnTo>
                <a:lnTo>
                  <a:pt x="92089" y="25371"/>
                </a:lnTo>
                <a:lnTo>
                  <a:pt x="136502" y="6637"/>
                </a:lnTo>
                <a:lnTo>
                  <a:pt x="185927" y="0"/>
                </a:lnTo>
                <a:lnTo>
                  <a:pt x="235353" y="6637"/>
                </a:lnTo>
                <a:lnTo>
                  <a:pt x="279766" y="25371"/>
                </a:lnTo>
                <a:lnTo>
                  <a:pt x="317396" y="54435"/>
                </a:lnTo>
                <a:lnTo>
                  <a:pt x="346470" y="92060"/>
                </a:lnTo>
                <a:lnTo>
                  <a:pt x="365214" y="136480"/>
                </a:lnTo>
                <a:lnTo>
                  <a:pt x="371855" y="185927"/>
                </a:lnTo>
                <a:lnTo>
                  <a:pt x="365214" y="235375"/>
                </a:lnTo>
                <a:lnTo>
                  <a:pt x="346470" y="279795"/>
                </a:lnTo>
                <a:lnTo>
                  <a:pt x="317396" y="317420"/>
                </a:lnTo>
                <a:lnTo>
                  <a:pt x="279766" y="346484"/>
                </a:lnTo>
                <a:lnTo>
                  <a:pt x="235353" y="365218"/>
                </a:lnTo>
                <a:lnTo>
                  <a:pt x="185927" y="371856"/>
                </a:lnTo>
                <a:lnTo>
                  <a:pt x="136502" y="365218"/>
                </a:lnTo>
                <a:lnTo>
                  <a:pt x="92089" y="346484"/>
                </a:lnTo>
                <a:lnTo>
                  <a:pt x="54459" y="317420"/>
                </a:lnTo>
                <a:lnTo>
                  <a:pt x="25385" y="279795"/>
                </a:lnTo>
                <a:lnTo>
                  <a:pt x="6641" y="235375"/>
                </a:lnTo>
                <a:lnTo>
                  <a:pt x="0" y="185927"/>
                </a:lnTo>
                <a:close/>
              </a:path>
            </a:pathLst>
          </a:custGeom>
          <a:ln w="28956">
            <a:solidFill>
              <a:srgbClr val="EE4A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61695" y="1606042"/>
            <a:ext cx="2042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80" dirty="0">
                <a:latin typeface="Lucida Sans Unicode"/>
                <a:cs typeface="Lucida Sans Unicode"/>
              </a:rPr>
              <a:t>Пред</a:t>
            </a:r>
            <a:r>
              <a:rPr sz="2800" spc="-195" dirty="0">
                <a:latin typeface="Lucida Sans Unicode"/>
                <a:cs typeface="Lucida Sans Unicode"/>
              </a:rPr>
              <a:t>м</a:t>
            </a:r>
            <a:r>
              <a:rPr sz="2800" spc="-160" dirty="0">
                <a:latin typeface="Lucida Sans Unicode"/>
                <a:cs typeface="Lucida Sans Unicode"/>
              </a:rPr>
              <a:t>етные</a:t>
            </a:r>
            <a:endParaRPr sz="2800" dirty="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9499" y="2235707"/>
            <a:ext cx="3023235" cy="0"/>
          </a:xfrm>
          <a:custGeom>
            <a:avLst/>
            <a:gdLst/>
            <a:ahLst/>
            <a:cxnLst/>
            <a:rect l="l" t="t" r="r" b="b"/>
            <a:pathLst>
              <a:path w="3023235">
                <a:moveTo>
                  <a:pt x="0" y="0"/>
                </a:moveTo>
                <a:lnTo>
                  <a:pt x="302323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11828" y="2364485"/>
            <a:ext cx="372110" cy="372110"/>
          </a:xfrm>
          <a:custGeom>
            <a:avLst/>
            <a:gdLst/>
            <a:ahLst/>
            <a:cxnLst/>
            <a:rect l="l" t="t" r="r" b="b"/>
            <a:pathLst>
              <a:path w="372110" h="372110">
                <a:moveTo>
                  <a:pt x="0" y="185927"/>
                </a:moveTo>
                <a:lnTo>
                  <a:pt x="6637" y="136480"/>
                </a:lnTo>
                <a:lnTo>
                  <a:pt x="25371" y="92060"/>
                </a:lnTo>
                <a:lnTo>
                  <a:pt x="54435" y="54435"/>
                </a:lnTo>
                <a:lnTo>
                  <a:pt x="92060" y="25371"/>
                </a:lnTo>
                <a:lnTo>
                  <a:pt x="136480" y="6637"/>
                </a:lnTo>
                <a:lnTo>
                  <a:pt x="185927" y="0"/>
                </a:lnTo>
                <a:lnTo>
                  <a:pt x="235375" y="6637"/>
                </a:lnTo>
                <a:lnTo>
                  <a:pt x="279795" y="25371"/>
                </a:lnTo>
                <a:lnTo>
                  <a:pt x="317420" y="54435"/>
                </a:lnTo>
                <a:lnTo>
                  <a:pt x="346484" y="92060"/>
                </a:lnTo>
                <a:lnTo>
                  <a:pt x="365218" y="136480"/>
                </a:lnTo>
                <a:lnTo>
                  <a:pt x="371856" y="185927"/>
                </a:lnTo>
                <a:lnTo>
                  <a:pt x="365218" y="235375"/>
                </a:lnTo>
                <a:lnTo>
                  <a:pt x="346484" y="279795"/>
                </a:lnTo>
                <a:lnTo>
                  <a:pt x="317420" y="317420"/>
                </a:lnTo>
                <a:lnTo>
                  <a:pt x="279795" y="346484"/>
                </a:lnTo>
                <a:lnTo>
                  <a:pt x="235375" y="365218"/>
                </a:lnTo>
                <a:lnTo>
                  <a:pt x="185927" y="371855"/>
                </a:lnTo>
                <a:lnTo>
                  <a:pt x="136480" y="365218"/>
                </a:lnTo>
                <a:lnTo>
                  <a:pt x="92060" y="346484"/>
                </a:lnTo>
                <a:lnTo>
                  <a:pt x="54435" y="317420"/>
                </a:lnTo>
                <a:lnTo>
                  <a:pt x="25371" y="279795"/>
                </a:lnTo>
                <a:lnTo>
                  <a:pt x="6637" y="235375"/>
                </a:lnTo>
                <a:lnTo>
                  <a:pt x="0" y="185927"/>
                </a:lnTo>
                <a:close/>
              </a:path>
            </a:pathLst>
          </a:custGeom>
          <a:ln w="28955">
            <a:solidFill>
              <a:srgbClr val="EB49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58641" y="2445767"/>
            <a:ext cx="9207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110" dirty="0">
                <a:latin typeface="Lucida Sans Unicode"/>
                <a:cs typeface="Lucida Sans Unicode"/>
              </a:rPr>
              <a:t>2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49445" y="1606042"/>
            <a:ext cx="27895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75" dirty="0">
                <a:latin typeface="Lucida Sans Unicode"/>
                <a:cs typeface="Lucida Sans Unicode"/>
              </a:rPr>
              <a:t>Метапредметные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82566" y="2264664"/>
            <a:ext cx="3023235" cy="0"/>
          </a:xfrm>
          <a:custGeom>
            <a:avLst/>
            <a:gdLst/>
            <a:ahLst/>
            <a:cxnLst/>
            <a:rect l="l" t="t" r="r" b="b"/>
            <a:pathLst>
              <a:path w="3023234">
                <a:moveTo>
                  <a:pt x="0" y="0"/>
                </a:moveTo>
                <a:lnTo>
                  <a:pt x="302323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66023" y="2302001"/>
            <a:ext cx="372110" cy="370840"/>
          </a:xfrm>
          <a:custGeom>
            <a:avLst/>
            <a:gdLst/>
            <a:ahLst/>
            <a:cxnLst/>
            <a:rect l="l" t="t" r="r" b="b"/>
            <a:pathLst>
              <a:path w="372109" h="370839">
                <a:moveTo>
                  <a:pt x="0" y="185165"/>
                </a:moveTo>
                <a:lnTo>
                  <a:pt x="6637" y="135951"/>
                </a:lnTo>
                <a:lnTo>
                  <a:pt x="25371" y="91722"/>
                </a:lnTo>
                <a:lnTo>
                  <a:pt x="54435" y="54244"/>
                </a:lnTo>
                <a:lnTo>
                  <a:pt x="92060" y="25287"/>
                </a:lnTo>
                <a:lnTo>
                  <a:pt x="136480" y="6616"/>
                </a:lnTo>
                <a:lnTo>
                  <a:pt x="185927" y="0"/>
                </a:lnTo>
                <a:lnTo>
                  <a:pt x="235375" y="6616"/>
                </a:lnTo>
                <a:lnTo>
                  <a:pt x="279795" y="25287"/>
                </a:lnTo>
                <a:lnTo>
                  <a:pt x="317420" y="54244"/>
                </a:lnTo>
                <a:lnTo>
                  <a:pt x="346484" y="91722"/>
                </a:lnTo>
                <a:lnTo>
                  <a:pt x="365218" y="135951"/>
                </a:lnTo>
                <a:lnTo>
                  <a:pt x="371855" y="185165"/>
                </a:lnTo>
                <a:lnTo>
                  <a:pt x="365218" y="234380"/>
                </a:lnTo>
                <a:lnTo>
                  <a:pt x="346484" y="278609"/>
                </a:lnTo>
                <a:lnTo>
                  <a:pt x="317420" y="316087"/>
                </a:lnTo>
                <a:lnTo>
                  <a:pt x="279795" y="345044"/>
                </a:lnTo>
                <a:lnTo>
                  <a:pt x="235375" y="363715"/>
                </a:lnTo>
                <a:lnTo>
                  <a:pt x="185927" y="370332"/>
                </a:lnTo>
                <a:lnTo>
                  <a:pt x="136480" y="363715"/>
                </a:lnTo>
                <a:lnTo>
                  <a:pt x="92060" y="345044"/>
                </a:lnTo>
                <a:lnTo>
                  <a:pt x="54435" y="316087"/>
                </a:lnTo>
                <a:lnTo>
                  <a:pt x="25371" y="278609"/>
                </a:lnTo>
                <a:lnTo>
                  <a:pt x="6637" y="234380"/>
                </a:lnTo>
                <a:lnTo>
                  <a:pt x="0" y="185165"/>
                </a:lnTo>
                <a:close/>
              </a:path>
            </a:pathLst>
          </a:custGeom>
          <a:ln w="28956">
            <a:solidFill>
              <a:srgbClr val="F146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68410" y="2255520"/>
            <a:ext cx="3023235" cy="0"/>
          </a:xfrm>
          <a:custGeom>
            <a:avLst/>
            <a:gdLst/>
            <a:ahLst/>
            <a:cxnLst/>
            <a:rect l="l" t="t" r="r" b="b"/>
            <a:pathLst>
              <a:path w="3023234">
                <a:moveTo>
                  <a:pt x="0" y="0"/>
                </a:moveTo>
                <a:lnTo>
                  <a:pt x="302323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9090280" y="1578145"/>
            <a:ext cx="226987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400" b="0" u="none" spc="-120" dirty="0">
                <a:solidFill>
                  <a:schemeClr val="tx1"/>
                </a:solidFill>
              </a:rPr>
              <a:t>Личнос</a:t>
            </a:r>
            <a:r>
              <a:rPr sz="2400" b="0" u="none" spc="-95" dirty="0">
                <a:solidFill>
                  <a:schemeClr val="tx1"/>
                </a:solidFill>
              </a:rPr>
              <a:t>т</a:t>
            </a:r>
            <a:r>
              <a:rPr sz="2400" b="0" u="none" spc="-180" dirty="0">
                <a:solidFill>
                  <a:schemeClr val="tx1"/>
                </a:solidFill>
              </a:rPr>
              <a:t>ные</a:t>
            </a:r>
            <a:endParaRPr sz="2400" b="0" u="none" dirty="0">
              <a:solidFill>
                <a:schemeClr val="tx1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67004" y="5127497"/>
            <a:ext cx="10956290" cy="523240"/>
          </a:xfrm>
          <a:custGeom>
            <a:avLst/>
            <a:gdLst/>
            <a:ahLst/>
            <a:cxnLst/>
            <a:rect l="l" t="t" r="r" b="b"/>
            <a:pathLst>
              <a:path w="10956290" h="523239">
                <a:moveTo>
                  <a:pt x="0" y="522731"/>
                </a:moveTo>
                <a:lnTo>
                  <a:pt x="10956036" y="522731"/>
                </a:lnTo>
                <a:lnTo>
                  <a:pt x="10956036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880484" y="5100954"/>
            <a:ext cx="4527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60" dirty="0">
                <a:latin typeface="Lucida Sans Unicode"/>
                <a:cs typeface="Lucida Sans Unicode"/>
              </a:rPr>
              <a:t>Т</a:t>
            </a:r>
            <a:r>
              <a:rPr sz="2800" spc="-155" dirty="0">
                <a:latin typeface="Lucida Sans Unicode"/>
                <a:cs typeface="Lucida Sans Unicode"/>
              </a:rPr>
              <a:t>р</a:t>
            </a:r>
            <a:r>
              <a:rPr sz="2800" spc="-260" dirty="0">
                <a:latin typeface="Lucida Sans Unicode"/>
                <a:cs typeface="Lucida Sans Unicode"/>
              </a:rPr>
              <a:t>адиц</a:t>
            </a:r>
            <a:r>
              <a:rPr sz="2800" spc="-254" dirty="0">
                <a:latin typeface="Lucida Sans Unicode"/>
                <a:cs typeface="Lucida Sans Unicode"/>
              </a:rPr>
              <a:t>и</a:t>
            </a:r>
            <a:r>
              <a:rPr sz="2800" spc="-180" dirty="0">
                <a:latin typeface="Lucida Sans Unicode"/>
                <a:cs typeface="Lucida Sans Unicode"/>
              </a:rPr>
              <a:t>онные</a:t>
            </a:r>
            <a:r>
              <a:rPr sz="2800" spc="-260" dirty="0">
                <a:latin typeface="Lucida Sans Unicode"/>
                <a:cs typeface="Lucida Sans Unicode"/>
              </a:rPr>
              <a:t> </a:t>
            </a:r>
            <a:r>
              <a:rPr sz="2800" spc="-50" dirty="0">
                <a:latin typeface="Lucida Sans Unicode"/>
                <a:cs typeface="Lucida Sans Unicode"/>
              </a:rPr>
              <a:t>з</a:t>
            </a:r>
            <a:r>
              <a:rPr sz="2800" spc="-240" dirty="0">
                <a:latin typeface="Lucida Sans Unicode"/>
                <a:cs typeface="Lucida Sans Unicode"/>
              </a:rPr>
              <a:t>адачи</a:t>
            </a:r>
            <a:r>
              <a:rPr sz="2800" spc="-260" dirty="0">
                <a:latin typeface="Lucida Sans Unicode"/>
                <a:cs typeface="Lucida Sans Unicode"/>
              </a:rPr>
              <a:t> </a:t>
            </a:r>
            <a:r>
              <a:rPr sz="2800" spc="-140" dirty="0">
                <a:latin typeface="Lucida Sans Unicode"/>
                <a:cs typeface="Lucida Sans Unicode"/>
              </a:rPr>
              <a:t>у</a:t>
            </a:r>
            <a:r>
              <a:rPr sz="2800" spc="-165" dirty="0">
                <a:latin typeface="Lucida Sans Unicode"/>
                <a:cs typeface="Lucida Sans Unicode"/>
              </a:rPr>
              <a:t>р</a:t>
            </a:r>
            <a:r>
              <a:rPr sz="2800" spc="-175" dirty="0">
                <a:latin typeface="Lucida Sans Unicode"/>
                <a:cs typeface="Lucida Sans Unicode"/>
              </a:rPr>
              <a:t>ока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2140" y="4144517"/>
            <a:ext cx="3335020" cy="524510"/>
          </a:xfrm>
          <a:custGeom>
            <a:avLst/>
            <a:gdLst/>
            <a:ahLst/>
            <a:cxnLst/>
            <a:rect l="l" t="t" r="r" b="b"/>
            <a:pathLst>
              <a:path w="3335020" h="524510">
                <a:moveTo>
                  <a:pt x="0" y="524255"/>
                </a:moveTo>
                <a:lnTo>
                  <a:pt x="3334512" y="524255"/>
                </a:lnTo>
                <a:lnTo>
                  <a:pt x="3334512" y="0"/>
                </a:lnTo>
                <a:lnTo>
                  <a:pt x="0" y="0"/>
                </a:lnTo>
                <a:lnTo>
                  <a:pt x="0" y="524255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90118" y="4118609"/>
            <a:ext cx="28752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5" dirty="0">
                <a:latin typeface="Lucida Sans Unicode"/>
                <a:cs typeface="Lucida Sans Unicode"/>
              </a:rPr>
              <a:t>О</a:t>
            </a:r>
            <a:r>
              <a:rPr sz="2800" spc="-10" dirty="0">
                <a:latin typeface="Lucida Sans Unicode"/>
                <a:cs typeface="Lucida Sans Unicode"/>
              </a:rPr>
              <a:t>б</a:t>
            </a:r>
            <a:r>
              <a:rPr sz="2800" spc="-165" dirty="0">
                <a:latin typeface="Lucida Sans Unicode"/>
                <a:cs typeface="Lucida Sans Unicode"/>
              </a:rPr>
              <a:t>раз</a:t>
            </a:r>
            <a:r>
              <a:rPr sz="2800" spc="-175" dirty="0">
                <a:latin typeface="Lucida Sans Unicode"/>
                <a:cs typeface="Lucida Sans Unicode"/>
              </a:rPr>
              <a:t>о</a:t>
            </a:r>
            <a:r>
              <a:rPr sz="2800" spc="-165" dirty="0">
                <a:latin typeface="Lucida Sans Unicode"/>
                <a:cs typeface="Lucida Sans Unicode"/>
              </a:rPr>
              <a:t>вательные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95164" y="4146041"/>
            <a:ext cx="2534920" cy="523240"/>
          </a:xfrm>
          <a:custGeom>
            <a:avLst/>
            <a:gdLst/>
            <a:ahLst/>
            <a:cxnLst/>
            <a:rect l="l" t="t" r="r" b="b"/>
            <a:pathLst>
              <a:path w="2534920" h="523239">
                <a:moveTo>
                  <a:pt x="0" y="522731"/>
                </a:moveTo>
                <a:lnTo>
                  <a:pt x="2534412" y="522731"/>
                </a:lnTo>
                <a:lnTo>
                  <a:pt x="2534412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164583" y="4118813"/>
            <a:ext cx="2195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55" dirty="0">
                <a:latin typeface="Lucida Sans Unicode"/>
                <a:cs typeface="Lucida Sans Unicode"/>
              </a:rPr>
              <a:t>Развивающие</a:t>
            </a:r>
            <a:endParaRPr sz="2800">
              <a:latin typeface="Lucida Sans Unicode"/>
              <a:cs typeface="Lucida Sans Unicode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144522" y="4129045"/>
            <a:ext cx="9574530" cy="1014730"/>
            <a:chOff x="2229485" y="4126865"/>
            <a:chExt cx="9574530" cy="1014730"/>
          </a:xfrm>
        </p:grpSpPr>
        <p:sp>
          <p:nvSpPr>
            <p:cNvPr id="22" name="object 22"/>
            <p:cNvSpPr/>
            <p:nvPr/>
          </p:nvSpPr>
          <p:spPr>
            <a:xfrm>
              <a:off x="2244090" y="4664202"/>
              <a:ext cx="4026535" cy="462915"/>
            </a:xfrm>
            <a:custGeom>
              <a:avLst/>
              <a:gdLst/>
              <a:ahLst/>
              <a:cxnLst/>
              <a:rect l="l" t="t" r="r" b="b"/>
              <a:pathLst>
                <a:path w="4026535" h="462914">
                  <a:moveTo>
                    <a:pt x="0" y="4572"/>
                  </a:moveTo>
                  <a:lnTo>
                    <a:pt x="0" y="462788"/>
                  </a:lnTo>
                </a:path>
                <a:path w="4026535" h="462914">
                  <a:moveTo>
                    <a:pt x="4026408" y="0"/>
                  </a:moveTo>
                  <a:lnTo>
                    <a:pt x="4026408" y="458216"/>
                  </a:lnTo>
                </a:path>
              </a:pathLst>
            </a:custGeom>
            <a:ln w="28956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649462" y="4141470"/>
              <a:ext cx="3139440" cy="523240"/>
            </a:xfrm>
            <a:custGeom>
              <a:avLst/>
              <a:gdLst/>
              <a:ahLst/>
              <a:cxnLst/>
              <a:rect l="l" t="t" r="r" b="b"/>
              <a:pathLst>
                <a:path w="3139440" h="523239">
                  <a:moveTo>
                    <a:pt x="0" y="522731"/>
                  </a:moveTo>
                  <a:lnTo>
                    <a:pt x="3139440" y="522731"/>
                  </a:lnTo>
                  <a:lnTo>
                    <a:pt x="3139440" y="0"/>
                  </a:lnTo>
                  <a:lnTo>
                    <a:pt x="0" y="0"/>
                  </a:lnTo>
                  <a:lnTo>
                    <a:pt x="0" y="522731"/>
                  </a:lnTo>
                  <a:close/>
                </a:path>
              </a:pathLst>
            </a:custGeom>
            <a:ln w="289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161269" y="4664202"/>
              <a:ext cx="0" cy="458470"/>
            </a:xfrm>
            <a:custGeom>
              <a:avLst/>
              <a:gdLst/>
              <a:ahLst/>
              <a:cxnLst/>
              <a:rect l="l" t="t" r="r" b="b"/>
              <a:pathLst>
                <a:path h="458470">
                  <a:moveTo>
                    <a:pt x="0" y="0"/>
                  </a:moveTo>
                  <a:lnTo>
                    <a:pt x="0" y="458216"/>
                  </a:lnTo>
                </a:path>
              </a:pathLst>
            </a:custGeom>
            <a:ln w="28956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87934" y="2245233"/>
            <a:ext cx="291401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2000" spc="-60" dirty="0">
                <a:latin typeface="Lucida Sans Unicode"/>
                <a:cs typeface="Lucida Sans Unicode"/>
              </a:rPr>
              <a:t>Ге</a:t>
            </a:r>
            <a:r>
              <a:rPr sz="2000" spc="-75" dirty="0">
                <a:latin typeface="Lucida Sans Unicode"/>
                <a:cs typeface="Lucida Sans Unicode"/>
              </a:rPr>
              <a:t>о</a:t>
            </a:r>
            <a:r>
              <a:rPr sz="2000" spc="-185" dirty="0">
                <a:latin typeface="Lucida Sans Unicode"/>
                <a:cs typeface="Lucida Sans Unicode"/>
              </a:rPr>
              <a:t>графи</a:t>
            </a:r>
            <a:r>
              <a:rPr sz="2000" spc="-165" dirty="0">
                <a:latin typeface="Lucida Sans Unicode"/>
                <a:cs typeface="Lucida Sans Unicode"/>
              </a:rPr>
              <a:t>ч</a:t>
            </a:r>
            <a:r>
              <a:rPr sz="2000" spc="-65" dirty="0">
                <a:latin typeface="Lucida Sans Unicode"/>
                <a:cs typeface="Lucida Sans Unicode"/>
              </a:rPr>
              <a:t>ес</a:t>
            </a:r>
            <a:r>
              <a:rPr sz="2000" spc="-80" dirty="0">
                <a:latin typeface="Lucida Sans Unicode"/>
                <a:cs typeface="Lucida Sans Unicode"/>
              </a:rPr>
              <a:t>к</a:t>
            </a:r>
            <a:r>
              <a:rPr sz="2000" spc="-100" dirty="0">
                <a:latin typeface="Lucida Sans Unicode"/>
                <a:cs typeface="Lucida Sans Unicode"/>
              </a:rPr>
              <a:t>ие</a:t>
            </a:r>
            <a:r>
              <a:rPr sz="2000" spc="-204" dirty="0">
                <a:latin typeface="Lucida Sans Unicode"/>
                <a:cs typeface="Lucida Sans Unicode"/>
              </a:rPr>
              <a:t> </a:t>
            </a:r>
            <a:r>
              <a:rPr sz="2000" spc="-125" dirty="0">
                <a:latin typeface="Lucida Sans Unicode"/>
                <a:cs typeface="Lucida Sans Unicode"/>
              </a:rPr>
              <a:t>зна</a:t>
            </a:r>
            <a:r>
              <a:rPr sz="2000" spc="-135" dirty="0">
                <a:latin typeface="Lucida Sans Unicode"/>
                <a:cs typeface="Lucida Sans Unicode"/>
              </a:rPr>
              <a:t>н</a:t>
            </a:r>
            <a:r>
              <a:rPr sz="2000" spc="-90" dirty="0">
                <a:latin typeface="Lucida Sans Unicode"/>
                <a:cs typeface="Lucida Sans Unicode"/>
              </a:rPr>
              <a:t>ия</a:t>
            </a:r>
            <a:r>
              <a:rPr sz="2000" spc="-200" dirty="0">
                <a:latin typeface="Lucida Sans Unicode"/>
                <a:cs typeface="Lucida Sans Unicode"/>
              </a:rPr>
              <a:t> </a:t>
            </a:r>
            <a:r>
              <a:rPr sz="2000" spc="-85" dirty="0">
                <a:latin typeface="Lucida Sans Unicode"/>
                <a:cs typeface="Lucida Sans Unicode"/>
              </a:rPr>
              <a:t>и  </a:t>
            </a:r>
            <a:r>
              <a:rPr sz="2000" spc="-120" dirty="0">
                <a:latin typeface="Lucida Sans Unicode"/>
                <a:cs typeface="Lucida Sans Unicode"/>
              </a:rPr>
              <a:t>ум</a:t>
            </a:r>
            <a:r>
              <a:rPr sz="2000" spc="-100" dirty="0">
                <a:latin typeface="Lucida Sans Unicode"/>
                <a:cs typeface="Lucida Sans Unicode"/>
              </a:rPr>
              <a:t>е</a:t>
            </a:r>
            <a:r>
              <a:rPr sz="2000" spc="-114" dirty="0">
                <a:latin typeface="Lucida Sans Unicode"/>
                <a:cs typeface="Lucida Sans Unicode"/>
              </a:rPr>
              <a:t>ни</a:t>
            </a:r>
            <a:r>
              <a:rPr sz="2000" spc="-105" dirty="0">
                <a:latin typeface="Lucida Sans Unicode"/>
                <a:cs typeface="Lucida Sans Unicode"/>
              </a:rPr>
              <a:t>я</a:t>
            </a:r>
            <a:r>
              <a:rPr sz="2000" spc="-190" dirty="0">
                <a:latin typeface="Lucida Sans Unicode"/>
                <a:cs typeface="Lucida Sans Unicode"/>
              </a:rPr>
              <a:t>,</a:t>
            </a:r>
            <a:r>
              <a:rPr sz="2000" spc="-195" dirty="0">
                <a:latin typeface="Lucida Sans Unicode"/>
                <a:cs typeface="Lucida Sans Unicode"/>
              </a:rPr>
              <a:t> </a:t>
            </a:r>
            <a:r>
              <a:rPr sz="2000" spc="-140" dirty="0">
                <a:latin typeface="Lucida Sans Unicode"/>
                <a:cs typeface="Lucida Sans Unicode"/>
              </a:rPr>
              <a:t>ге</a:t>
            </a:r>
            <a:r>
              <a:rPr sz="2000" spc="-170" dirty="0">
                <a:latin typeface="Lucida Sans Unicode"/>
                <a:cs typeface="Lucida Sans Unicode"/>
              </a:rPr>
              <a:t>о</a:t>
            </a:r>
            <a:r>
              <a:rPr sz="2000" spc="-185" dirty="0">
                <a:latin typeface="Lucida Sans Unicode"/>
                <a:cs typeface="Lucida Sans Unicode"/>
              </a:rPr>
              <a:t>графи</a:t>
            </a:r>
            <a:r>
              <a:rPr sz="2000" spc="-165" dirty="0">
                <a:latin typeface="Lucida Sans Unicode"/>
                <a:cs typeface="Lucida Sans Unicode"/>
              </a:rPr>
              <a:t>ч</a:t>
            </a:r>
            <a:r>
              <a:rPr sz="2000" spc="-65" dirty="0">
                <a:latin typeface="Lucida Sans Unicode"/>
                <a:cs typeface="Lucida Sans Unicode"/>
              </a:rPr>
              <a:t>ес</a:t>
            </a:r>
            <a:r>
              <a:rPr sz="2000" spc="-80" dirty="0">
                <a:latin typeface="Lucida Sans Unicode"/>
                <a:cs typeface="Lucida Sans Unicode"/>
              </a:rPr>
              <a:t>к</a:t>
            </a:r>
            <a:r>
              <a:rPr sz="2000" spc="-65" dirty="0">
                <a:latin typeface="Lucida Sans Unicode"/>
                <a:cs typeface="Lucida Sans Unicode"/>
              </a:rPr>
              <a:t>ое  </a:t>
            </a:r>
            <a:r>
              <a:rPr sz="2000" spc="-145" dirty="0">
                <a:latin typeface="Lucida Sans Unicode"/>
                <a:cs typeface="Lucida Sans Unicode"/>
              </a:rPr>
              <a:t>мышление</a:t>
            </a:r>
            <a:endParaRPr sz="2000" dirty="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35449" y="2290063"/>
            <a:ext cx="2933065" cy="1132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33070">
              <a:spcBef>
                <a:spcPts val="105"/>
              </a:spcBef>
            </a:pPr>
            <a:r>
              <a:rPr sz="2000" spc="-100" dirty="0" err="1">
                <a:latin typeface="Lucida Sans Unicode"/>
                <a:cs typeface="Lucida Sans Unicode"/>
              </a:rPr>
              <a:t>Межди</a:t>
            </a:r>
            <a:r>
              <a:rPr sz="2000" spc="-125" dirty="0" err="1">
                <a:latin typeface="Lucida Sans Unicode"/>
                <a:cs typeface="Lucida Sans Unicode"/>
              </a:rPr>
              <a:t>сц</a:t>
            </a:r>
            <a:r>
              <a:rPr sz="2000" spc="-145" dirty="0" err="1">
                <a:latin typeface="Lucida Sans Unicode"/>
                <a:cs typeface="Lucida Sans Unicode"/>
              </a:rPr>
              <a:t>иплинар</a:t>
            </a:r>
            <a:r>
              <a:rPr sz="2000" spc="-100" dirty="0" err="1">
                <a:latin typeface="Lucida Sans Unicode"/>
                <a:cs typeface="Lucida Sans Unicode"/>
              </a:rPr>
              <a:t>ные</a:t>
            </a:r>
            <a:r>
              <a:rPr sz="2000" spc="-100" dirty="0">
                <a:latin typeface="Lucida Sans Unicode"/>
                <a:cs typeface="Lucida Sans Unicode"/>
              </a:rPr>
              <a:t>  </a:t>
            </a:r>
            <a:r>
              <a:rPr sz="2000" spc="-114" dirty="0" err="1" smtClean="0">
                <a:latin typeface="Lucida Sans Unicode"/>
                <a:cs typeface="Lucida Sans Unicode"/>
              </a:rPr>
              <a:t>поня</a:t>
            </a:r>
            <a:r>
              <a:rPr sz="2000" spc="-105" dirty="0" err="1" smtClean="0">
                <a:latin typeface="Lucida Sans Unicode"/>
                <a:cs typeface="Lucida Sans Unicode"/>
              </a:rPr>
              <a:t>т</a:t>
            </a:r>
            <a:r>
              <a:rPr sz="2000" spc="-90" dirty="0" err="1" smtClean="0">
                <a:latin typeface="Lucida Sans Unicode"/>
                <a:cs typeface="Lucida Sans Unicode"/>
              </a:rPr>
              <a:t>ия</a:t>
            </a:r>
            <a:r>
              <a:rPr lang="ru-RU" sz="2000" spc="-90" dirty="0" smtClean="0">
                <a:latin typeface="Lucida Sans Unicode"/>
                <a:cs typeface="Lucida Sans Unicode"/>
              </a:rPr>
              <a:t> </a:t>
            </a:r>
            <a:r>
              <a:rPr sz="2000" spc="-185" dirty="0" smtClean="0">
                <a:latin typeface="Lucida Sans Unicode"/>
                <a:cs typeface="Lucida Sans Unicode"/>
              </a:rPr>
              <a:t> </a:t>
            </a:r>
            <a:r>
              <a:rPr sz="2000" spc="-125" dirty="0">
                <a:latin typeface="Lucida Sans Unicode"/>
                <a:cs typeface="Lucida Sans Unicode"/>
              </a:rPr>
              <a:t>и</a:t>
            </a:r>
            <a:r>
              <a:rPr sz="2000" spc="-195" dirty="0">
                <a:latin typeface="Lucida Sans Unicode"/>
                <a:cs typeface="Lucida Sans Unicode"/>
              </a:rPr>
              <a:t> </a:t>
            </a:r>
            <a:r>
              <a:rPr sz="2000" spc="25" dirty="0">
                <a:latin typeface="Lucida Sans Unicode"/>
                <a:cs typeface="Lucida Sans Unicode"/>
              </a:rPr>
              <a:t>УУД</a:t>
            </a:r>
            <a:endParaRPr sz="2000" dirty="0">
              <a:latin typeface="Lucida Sans Unicode"/>
              <a:cs typeface="Lucida Sans Unicode"/>
            </a:endParaRPr>
          </a:p>
          <a:p>
            <a:pPr marL="12700" marR="5080">
              <a:spcBef>
                <a:spcPts val="75"/>
              </a:spcBef>
            </a:pPr>
            <a:r>
              <a:rPr sz="1600" spc="-75" dirty="0">
                <a:latin typeface="Lucida Sans Unicode"/>
                <a:cs typeface="Lucida Sans Unicode"/>
              </a:rPr>
              <a:t>(по</a:t>
            </a:r>
            <a:r>
              <a:rPr sz="1600" spc="-80" dirty="0">
                <a:latin typeface="Lucida Sans Unicode"/>
                <a:cs typeface="Lucida Sans Unicode"/>
              </a:rPr>
              <a:t>з</a:t>
            </a:r>
            <a:r>
              <a:rPr sz="1600" spc="-114" dirty="0">
                <a:latin typeface="Lucida Sans Unicode"/>
                <a:cs typeface="Lucida Sans Unicode"/>
              </a:rPr>
              <a:t>нава</a:t>
            </a:r>
            <a:r>
              <a:rPr sz="1600" spc="-95" dirty="0">
                <a:latin typeface="Lucida Sans Unicode"/>
                <a:cs typeface="Lucida Sans Unicode"/>
              </a:rPr>
              <a:t>тельн</a:t>
            </a:r>
            <a:r>
              <a:rPr sz="1600" spc="-130" dirty="0">
                <a:latin typeface="Lucida Sans Unicode"/>
                <a:cs typeface="Lucida Sans Unicode"/>
              </a:rPr>
              <a:t>ы</a:t>
            </a:r>
            <a:r>
              <a:rPr sz="1600" spc="-110" dirty="0">
                <a:latin typeface="Lucida Sans Unicode"/>
                <a:cs typeface="Lucida Sans Unicode"/>
              </a:rPr>
              <a:t>е,</a:t>
            </a:r>
            <a:r>
              <a:rPr sz="1600" spc="-114" dirty="0">
                <a:latin typeface="Lucida Sans Unicode"/>
                <a:cs typeface="Lucida Sans Unicode"/>
              </a:rPr>
              <a:t> рег</a:t>
            </a:r>
            <a:r>
              <a:rPr sz="1600" spc="-120" dirty="0">
                <a:latin typeface="Lucida Sans Unicode"/>
                <a:cs typeface="Lucida Sans Unicode"/>
              </a:rPr>
              <a:t>у</a:t>
            </a:r>
            <a:r>
              <a:rPr sz="1600" spc="-80" dirty="0">
                <a:latin typeface="Lucida Sans Unicode"/>
                <a:cs typeface="Lucida Sans Unicode"/>
              </a:rPr>
              <a:t>ля</a:t>
            </a:r>
            <a:r>
              <a:rPr sz="1600" spc="-70" dirty="0">
                <a:latin typeface="Lucida Sans Unicode"/>
                <a:cs typeface="Lucida Sans Unicode"/>
              </a:rPr>
              <a:t>т</a:t>
            </a:r>
            <a:r>
              <a:rPr sz="1600" spc="-95" dirty="0">
                <a:latin typeface="Lucida Sans Unicode"/>
                <a:cs typeface="Lucida Sans Unicode"/>
              </a:rPr>
              <a:t>ивные,  </a:t>
            </a:r>
            <a:r>
              <a:rPr sz="1600" spc="-100" dirty="0">
                <a:latin typeface="Lucida Sans Unicode"/>
                <a:cs typeface="Lucida Sans Unicode"/>
              </a:rPr>
              <a:t>коммуникативные)</a:t>
            </a:r>
            <a:endParaRPr sz="1600" dirty="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204963" y="2255596"/>
            <a:ext cx="3155188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4485" marR="5080" indent="-311785">
              <a:spcBef>
                <a:spcPts val="105"/>
              </a:spcBef>
              <a:tabLst>
                <a:tab pos="323850" algn="l"/>
              </a:tabLst>
            </a:pPr>
            <a:r>
              <a:rPr sz="1000" spc="-105" dirty="0">
                <a:latin typeface="Lucida Sans Unicode"/>
                <a:cs typeface="Lucida Sans Unicode"/>
              </a:rPr>
              <a:t>3	</a:t>
            </a:r>
            <a:r>
              <a:rPr sz="2000" spc="-105" dirty="0">
                <a:latin typeface="Lucida Sans Unicode"/>
                <a:cs typeface="Lucida Sans Unicode"/>
              </a:rPr>
              <a:t>Определе</a:t>
            </a:r>
            <a:r>
              <a:rPr sz="2000" spc="-130" dirty="0">
                <a:latin typeface="Lucida Sans Unicode"/>
                <a:cs typeface="Lucida Sans Unicode"/>
              </a:rPr>
              <a:t>нные</a:t>
            </a:r>
            <a:r>
              <a:rPr sz="2000" spc="-225" dirty="0">
                <a:latin typeface="Lucida Sans Unicode"/>
                <a:cs typeface="Lucida Sans Unicode"/>
              </a:rPr>
              <a:t> </a:t>
            </a:r>
            <a:r>
              <a:rPr sz="2000" spc="-114" dirty="0">
                <a:latin typeface="Lucida Sans Unicode"/>
                <a:cs typeface="Lucida Sans Unicode"/>
              </a:rPr>
              <a:t>ка</a:t>
            </a:r>
            <a:r>
              <a:rPr sz="2000" spc="-120" dirty="0">
                <a:latin typeface="Lucida Sans Unicode"/>
                <a:cs typeface="Lucida Sans Unicode"/>
              </a:rPr>
              <a:t>ч</a:t>
            </a:r>
            <a:r>
              <a:rPr sz="2000" spc="-65" dirty="0">
                <a:latin typeface="Lucida Sans Unicode"/>
                <a:cs typeface="Lucida Sans Unicode"/>
              </a:rPr>
              <a:t>е</a:t>
            </a:r>
            <a:r>
              <a:rPr sz="2000" spc="-70" dirty="0">
                <a:latin typeface="Lucida Sans Unicode"/>
                <a:cs typeface="Lucida Sans Unicode"/>
              </a:rPr>
              <a:t>с</a:t>
            </a:r>
            <a:r>
              <a:rPr sz="2000" spc="-120" dirty="0">
                <a:latin typeface="Lucida Sans Unicode"/>
                <a:cs typeface="Lucida Sans Unicode"/>
              </a:rPr>
              <a:t>т</a:t>
            </a:r>
            <a:r>
              <a:rPr sz="2000" spc="-100" dirty="0">
                <a:latin typeface="Lucida Sans Unicode"/>
                <a:cs typeface="Lucida Sans Unicode"/>
              </a:rPr>
              <a:t>ва  </a:t>
            </a:r>
            <a:r>
              <a:rPr sz="2000" spc="-110" dirty="0">
                <a:latin typeface="Lucida Sans Unicode"/>
                <a:cs typeface="Lucida Sans Unicode"/>
              </a:rPr>
              <a:t>ли</a:t>
            </a:r>
            <a:r>
              <a:rPr sz="2000" spc="-105" dirty="0">
                <a:latin typeface="Lucida Sans Unicode"/>
                <a:cs typeface="Lucida Sans Unicode"/>
              </a:rPr>
              <a:t>чно</a:t>
            </a:r>
            <a:r>
              <a:rPr sz="2000" spc="-95" dirty="0">
                <a:latin typeface="Lucida Sans Unicode"/>
                <a:cs typeface="Lucida Sans Unicode"/>
              </a:rPr>
              <a:t>с</a:t>
            </a:r>
            <a:r>
              <a:rPr sz="2000" spc="-105" dirty="0">
                <a:latin typeface="Lucida Sans Unicode"/>
                <a:cs typeface="Lucida Sans Unicode"/>
              </a:rPr>
              <a:t>т</a:t>
            </a:r>
            <a:r>
              <a:rPr sz="2000" spc="-140" dirty="0">
                <a:latin typeface="Lucida Sans Unicode"/>
                <a:cs typeface="Lucida Sans Unicode"/>
              </a:rPr>
              <a:t>и</a:t>
            </a:r>
            <a:r>
              <a:rPr sz="2000" spc="-190" dirty="0">
                <a:latin typeface="Lucida Sans Unicode"/>
                <a:cs typeface="Lucida Sans Unicode"/>
              </a:rPr>
              <a:t>,</a:t>
            </a:r>
            <a:r>
              <a:rPr sz="2000" spc="-195" dirty="0">
                <a:latin typeface="Lucida Sans Unicode"/>
                <a:cs typeface="Lucida Sans Unicode"/>
              </a:rPr>
              <a:t> </a:t>
            </a:r>
            <a:r>
              <a:rPr sz="2000" spc="-60" dirty="0">
                <a:latin typeface="Lucida Sans Unicode"/>
                <a:cs typeface="Lucida Sans Unicode"/>
              </a:rPr>
              <a:t>в</a:t>
            </a:r>
            <a:r>
              <a:rPr sz="2000" spc="-80" dirty="0">
                <a:latin typeface="Lucida Sans Unicode"/>
                <a:cs typeface="Lucida Sans Unicode"/>
              </a:rPr>
              <a:t>о</a:t>
            </a:r>
            <a:r>
              <a:rPr sz="2000" spc="-75" dirty="0">
                <a:latin typeface="Lucida Sans Unicode"/>
                <a:cs typeface="Lucida Sans Unicode"/>
              </a:rPr>
              <a:t>с</a:t>
            </a:r>
            <a:r>
              <a:rPr sz="2000" spc="-100" dirty="0">
                <a:latin typeface="Lucida Sans Unicode"/>
                <a:cs typeface="Lucida Sans Unicode"/>
              </a:rPr>
              <a:t>треб</a:t>
            </a:r>
            <a:r>
              <a:rPr sz="2000" spc="-120" dirty="0">
                <a:latin typeface="Lucida Sans Unicode"/>
                <a:cs typeface="Lucida Sans Unicode"/>
              </a:rPr>
              <a:t>о</a:t>
            </a:r>
            <a:r>
              <a:rPr sz="2000" spc="-60" dirty="0">
                <a:latin typeface="Lucida Sans Unicode"/>
                <a:cs typeface="Lucida Sans Unicode"/>
              </a:rPr>
              <a:t>в</a:t>
            </a:r>
            <a:r>
              <a:rPr sz="2000" spc="-140" dirty="0">
                <a:latin typeface="Lucida Sans Unicode"/>
                <a:cs typeface="Lucida Sans Unicode"/>
              </a:rPr>
              <a:t>анные</a:t>
            </a:r>
            <a:r>
              <a:rPr sz="2000" spc="-220" dirty="0">
                <a:latin typeface="Lucida Sans Unicode"/>
                <a:cs typeface="Lucida Sans Unicode"/>
              </a:rPr>
              <a:t> </a:t>
            </a:r>
            <a:r>
              <a:rPr sz="2000" spc="-45" dirty="0">
                <a:latin typeface="Lucida Sans Unicode"/>
                <a:cs typeface="Lucida Sans Unicode"/>
              </a:rPr>
              <a:t>в  </a:t>
            </a:r>
            <a:r>
              <a:rPr sz="2000" spc="-65" dirty="0">
                <a:latin typeface="Lucida Sans Unicode"/>
                <a:cs typeface="Lucida Sans Unicode"/>
              </a:rPr>
              <a:t>с</a:t>
            </a:r>
            <a:r>
              <a:rPr sz="2000" spc="-90" dirty="0">
                <a:latin typeface="Lucida Sans Unicode"/>
                <a:cs typeface="Lucida Sans Unicode"/>
              </a:rPr>
              <a:t>о</a:t>
            </a:r>
            <a:r>
              <a:rPr sz="2000" spc="-60" dirty="0">
                <a:latin typeface="Lucida Sans Unicode"/>
                <a:cs typeface="Lucida Sans Unicode"/>
              </a:rPr>
              <a:t>в</a:t>
            </a:r>
            <a:r>
              <a:rPr sz="2000" spc="-130" dirty="0">
                <a:latin typeface="Lucida Sans Unicode"/>
                <a:cs typeface="Lucida Sans Unicode"/>
              </a:rPr>
              <a:t>ре</a:t>
            </a:r>
            <a:r>
              <a:rPr sz="2000" spc="-155" dirty="0">
                <a:latin typeface="Lucida Sans Unicode"/>
                <a:cs typeface="Lucida Sans Unicode"/>
              </a:rPr>
              <a:t>м</a:t>
            </a:r>
            <a:r>
              <a:rPr sz="2000" spc="-114" dirty="0">
                <a:latin typeface="Lucida Sans Unicode"/>
                <a:cs typeface="Lucida Sans Unicode"/>
              </a:rPr>
              <a:t>енн</a:t>
            </a:r>
            <a:r>
              <a:rPr sz="2000" spc="-125" dirty="0">
                <a:latin typeface="Lucida Sans Unicode"/>
                <a:cs typeface="Lucida Sans Unicode"/>
              </a:rPr>
              <a:t>о</a:t>
            </a:r>
            <a:r>
              <a:rPr sz="2000" spc="-200" dirty="0">
                <a:latin typeface="Lucida Sans Unicode"/>
                <a:cs typeface="Lucida Sans Unicode"/>
              </a:rPr>
              <a:t>м</a:t>
            </a:r>
            <a:r>
              <a:rPr sz="2000" spc="-220" dirty="0">
                <a:latin typeface="Lucida Sans Unicode"/>
                <a:cs typeface="Lucida Sans Unicode"/>
              </a:rPr>
              <a:t> </a:t>
            </a:r>
            <a:r>
              <a:rPr sz="2000" spc="-95" dirty="0" err="1">
                <a:latin typeface="Lucida Sans Unicode"/>
                <a:cs typeface="Lucida Sans Unicode"/>
              </a:rPr>
              <a:t>о</a:t>
            </a:r>
            <a:r>
              <a:rPr sz="2000" spc="-100" dirty="0" err="1">
                <a:latin typeface="Lucida Sans Unicode"/>
                <a:cs typeface="Lucida Sans Unicode"/>
              </a:rPr>
              <a:t>б</a:t>
            </a:r>
            <a:r>
              <a:rPr sz="2000" spc="-160" dirty="0" err="1">
                <a:latin typeface="Lucida Sans Unicode"/>
                <a:cs typeface="Lucida Sans Unicode"/>
              </a:rPr>
              <a:t>ще</a:t>
            </a:r>
            <a:r>
              <a:rPr sz="2000" spc="-125" dirty="0" err="1">
                <a:latin typeface="Lucida Sans Unicode"/>
                <a:cs typeface="Lucida Sans Unicode"/>
              </a:rPr>
              <a:t>с</a:t>
            </a:r>
            <a:r>
              <a:rPr sz="2000" spc="-80" dirty="0" err="1">
                <a:latin typeface="Lucida Sans Unicode"/>
                <a:cs typeface="Lucida Sans Unicode"/>
              </a:rPr>
              <a:t>тве</a:t>
            </a:r>
            <a:r>
              <a:rPr sz="2000" spc="240" dirty="0">
                <a:latin typeface="Lucida Sans Unicode"/>
                <a:cs typeface="Lucida Sans Unicode"/>
              </a:rPr>
              <a:t> </a:t>
            </a:r>
            <a:endParaRPr sz="2800" dirty="0">
              <a:latin typeface="Lucida Sans Unicode"/>
              <a:cs typeface="Lucida Sans Unicode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836674" y="3628645"/>
            <a:ext cx="567055" cy="405765"/>
            <a:chOff x="1830323" y="3628644"/>
            <a:chExt cx="567055" cy="405765"/>
          </a:xfrm>
        </p:grpSpPr>
        <p:sp>
          <p:nvSpPr>
            <p:cNvPr id="29" name="object 29"/>
            <p:cNvSpPr/>
            <p:nvPr/>
          </p:nvSpPr>
          <p:spPr>
            <a:xfrm>
              <a:off x="1836419" y="3634740"/>
              <a:ext cx="554990" cy="393700"/>
            </a:xfrm>
            <a:custGeom>
              <a:avLst/>
              <a:gdLst/>
              <a:ahLst/>
              <a:cxnLst/>
              <a:rect l="l" t="t" r="r" b="b"/>
              <a:pathLst>
                <a:path w="554989" h="393700">
                  <a:moveTo>
                    <a:pt x="277368" y="0"/>
                  </a:moveTo>
                  <a:lnTo>
                    <a:pt x="0" y="196596"/>
                  </a:lnTo>
                  <a:lnTo>
                    <a:pt x="138684" y="196596"/>
                  </a:lnTo>
                  <a:lnTo>
                    <a:pt x="138684" y="393192"/>
                  </a:lnTo>
                  <a:lnTo>
                    <a:pt x="416052" y="393192"/>
                  </a:lnTo>
                  <a:lnTo>
                    <a:pt x="416052" y="196596"/>
                  </a:lnTo>
                  <a:lnTo>
                    <a:pt x="554736" y="196596"/>
                  </a:lnTo>
                  <a:lnTo>
                    <a:pt x="2773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36419" y="3634740"/>
              <a:ext cx="554990" cy="393700"/>
            </a:xfrm>
            <a:custGeom>
              <a:avLst/>
              <a:gdLst/>
              <a:ahLst/>
              <a:cxnLst/>
              <a:rect l="l" t="t" r="r" b="b"/>
              <a:pathLst>
                <a:path w="554989" h="393700">
                  <a:moveTo>
                    <a:pt x="138684" y="393192"/>
                  </a:moveTo>
                  <a:lnTo>
                    <a:pt x="138684" y="196596"/>
                  </a:lnTo>
                  <a:lnTo>
                    <a:pt x="0" y="196596"/>
                  </a:lnTo>
                  <a:lnTo>
                    <a:pt x="277368" y="0"/>
                  </a:lnTo>
                  <a:lnTo>
                    <a:pt x="554736" y="196596"/>
                  </a:lnTo>
                  <a:lnTo>
                    <a:pt x="416052" y="196596"/>
                  </a:lnTo>
                  <a:lnTo>
                    <a:pt x="416052" y="393192"/>
                  </a:lnTo>
                  <a:lnTo>
                    <a:pt x="138684" y="39319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6010910" y="3672840"/>
            <a:ext cx="4497705" cy="426720"/>
            <a:chOff x="6004559" y="3672840"/>
            <a:chExt cx="4497705" cy="426720"/>
          </a:xfrm>
        </p:grpSpPr>
        <p:sp>
          <p:nvSpPr>
            <p:cNvPr id="32" name="object 32"/>
            <p:cNvSpPr/>
            <p:nvPr/>
          </p:nvSpPr>
          <p:spPr>
            <a:xfrm>
              <a:off x="6010655" y="3698748"/>
              <a:ext cx="554990" cy="394970"/>
            </a:xfrm>
            <a:custGeom>
              <a:avLst/>
              <a:gdLst/>
              <a:ahLst/>
              <a:cxnLst/>
              <a:rect l="l" t="t" r="r" b="b"/>
              <a:pathLst>
                <a:path w="554990" h="394970">
                  <a:moveTo>
                    <a:pt x="277368" y="0"/>
                  </a:moveTo>
                  <a:lnTo>
                    <a:pt x="0" y="197357"/>
                  </a:lnTo>
                  <a:lnTo>
                    <a:pt x="138684" y="197357"/>
                  </a:lnTo>
                  <a:lnTo>
                    <a:pt x="138684" y="394715"/>
                  </a:lnTo>
                  <a:lnTo>
                    <a:pt x="416052" y="394715"/>
                  </a:lnTo>
                  <a:lnTo>
                    <a:pt x="416052" y="197357"/>
                  </a:lnTo>
                  <a:lnTo>
                    <a:pt x="554736" y="197357"/>
                  </a:lnTo>
                  <a:lnTo>
                    <a:pt x="2773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10655" y="3698748"/>
              <a:ext cx="554990" cy="394970"/>
            </a:xfrm>
            <a:custGeom>
              <a:avLst/>
              <a:gdLst/>
              <a:ahLst/>
              <a:cxnLst/>
              <a:rect l="l" t="t" r="r" b="b"/>
              <a:pathLst>
                <a:path w="554990" h="394970">
                  <a:moveTo>
                    <a:pt x="138684" y="394715"/>
                  </a:moveTo>
                  <a:lnTo>
                    <a:pt x="138684" y="197357"/>
                  </a:lnTo>
                  <a:lnTo>
                    <a:pt x="0" y="197357"/>
                  </a:lnTo>
                  <a:lnTo>
                    <a:pt x="277368" y="0"/>
                  </a:lnTo>
                  <a:lnTo>
                    <a:pt x="554736" y="197357"/>
                  </a:lnTo>
                  <a:lnTo>
                    <a:pt x="416052" y="197357"/>
                  </a:lnTo>
                  <a:lnTo>
                    <a:pt x="416052" y="394715"/>
                  </a:lnTo>
                  <a:lnTo>
                    <a:pt x="138684" y="394715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941051" y="3678936"/>
              <a:ext cx="554990" cy="393700"/>
            </a:xfrm>
            <a:custGeom>
              <a:avLst/>
              <a:gdLst/>
              <a:ahLst/>
              <a:cxnLst/>
              <a:rect l="l" t="t" r="r" b="b"/>
              <a:pathLst>
                <a:path w="554990" h="393700">
                  <a:moveTo>
                    <a:pt x="277368" y="0"/>
                  </a:moveTo>
                  <a:lnTo>
                    <a:pt x="0" y="196595"/>
                  </a:lnTo>
                  <a:lnTo>
                    <a:pt x="138683" y="196595"/>
                  </a:lnTo>
                  <a:lnTo>
                    <a:pt x="138683" y="393191"/>
                  </a:lnTo>
                  <a:lnTo>
                    <a:pt x="416051" y="393191"/>
                  </a:lnTo>
                  <a:lnTo>
                    <a:pt x="416051" y="196595"/>
                  </a:lnTo>
                  <a:lnTo>
                    <a:pt x="554736" y="196595"/>
                  </a:lnTo>
                  <a:lnTo>
                    <a:pt x="2773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941051" y="3678936"/>
              <a:ext cx="554990" cy="393700"/>
            </a:xfrm>
            <a:custGeom>
              <a:avLst/>
              <a:gdLst/>
              <a:ahLst/>
              <a:cxnLst/>
              <a:rect l="l" t="t" r="r" b="b"/>
              <a:pathLst>
                <a:path w="554990" h="393700">
                  <a:moveTo>
                    <a:pt x="138683" y="393191"/>
                  </a:moveTo>
                  <a:lnTo>
                    <a:pt x="138683" y="196595"/>
                  </a:lnTo>
                  <a:lnTo>
                    <a:pt x="0" y="196595"/>
                  </a:lnTo>
                  <a:lnTo>
                    <a:pt x="277368" y="0"/>
                  </a:lnTo>
                  <a:lnTo>
                    <a:pt x="554736" y="196595"/>
                  </a:lnTo>
                  <a:lnTo>
                    <a:pt x="416051" y="196595"/>
                  </a:lnTo>
                  <a:lnTo>
                    <a:pt x="416051" y="393191"/>
                  </a:lnTo>
                  <a:lnTo>
                    <a:pt x="138683" y="393191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25272" y="5761735"/>
            <a:ext cx="799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70" dirty="0">
                <a:solidFill>
                  <a:srgbClr val="FF0000"/>
                </a:solidFill>
                <a:latin typeface="Lucida Sans Unicode"/>
                <a:cs typeface="Lucida Sans Unicode"/>
              </a:rPr>
              <a:t>Учителя</a:t>
            </a:r>
            <a:r>
              <a:rPr spc="-18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pc="-105" dirty="0">
                <a:solidFill>
                  <a:srgbClr val="FF0000"/>
                </a:solidFill>
                <a:latin typeface="Lucida Sans Unicode"/>
                <a:cs typeface="Lucida Sans Unicode"/>
              </a:rPr>
              <a:t>поставлены</a:t>
            </a:r>
            <a:r>
              <a:rPr spc="-17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pc="-60" dirty="0">
                <a:solidFill>
                  <a:srgbClr val="FF0000"/>
                </a:solidFill>
                <a:latin typeface="Lucida Sans Unicode"/>
                <a:cs typeface="Lucida Sans Unicode"/>
              </a:rPr>
              <a:t>в</a:t>
            </a:r>
            <a:r>
              <a:rPr spc="-17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pc="-100" dirty="0">
                <a:solidFill>
                  <a:srgbClr val="FF0000"/>
                </a:solidFill>
                <a:latin typeface="Lucida Sans Unicode"/>
                <a:cs typeface="Lucida Sans Unicode"/>
              </a:rPr>
              <a:t>тяжелейшие</a:t>
            </a:r>
            <a:r>
              <a:rPr spc="-16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pc="-85" dirty="0">
                <a:solidFill>
                  <a:srgbClr val="FF0000"/>
                </a:solidFill>
                <a:latin typeface="Lucida Sans Unicode"/>
                <a:cs typeface="Lucida Sans Unicode"/>
              </a:rPr>
              <a:t>условия,</a:t>
            </a:r>
            <a:r>
              <a:rPr spc="-18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pc="-90" dirty="0">
                <a:solidFill>
                  <a:srgbClr val="FF0000"/>
                </a:solidFill>
                <a:latin typeface="Lucida Sans Unicode"/>
                <a:cs typeface="Lucida Sans Unicode"/>
              </a:rPr>
              <a:t>поскольку</a:t>
            </a:r>
            <a:r>
              <a:rPr spc="-18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pc="-95" dirty="0">
                <a:solidFill>
                  <a:srgbClr val="FF0000"/>
                </a:solidFill>
                <a:latin typeface="Lucida Sans Unicode"/>
                <a:cs typeface="Lucida Sans Unicode"/>
              </a:rPr>
              <a:t>имеются</a:t>
            </a:r>
            <a:r>
              <a:rPr spc="-18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pc="-120" dirty="0">
                <a:solidFill>
                  <a:srgbClr val="FF0000"/>
                </a:solidFill>
                <a:latin typeface="Lucida Sans Unicode"/>
                <a:cs typeface="Lucida Sans Unicode"/>
              </a:rPr>
              <a:t>«ножницы»…</a:t>
            </a:r>
            <a:endParaRPr>
              <a:latin typeface="Lucida Sans Unicode"/>
              <a:cs typeface="Lucida Sans Unicode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056292" y="4210495"/>
            <a:ext cx="2400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pc="-145" dirty="0">
                <a:latin typeface="Lucida Sans Unicode"/>
                <a:cs typeface="Lucida Sans Unicode"/>
              </a:rPr>
              <a:t>Воспитательные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6078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7550" y="169879"/>
            <a:ext cx="4876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u="sng" spc="-160" dirty="0">
                <a:solidFill>
                  <a:srgbClr val="252930"/>
                </a:solidFill>
                <a:latin typeface="Arial"/>
                <a:cs typeface="Arial"/>
              </a:rPr>
              <a:t>С</a:t>
            </a:r>
            <a:r>
              <a:rPr u="sng" spc="-155" dirty="0">
                <a:solidFill>
                  <a:srgbClr val="252930"/>
                </a:solidFill>
                <a:latin typeface="Arial"/>
                <a:cs typeface="Arial"/>
              </a:rPr>
              <a:t>у</a:t>
            </a:r>
            <a:r>
              <a:rPr u="sng" spc="-114" dirty="0">
                <a:solidFill>
                  <a:srgbClr val="252930"/>
                </a:solidFill>
                <a:latin typeface="Arial"/>
                <a:cs typeface="Arial"/>
              </a:rPr>
              <a:t>т</a:t>
            </a:r>
            <a:r>
              <a:rPr u="sng" spc="-405" dirty="0">
                <a:solidFill>
                  <a:srgbClr val="252930"/>
                </a:solidFill>
                <a:latin typeface="Arial"/>
                <a:cs typeface="Arial"/>
              </a:rPr>
              <a:t>ь</a:t>
            </a:r>
            <a:r>
              <a:rPr u="sng" spc="-160" dirty="0">
                <a:solidFill>
                  <a:srgbClr val="252930"/>
                </a:solidFill>
                <a:latin typeface="Arial"/>
                <a:cs typeface="Arial"/>
              </a:rPr>
              <a:t> </a:t>
            </a:r>
            <a:r>
              <a:rPr u="sng" spc="-60" dirty="0">
                <a:solidFill>
                  <a:srgbClr val="252930"/>
                </a:solidFill>
                <a:latin typeface="Arial"/>
                <a:cs typeface="Arial"/>
              </a:rPr>
              <a:t>«</a:t>
            </a:r>
            <a:r>
              <a:rPr u="sng" spc="-114" dirty="0">
                <a:solidFill>
                  <a:srgbClr val="252930"/>
                </a:solidFill>
                <a:latin typeface="Arial"/>
                <a:cs typeface="Arial"/>
              </a:rPr>
              <a:t>н</a:t>
            </a:r>
            <a:r>
              <a:rPr u="sng" spc="-105" dirty="0">
                <a:solidFill>
                  <a:srgbClr val="252930"/>
                </a:solidFill>
                <a:latin typeface="Arial"/>
                <a:cs typeface="Arial"/>
              </a:rPr>
              <a:t>о</a:t>
            </a:r>
            <a:r>
              <a:rPr u="sng" spc="-70" dirty="0">
                <a:solidFill>
                  <a:srgbClr val="252930"/>
                </a:solidFill>
                <a:latin typeface="Arial"/>
                <a:cs typeface="Arial"/>
              </a:rPr>
              <a:t>ж</a:t>
            </a:r>
            <a:r>
              <a:rPr u="sng" spc="-114" dirty="0">
                <a:solidFill>
                  <a:srgbClr val="252930"/>
                </a:solidFill>
                <a:latin typeface="Arial"/>
                <a:cs typeface="Arial"/>
              </a:rPr>
              <a:t>ни</a:t>
            </a:r>
            <a:r>
              <a:rPr u="sng" spc="-75" dirty="0">
                <a:solidFill>
                  <a:srgbClr val="252930"/>
                </a:solidFill>
                <a:latin typeface="Arial"/>
                <a:cs typeface="Arial"/>
              </a:rPr>
              <a:t>ц»:</a:t>
            </a:r>
          </a:p>
        </p:txBody>
      </p:sp>
      <p:sp>
        <p:nvSpPr>
          <p:cNvPr id="3" name="object 3"/>
          <p:cNvSpPr/>
          <p:nvPr/>
        </p:nvSpPr>
        <p:spPr>
          <a:xfrm>
            <a:off x="506222" y="6135623"/>
            <a:ext cx="11212830" cy="0"/>
          </a:xfrm>
          <a:custGeom>
            <a:avLst/>
            <a:gdLst/>
            <a:ahLst/>
            <a:cxnLst/>
            <a:rect l="l" t="t" r="r" b="b"/>
            <a:pathLst>
              <a:path w="11212830">
                <a:moveTo>
                  <a:pt x="0" y="0"/>
                </a:moveTo>
                <a:lnTo>
                  <a:pt x="11212830" y="0"/>
                </a:lnTo>
              </a:path>
            </a:pathLst>
          </a:custGeom>
          <a:ln w="12192">
            <a:solidFill>
              <a:srgbClr val="1C6E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4566" y="1550366"/>
            <a:ext cx="7618984" cy="34727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b="1" spc="-120" dirty="0">
                <a:solidFill>
                  <a:srgbClr val="508DD5"/>
                </a:solidFill>
                <a:latin typeface="Arial"/>
                <a:cs typeface="Arial"/>
              </a:rPr>
              <a:t>С </a:t>
            </a:r>
            <a:r>
              <a:rPr b="1" spc="-100" dirty="0">
                <a:solidFill>
                  <a:srgbClr val="508DD5"/>
                </a:solidFill>
                <a:latin typeface="Arial"/>
                <a:cs typeface="Arial"/>
              </a:rPr>
              <a:t>о</a:t>
            </a:r>
            <a:r>
              <a:rPr b="1" spc="-155" dirty="0">
                <a:solidFill>
                  <a:srgbClr val="508DD5"/>
                </a:solidFill>
                <a:latin typeface="Arial"/>
                <a:cs typeface="Arial"/>
              </a:rPr>
              <a:t>д</a:t>
            </a:r>
            <a:r>
              <a:rPr b="1" spc="-90" dirty="0">
                <a:solidFill>
                  <a:srgbClr val="508DD5"/>
                </a:solidFill>
                <a:latin typeface="Arial"/>
                <a:cs typeface="Arial"/>
              </a:rPr>
              <a:t>н</a:t>
            </a:r>
            <a:r>
              <a:rPr b="1" spc="-100" dirty="0">
                <a:solidFill>
                  <a:srgbClr val="508DD5"/>
                </a:solidFill>
                <a:latin typeface="Arial"/>
                <a:cs typeface="Arial"/>
              </a:rPr>
              <a:t>о</a:t>
            </a:r>
            <a:r>
              <a:rPr b="1" spc="-85" dirty="0">
                <a:solidFill>
                  <a:srgbClr val="508DD5"/>
                </a:solidFill>
                <a:latin typeface="Arial"/>
                <a:cs typeface="Arial"/>
              </a:rPr>
              <a:t>й</a:t>
            </a:r>
            <a:r>
              <a:rPr b="1" spc="-10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95" dirty="0">
                <a:solidFill>
                  <a:srgbClr val="508DD5"/>
                </a:solidFill>
                <a:latin typeface="Arial"/>
                <a:cs typeface="Arial"/>
              </a:rPr>
              <a:t>стор</a:t>
            </a:r>
            <a:r>
              <a:rPr b="1" spc="-110" dirty="0">
                <a:solidFill>
                  <a:srgbClr val="508DD5"/>
                </a:solidFill>
                <a:latin typeface="Arial"/>
                <a:cs typeface="Arial"/>
              </a:rPr>
              <a:t>о</a:t>
            </a:r>
            <a:r>
              <a:rPr b="1" spc="-204" dirty="0">
                <a:solidFill>
                  <a:srgbClr val="508DD5"/>
                </a:solidFill>
                <a:latin typeface="Arial"/>
                <a:cs typeface="Arial"/>
              </a:rPr>
              <a:t>ны</a:t>
            </a:r>
            <a:r>
              <a:rPr b="1" spc="-12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90" dirty="0">
                <a:solidFill>
                  <a:srgbClr val="508DD5"/>
                </a:solidFill>
                <a:latin typeface="Arial"/>
                <a:cs typeface="Arial"/>
              </a:rPr>
              <a:t>ре</a:t>
            </a:r>
            <a:r>
              <a:rPr b="1" spc="-75" dirty="0">
                <a:solidFill>
                  <a:srgbClr val="508DD5"/>
                </a:solidFill>
                <a:latin typeface="Arial"/>
                <a:cs typeface="Arial"/>
              </a:rPr>
              <a:t>г</a:t>
            </a:r>
            <a:r>
              <a:rPr b="1" spc="-185" dirty="0">
                <a:solidFill>
                  <a:srgbClr val="508DD5"/>
                </a:solidFill>
                <a:latin typeface="Arial"/>
                <a:cs typeface="Arial"/>
              </a:rPr>
              <a:t>л</a:t>
            </a:r>
            <a:r>
              <a:rPr b="1" spc="-170" dirty="0">
                <a:solidFill>
                  <a:srgbClr val="508DD5"/>
                </a:solidFill>
                <a:latin typeface="Arial"/>
                <a:cs typeface="Arial"/>
              </a:rPr>
              <a:t>а</a:t>
            </a:r>
            <a:r>
              <a:rPr b="1" spc="-125" dirty="0">
                <a:solidFill>
                  <a:srgbClr val="508DD5"/>
                </a:solidFill>
                <a:latin typeface="Arial"/>
                <a:cs typeface="Arial"/>
              </a:rPr>
              <a:t>мен</a:t>
            </a:r>
            <a:r>
              <a:rPr b="1" spc="-90" dirty="0">
                <a:solidFill>
                  <a:srgbClr val="508DD5"/>
                </a:solidFill>
                <a:latin typeface="Arial"/>
                <a:cs typeface="Arial"/>
              </a:rPr>
              <a:t>тир</a:t>
            </a:r>
            <a:r>
              <a:rPr b="1" spc="-100" dirty="0">
                <a:solidFill>
                  <a:srgbClr val="508DD5"/>
                </a:solidFill>
                <a:latin typeface="Arial"/>
                <a:cs typeface="Arial"/>
              </a:rPr>
              <a:t>у</a:t>
            </a:r>
            <a:r>
              <a:rPr b="1" spc="-130" dirty="0">
                <a:solidFill>
                  <a:srgbClr val="508DD5"/>
                </a:solidFill>
                <a:latin typeface="Arial"/>
                <a:cs typeface="Arial"/>
              </a:rPr>
              <a:t>ются</a:t>
            </a:r>
            <a:r>
              <a:rPr b="1" spc="-135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90" dirty="0">
                <a:solidFill>
                  <a:srgbClr val="508DD5"/>
                </a:solidFill>
                <a:latin typeface="Arial"/>
                <a:cs typeface="Arial"/>
              </a:rPr>
              <a:t>н</a:t>
            </a:r>
            <a:r>
              <a:rPr b="1" spc="-100" dirty="0">
                <a:solidFill>
                  <a:srgbClr val="508DD5"/>
                </a:solidFill>
                <a:latin typeface="Arial"/>
                <a:cs typeface="Arial"/>
              </a:rPr>
              <a:t>о</a:t>
            </a:r>
            <a:r>
              <a:rPr b="1" spc="-195" dirty="0">
                <a:solidFill>
                  <a:srgbClr val="508DD5"/>
                </a:solidFill>
                <a:latin typeface="Arial"/>
                <a:cs typeface="Arial"/>
              </a:rPr>
              <a:t>в</a:t>
            </a:r>
            <a:r>
              <a:rPr b="1" spc="-190" dirty="0">
                <a:solidFill>
                  <a:srgbClr val="508DD5"/>
                </a:solidFill>
                <a:latin typeface="Arial"/>
                <a:cs typeface="Arial"/>
              </a:rPr>
              <a:t>а</a:t>
            </a:r>
            <a:r>
              <a:rPr b="1" spc="-105" dirty="0">
                <a:solidFill>
                  <a:srgbClr val="508DD5"/>
                </a:solidFill>
                <a:latin typeface="Arial"/>
                <a:cs typeface="Arial"/>
              </a:rPr>
              <a:t>я,</a:t>
            </a:r>
            <a:r>
              <a:rPr b="1" spc="-10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30" dirty="0">
                <a:solidFill>
                  <a:srgbClr val="508DD5"/>
                </a:solidFill>
                <a:latin typeface="Arial"/>
                <a:cs typeface="Arial"/>
              </a:rPr>
              <a:t>сл</a:t>
            </a:r>
            <a:r>
              <a:rPr b="1" spc="-140" dirty="0">
                <a:solidFill>
                  <a:srgbClr val="508DD5"/>
                </a:solidFill>
                <a:latin typeface="Arial"/>
                <a:cs typeface="Arial"/>
              </a:rPr>
              <a:t>о</a:t>
            </a:r>
            <a:r>
              <a:rPr b="1" spc="-10" dirty="0">
                <a:solidFill>
                  <a:srgbClr val="508DD5"/>
                </a:solidFill>
                <a:latin typeface="Arial"/>
                <a:cs typeface="Arial"/>
              </a:rPr>
              <a:t>ж</a:t>
            </a:r>
            <a:r>
              <a:rPr b="1" spc="-135" dirty="0">
                <a:solidFill>
                  <a:srgbClr val="508DD5"/>
                </a:solidFill>
                <a:latin typeface="Arial"/>
                <a:cs typeface="Arial"/>
              </a:rPr>
              <a:t>н</a:t>
            </a:r>
            <a:r>
              <a:rPr b="1" spc="-140" dirty="0">
                <a:solidFill>
                  <a:srgbClr val="508DD5"/>
                </a:solidFill>
                <a:latin typeface="Arial"/>
                <a:cs typeface="Arial"/>
              </a:rPr>
              <a:t>а</a:t>
            </a:r>
            <a:r>
              <a:rPr b="1" spc="-160" dirty="0">
                <a:solidFill>
                  <a:srgbClr val="508DD5"/>
                </a:solidFill>
                <a:latin typeface="Arial"/>
                <a:cs typeface="Arial"/>
              </a:rPr>
              <a:t>я</a:t>
            </a:r>
            <a:r>
              <a:rPr b="1" spc="-10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10" dirty="0">
                <a:solidFill>
                  <a:srgbClr val="508DD5"/>
                </a:solidFill>
                <a:latin typeface="Arial"/>
                <a:cs typeface="Arial"/>
              </a:rPr>
              <a:t>п</a:t>
            </a:r>
            <a:r>
              <a:rPr b="1" spc="-60" dirty="0">
                <a:solidFill>
                  <a:srgbClr val="508DD5"/>
                </a:solidFill>
                <a:latin typeface="Arial"/>
                <a:cs typeface="Arial"/>
              </a:rPr>
              <a:t>о  </a:t>
            </a:r>
            <a:r>
              <a:rPr b="1" spc="-135" dirty="0">
                <a:solidFill>
                  <a:srgbClr val="508DD5"/>
                </a:solidFill>
                <a:latin typeface="Arial"/>
                <a:cs typeface="Arial"/>
              </a:rPr>
              <a:t>своему</a:t>
            </a:r>
            <a:r>
              <a:rPr b="1" spc="-125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20" dirty="0">
                <a:solidFill>
                  <a:srgbClr val="508DD5"/>
                </a:solidFill>
                <a:latin typeface="Arial"/>
                <a:cs typeface="Arial"/>
              </a:rPr>
              <a:t>составу,</a:t>
            </a:r>
            <a:r>
              <a:rPr b="1" spc="-105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10" dirty="0">
                <a:solidFill>
                  <a:srgbClr val="508DD5"/>
                </a:solidFill>
                <a:latin typeface="Arial"/>
                <a:cs typeface="Arial"/>
              </a:rPr>
              <a:t>группа</a:t>
            </a:r>
            <a:r>
              <a:rPr b="1" spc="-114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30" dirty="0">
                <a:solidFill>
                  <a:srgbClr val="508DD5"/>
                </a:solidFill>
                <a:latin typeface="Arial"/>
                <a:cs typeface="Arial"/>
              </a:rPr>
              <a:t>результатов</a:t>
            </a:r>
            <a:r>
              <a:rPr b="1" spc="-12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14" dirty="0">
                <a:solidFill>
                  <a:srgbClr val="508DD5"/>
                </a:solidFill>
                <a:latin typeface="Arial"/>
                <a:cs typeface="Arial"/>
              </a:rPr>
              <a:t>обучения </a:t>
            </a:r>
            <a:r>
              <a:rPr b="1" spc="-11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25" dirty="0">
                <a:solidFill>
                  <a:srgbClr val="508DD5"/>
                </a:solidFill>
                <a:latin typeface="Arial"/>
                <a:cs typeface="Arial"/>
              </a:rPr>
              <a:t>(метапредметные</a:t>
            </a:r>
            <a:r>
              <a:rPr b="1" spc="-105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35" dirty="0">
                <a:solidFill>
                  <a:srgbClr val="508DD5"/>
                </a:solidFill>
                <a:latin typeface="Arial"/>
                <a:cs typeface="Arial"/>
              </a:rPr>
              <a:t>результаты,</a:t>
            </a:r>
            <a:r>
              <a:rPr b="1" spc="-12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35" dirty="0">
                <a:solidFill>
                  <a:srgbClr val="508DD5"/>
                </a:solidFill>
                <a:latin typeface="Arial"/>
                <a:cs typeface="Arial"/>
              </a:rPr>
              <a:t>включающие</a:t>
            </a:r>
            <a:r>
              <a:rPr b="1" spc="-12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85" dirty="0">
                <a:solidFill>
                  <a:srgbClr val="508DD5"/>
                </a:solidFill>
                <a:latin typeface="Arial"/>
                <a:cs typeface="Arial"/>
              </a:rPr>
              <a:t>три</a:t>
            </a:r>
            <a:r>
              <a:rPr b="1" spc="-11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35" dirty="0">
                <a:solidFill>
                  <a:srgbClr val="508DD5"/>
                </a:solidFill>
                <a:latin typeface="Arial"/>
                <a:cs typeface="Arial"/>
              </a:rPr>
              <a:t>группы </a:t>
            </a:r>
            <a:r>
              <a:rPr b="1" spc="-484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95" dirty="0">
                <a:solidFill>
                  <a:srgbClr val="508DD5"/>
                </a:solidFill>
                <a:latin typeface="Arial"/>
                <a:cs typeface="Arial"/>
              </a:rPr>
              <a:t>УУ</a:t>
            </a:r>
            <a:r>
              <a:rPr b="1" spc="75" dirty="0">
                <a:solidFill>
                  <a:srgbClr val="508DD5"/>
                </a:solidFill>
                <a:latin typeface="Arial"/>
                <a:cs typeface="Arial"/>
              </a:rPr>
              <a:t>Д</a:t>
            </a:r>
            <a:r>
              <a:rPr b="1" spc="-114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85" dirty="0">
                <a:solidFill>
                  <a:srgbClr val="508DD5"/>
                </a:solidFill>
                <a:latin typeface="Arial"/>
                <a:cs typeface="Arial"/>
              </a:rPr>
              <a:t>и</a:t>
            </a:r>
            <a:r>
              <a:rPr b="1" spc="-105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95" dirty="0">
                <a:solidFill>
                  <a:srgbClr val="508DD5"/>
                </a:solidFill>
                <a:latin typeface="Arial"/>
                <a:cs typeface="Arial"/>
              </a:rPr>
              <a:t>меж</a:t>
            </a:r>
            <a:r>
              <a:rPr b="1" spc="-100" dirty="0">
                <a:solidFill>
                  <a:srgbClr val="508DD5"/>
                </a:solidFill>
                <a:latin typeface="Arial"/>
                <a:cs typeface="Arial"/>
              </a:rPr>
              <a:t>п</a:t>
            </a:r>
            <a:r>
              <a:rPr b="1" spc="-105" dirty="0">
                <a:solidFill>
                  <a:srgbClr val="508DD5"/>
                </a:solidFill>
                <a:latin typeface="Arial"/>
                <a:cs typeface="Arial"/>
              </a:rPr>
              <a:t>ре</a:t>
            </a:r>
            <a:r>
              <a:rPr b="1" spc="-120" dirty="0">
                <a:solidFill>
                  <a:srgbClr val="508DD5"/>
                </a:solidFill>
                <a:latin typeface="Arial"/>
                <a:cs typeface="Arial"/>
              </a:rPr>
              <a:t>д</a:t>
            </a:r>
            <a:r>
              <a:rPr b="1" spc="-140" dirty="0">
                <a:solidFill>
                  <a:srgbClr val="508DD5"/>
                </a:solidFill>
                <a:latin typeface="Arial"/>
                <a:cs typeface="Arial"/>
              </a:rPr>
              <a:t>метн</a:t>
            </a:r>
            <a:r>
              <a:rPr b="1" spc="-210" dirty="0">
                <a:solidFill>
                  <a:srgbClr val="508DD5"/>
                </a:solidFill>
                <a:latin typeface="Arial"/>
                <a:cs typeface="Arial"/>
              </a:rPr>
              <a:t>ы</a:t>
            </a:r>
            <a:r>
              <a:rPr b="1" spc="-75" dirty="0">
                <a:solidFill>
                  <a:srgbClr val="508DD5"/>
                </a:solidFill>
                <a:latin typeface="Arial"/>
                <a:cs typeface="Arial"/>
              </a:rPr>
              <a:t>е</a:t>
            </a:r>
            <a:r>
              <a:rPr b="1" spc="-12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10" dirty="0">
                <a:solidFill>
                  <a:srgbClr val="508DD5"/>
                </a:solidFill>
                <a:latin typeface="Arial"/>
                <a:cs typeface="Arial"/>
              </a:rPr>
              <a:t>п</a:t>
            </a:r>
            <a:r>
              <a:rPr b="1" spc="-90" dirty="0">
                <a:solidFill>
                  <a:srgbClr val="508DD5"/>
                </a:solidFill>
                <a:latin typeface="Arial"/>
                <a:cs typeface="Arial"/>
              </a:rPr>
              <a:t>о</a:t>
            </a:r>
            <a:r>
              <a:rPr b="1" spc="-100" dirty="0">
                <a:solidFill>
                  <a:srgbClr val="508DD5"/>
                </a:solidFill>
                <a:latin typeface="Arial"/>
                <a:cs typeface="Arial"/>
              </a:rPr>
              <a:t>н</a:t>
            </a:r>
            <a:r>
              <a:rPr b="1" spc="-120" dirty="0">
                <a:solidFill>
                  <a:srgbClr val="508DD5"/>
                </a:solidFill>
                <a:latin typeface="Arial"/>
                <a:cs typeface="Arial"/>
              </a:rPr>
              <a:t>яти</a:t>
            </a:r>
            <a:r>
              <a:rPr b="1" spc="-135" dirty="0">
                <a:solidFill>
                  <a:srgbClr val="508DD5"/>
                </a:solidFill>
                <a:latin typeface="Arial"/>
                <a:cs typeface="Arial"/>
              </a:rPr>
              <a:t>я</a:t>
            </a:r>
            <a:r>
              <a:rPr b="1" spc="-180" dirty="0">
                <a:solidFill>
                  <a:srgbClr val="508DD5"/>
                </a:solidFill>
                <a:latin typeface="Arial"/>
                <a:cs typeface="Arial"/>
              </a:rPr>
              <a:t>?)…</a:t>
            </a:r>
            <a:endParaRPr>
              <a:latin typeface="Arial"/>
              <a:cs typeface="Arial"/>
            </a:endParaRPr>
          </a:p>
          <a:p>
            <a:pPr marL="12700" marR="179705">
              <a:spcBef>
                <a:spcPts val="2165"/>
              </a:spcBef>
            </a:pPr>
            <a:r>
              <a:rPr b="1" spc="-125" dirty="0">
                <a:solidFill>
                  <a:srgbClr val="508DD5"/>
                </a:solidFill>
                <a:latin typeface="Arial"/>
                <a:cs typeface="Arial"/>
              </a:rPr>
              <a:t>С </a:t>
            </a:r>
            <a:r>
              <a:rPr b="1" spc="-100" dirty="0">
                <a:solidFill>
                  <a:srgbClr val="508DD5"/>
                </a:solidFill>
                <a:latin typeface="Arial"/>
                <a:cs typeface="Arial"/>
              </a:rPr>
              <a:t>другой </a:t>
            </a:r>
            <a:r>
              <a:rPr b="1" spc="-120" dirty="0">
                <a:solidFill>
                  <a:srgbClr val="508DD5"/>
                </a:solidFill>
                <a:latin typeface="Arial"/>
                <a:cs typeface="Arial"/>
              </a:rPr>
              <a:t>стороны, </a:t>
            </a:r>
            <a:r>
              <a:rPr b="1" spc="-50" dirty="0">
                <a:solidFill>
                  <a:srgbClr val="508DD5"/>
                </a:solidFill>
                <a:latin typeface="Arial"/>
                <a:cs typeface="Arial"/>
              </a:rPr>
              <a:t>НЕ </a:t>
            </a:r>
            <a:r>
              <a:rPr b="1" spc="-125" dirty="0">
                <a:solidFill>
                  <a:srgbClr val="508DD5"/>
                </a:solidFill>
                <a:latin typeface="Arial"/>
                <a:cs typeface="Arial"/>
              </a:rPr>
              <a:t>отменяются </a:t>
            </a:r>
            <a:r>
              <a:rPr b="1" spc="-130" dirty="0">
                <a:solidFill>
                  <a:srgbClr val="508DD5"/>
                </a:solidFill>
                <a:latin typeface="Arial"/>
                <a:cs typeface="Arial"/>
              </a:rPr>
              <a:t>предметные </a:t>
            </a:r>
            <a:r>
              <a:rPr b="1" spc="-125" dirty="0">
                <a:solidFill>
                  <a:srgbClr val="508DD5"/>
                </a:solidFill>
                <a:latin typeface="Arial"/>
                <a:cs typeface="Arial"/>
              </a:rPr>
              <a:t> результ</a:t>
            </a:r>
            <a:r>
              <a:rPr b="1" spc="-135" dirty="0">
                <a:solidFill>
                  <a:srgbClr val="508DD5"/>
                </a:solidFill>
                <a:latin typeface="Arial"/>
                <a:cs typeface="Arial"/>
              </a:rPr>
              <a:t>а</a:t>
            </a:r>
            <a:r>
              <a:rPr b="1" spc="-150" dirty="0">
                <a:solidFill>
                  <a:srgbClr val="508DD5"/>
                </a:solidFill>
                <a:latin typeface="Arial"/>
                <a:cs typeface="Arial"/>
              </a:rPr>
              <a:t>ты,</a:t>
            </a:r>
            <a:r>
              <a:rPr b="1" spc="-13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85" dirty="0">
                <a:solidFill>
                  <a:srgbClr val="508DD5"/>
                </a:solidFill>
                <a:latin typeface="Arial"/>
                <a:cs typeface="Arial"/>
              </a:rPr>
              <a:t>то</a:t>
            </a:r>
            <a:r>
              <a:rPr b="1" spc="-11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00" dirty="0">
                <a:solidFill>
                  <a:srgbClr val="508DD5"/>
                </a:solidFill>
                <a:latin typeface="Arial"/>
                <a:cs typeface="Arial"/>
              </a:rPr>
              <a:t>е</a:t>
            </a:r>
            <a:r>
              <a:rPr b="1" spc="-110" dirty="0">
                <a:solidFill>
                  <a:srgbClr val="508DD5"/>
                </a:solidFill>
                <a:latin typeface="Arial"/>
                <a:cs typeface="Arial"/>
              </a:rPr>
              <a:t>с</a:t>
            </a:r>
            <a:r>
              <a:rPr b="1" spc="-175" dirty="0">
                <a:solidFill>
                  <a:srgbClr val="508DD5"/>
                </a:solidFill>
                <a:latin typeface="Arial"/>
                <a:cs typeface="Arial"/>
              </a:rPr>
              <a:t>ть</a:t>
            </a:r>
            <a:r>
              <a:rPr b="1" spc="-13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65" dirty="0">
                <a:solidFill>
                  <a:srgbClr val="508DD5"/>
                </a:solidFill>
                <a:latin typeface="Arial"/>
                <a:cs typeface="Arial"/>
              </a:rPr>
              <a:t>г</a:t>
            </a:r>
            <a:r>
              <a:rPr b="1" spc="-100" dirty="0">
                <a:solidFill>
                  <a:srgbClr val="508DD5"/>
                </a:solidFill>
                <a:latin typeface="Arial"/>
                <a:cs typeface="Arial"/>
              </a:rPr>
              <a:t>е</a:t>
            </a:r>
            <a:r>
              <a:rPr b="1" spc="-110" dirty="0">
                <a:solidFill>
                  <a:srgbClr val="508DD5"/>
                </a:solidFill>
                <a:latin typeface="Arial"/>
                <a:cs typeface="Arial"/>
              </a:rPr>
              <a:t>огр</a:t>
            </a:r>
            <a:r>
              <a:rPr b="1" spc="-120" dirty="0">
                <a:solidFill>
                  <a:srgbClr val="508DD5"/>
                </a:solidFill>
                <a:latin typeface="Arial"/>
                <a:cs typeface="Arial"/>
              </a:rPr>
              <a:t>а</a:t>
            </a:r>
            <a:r>
              <a:rPr b="1" spc="-135" dirty="0">
                <a:solidFill>
                  <a:srgbClr val="508DD5"/>
                </a:solidFill>
                <a:latin typeface="Arial"/>
                <a:cs typeface="Arial"/>
              </a:rPr>
              <a:t>фичес</a:t>
            </a:r>
            <a:r>
              <a:rPr b="1" spc="-114" dirty="0">
                <a:solidFill>
                  <a:srgbClr val="508DD5"/>
                </a:solidFill>
                <a:latin typeface="Arial"/>
                <a:cs typeface="Arial"/>
              </a:rPr>
              <a:t>к</a:t>
            </a:r>
            <a:r>
              <a:rPr b="1" spc="-80" dirty="0">
                <a:solidFill>
                  <a:srgbClr val="508DD5"/>
                </a:solidFill>
                <a:latin typeface="Arial"/>
                <a:cs typeface="Arial"/>
              </a:rPr>
              <a:t>ие</a:t>
            </a:r>
            <a:r>
              <a:rPr b="1" spc="-9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00" dirty="0">
                <a:solidFill>
                  <a:srgbClr val="508DD5"/>
                </a:solidFill>
                <a:latin typeface="Arial"/>
                <a:cs typeface="Arial"/>
              </a:rPr>
              <a:t>зн</a:t>
            </a:r>
            <a:r>
              <a:rPr b="1" spc="-114" dirty="0">
                <a:solidFill>
                  <a:srgbClr val="508DD5"/>
                </a:solidFill>
                <a:latin typeface="Arial"/>
                <a:cs typeface="Arial"/>
              </a:rPr>
              <a:t>а</a:t>
            </a:r>
            <a:r>
              <a:rPr b="1" spc="-90" dirty="0">
                <a:solidFill>
                  <a:srgbClr val="508DD5"/>
                </a:solidFill>
                <a:latin typeface="Arial"/>
                <a:cs typeface="Arial"/>
              </a:rPr>
              <a:t>н</a:t>
            </a:r>
            <a:r>
              <a:rPr b="1" spc="-100" dirty="0">
                <a:solidFill>
                  <a:srgbClr val="508DD5"/>
                </a:solidFill>
                <a:latin typeface="Arial"/>
                <a:cs typeface="Arial"/>
              </a:rPr>
              <a:t>и</a:t>
            </a:r>
            <a:r>
              <a:rPr b="1" spc="-160" dirty="0">
                <a:solidFill>
                  <a:srgbClr val="508DD5"/>
                </a:solidFill>
                <a:latin typeface="Arial"/>
                <a:cs typeface="Arial"/>
              </a:rPr>
              <a:t>я</a:t>
            </a:r>
            <a:r>
              <a:rPr b="1" spc="-10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85" dirty="0">
                <a:solidFill>
                  <a:srgbClr val="508DD5"/>
                </a:solidFill>
                <a:latin typeface="Arial"/>
                <a:cs typeface="Arial"/>
              </a:rPr>
              <a:t>и</a:t>
            </a:r>
            <a:r>
              <a:rPr b="1" spc="-12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10" dirty="0">
                <a:solidFill>
                  <a:srgbClr val="508DD5"/>
                </a:solidFill>
                <a:latin typeface="Arial"/>
                <a:cs typeface="Arial"/>
              </a:rPr>
              <a:t>у</a:t>
            </a:r>
            <a:r>
              <a:rPr b="1" spc="-114" dirty="0">
                <a:solidFill>
                  <a:srgbClr val="508DD5"/>
                </a:solidFill>
                <a:latin typeface="Arial"/>
                <a:cs typeface="Arial"/>
              </a:rPr>
              <a:t>мен</a:t>
            </a:r>
            <a:r>
              <a:rPr b="1" spc="-120" dirty="0">
                <a:solidFill>
                  <a:srgbClr val="508DD5"/>
                </a:solidFill>
                <a:latin typeface="Arial"/>
                <a:cs typeface="Arial"/>
              </a:rPr>
              <a:t>и</a:t>
            </a:r>
            <a:r>
              <a:rPr b="1" spc="-75" dirty="0">
                <a:solidFill>
                  <a:srgbClr val="508DD5"/>
                </a:solidFill>
                <a:latin typeface="Arial"/>
                <a:cs typeface="Arial"/>
              </a:rPr>
              <a:t>я;  </a:t>
            </a:r>
            <a:r>
              <a:rPr b="1" spc="-65" dirty="0">
                <a:solidFill>
                  <a:srgbClr val="508DD5"/>
                </a:solidFill>
                <a:latin typeface="Arial"/>
                <a:cs typeface="Arial"/>
              </a:rPr>
              <a:t>г</a:t>
            </a:r>
            <a:r>
              <a:rPr b="1" spc="-100" dirty="0">
                <a:solidFill>
                  <a:srgbClr val="508DD5"/>
                </a:solidFill>
                <a:latin typeface="Arial"/>
                <a:cs typeface="Arial"/>
              </a:rPr>
              <a:t>е</a:t>
            </a:r>
            <a:r>
              <a:rPr b="1" spc="-110" dirty="0">
                <a:solidFill>
                  <a:srgbClr val="508DD5"/>
                </a:solidFill>
                <a:latin typeface="Arial"/>
                <a:cs typeface="Arial"/>
              </a:rPr>
              <a:t>огр</a:t>
            </a:r>
            <a:r>
              <a:rPr b="1" spc="-120" dirty="0">
                <a:solidFill>
                  <a:srgbClr val="508DD5"/>
                </a:solidFill>
                <a:latin typeface="Arial"/>
                <a:cs typeface="Arial"/>
              </a:rPr>
              <a:t>а</a:t>
            </a:r>
            <a:r>
              <a:rPr b="1" spc="-135" dirty="0">
                <a:solidFill>
                  <a:srgbClr val="508DD5"/>
                </a:solidFill>
                <a:latin typeface="Arial"/>
                <a:cs typeface="Arial"/>
              </a:rPr>
              <a:t>фичес</a:t>
            </a:r>
            <a:r>
              <a:rPr b="1" spc="-114" dirty="0">
                <a:solidFill>
                  <a:srgbClr val="508DD5"/>
                </a:solidFill>
                <a:latin typeface="Arial"/>
                <a:cs typeface="Arial"/>
              </a:rPr>
              <a:t>к</a:t>
            </a:r>
            <a:r>
              <a:rPr b="1" spc="-85" dirty="0">
                <a:solidFill>
                  <a:srgbClr val="508DD5"/>
                </a:solidFill>
                <a:latin typeface="Arial"/>
                <a:cs typeface="Arial"/>
              </a:rPr>
              <a:t>ое</a:t>
            </a:r>
            <a:r>
              <a:rPr b="1" spc="-105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204" dirty="0">
                <a:solidFill>
                  <a:srgbClr val="508DD5"/>
                </a:solidFill>
                <a:latin typeface="Arial"/>
                <a:cs typeface="Arial"/>
              </a:rPr>
              <a:t>мышл</a:t>
            </a:r>
            <a:r>
              <a:rPr b="1" spc="-160" dirty="0">
                <a:solidFill>
                  <a:srgbClr val="508DD5"/>
                </a:solidFill>
                <a:latin typeface="Arial"/>
                <a:cs typeface="Arial"/>
              </a:rPr>
              <a:t>е</a:t>
            </a:r>
            <a:r>
              <a:rPr b="1" spc="-90" dirty="0">
                <a:solidFill>
                  <a:srgbClr val="508DD5"/>
                </a:solidFill>
                <a:latin typeface="Arial"/>
                <a:cs typeface="Arial"/>
              </a:rPr>
              <a:t>н</a:t>
            </a:r>
            <a:r>
              <a:rPr b="1" spc="-100" dirty="0">
                <a:solidFill>
                  <a:srgbClr val="508DD5"/>
                </a:solidFill>
                <a:latin typeface="Arial"/>
                <a:cs typeface="Arial"/>
              </a:rPr>
              <a:t>и</a:t>
            </a:r>
            <a:r>
              <a:rPr b="1" spc="-75" dirty="0">
                <a:solidFill>
                  <a:srgbClr val="508DD5"/>
                </a:solidFill>
                <a:latin typeface="Arial"/>
                <a:cs typeface="Arial"/>
              </a:rPr>
              <a:t>е</a:t>
            </a:r>
            <a:r>
              <a:rPr b="1" spc="-10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55" dirty="0">
                <a:solidFill>
                  <a:srgbClr val="508DD5"/>
                </a:solidFill>
                <a:latin typeface="Arial"/>
                <a:cs typeface="Arial"/>
              </a:rPr>
              <a:t>(????);</a:t>
            </a:r>
            <a:r>
              <a:rPr b="1" spc="-13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50" dirty="0">
                <a:solidFill>
                  <a:srgbClr val="508DD5"/>
                </a:solidFill>
                <a:latin typeface="Arial"/>
                <a:cs typeface="Arial"/>
              </a:rPr>
              <a:t>в</a:t>
            </a:r>
            <a:r>
              <a:rPr b="1" spc="-155" dirty="0">
                <a:solidFill>
                  <a:srgbClr val="508DD5"/>
                </a:solidFill>
                <a:latin typeface="Arial"/>
                <a:cs typeface="Arial"/>
              </a:rPr>
              <a:t>о</a:t>
            </a:r>
            <a:r>
              <a:rPr b="1" spc="-100" dirty="0">
                <a:solidFill>
                  <a:srgbClr val="508DD5"/>
                </a:solidFill>
                <a:latin typeface="Arial"/>
                <a:cs typeface="Arial"/>
              </a:rPr>
              <a:t>з</a:t>
            </a:r>
            <a:r>
              <a:rPr b="1" spc="-140" dirty="0">
                <a:solidFill>
                  <a:srgbClr val="508DD5"/>
                </a:solidFill>
                <a:latin typeface="Arial"/>
                <a:cs typeface="Arial"/>
              </a:rPr>
              <a:t>м</a:t>
            </a:r>
            <a:r>
              <a:rPr b="1" spc="-45" dirty="0">
                <a:solidFill>
                  <a:srgbClr val="508DD5"/>
                </a:solidFill>
                <a:latin typeface="Arial"/>
                <a:cs typeface="Arial"/>
              </a:rPr>
              <a:t>о</a:t>
            </a:r>
            <a:r>
              <a:rPr b="1" spc="-60" dirty="0">
                <a:solidFill>
                  <a:srgbClr val="508DD5"/>
                </a:solidFill>
                <a:latin typeface="Arial"/>
                <a:cs typeface="Arial"/>
              </a:rPr>
              <a:t>ж</a:t>
            </a:r>
            <a:r>
              <a:rPr b="1" spc="-90" dirty="0">
                <a:solidFill>
                  <a:srgbClr val="508DD5"/>
                </a:solidFill>
                <a:latin typeface="Arial"/>
                <a:cs typeface="Arial"/>
              </a:rPr>
              <a:t>н</a:t>
            </a:r>
            <a:r>
              <a:rPr b="1" spc="-100" dirty="0">
                <a:solidFill>
                  <a:srgbClr val="508DD5"/>
                </a:solidFill>
                <a:latin typeface="Arial"/>
                <a:cs typeface="Arial"/>
              </a:rPr>
              <a:t>о</a:t>
            </a:r>
            <a:r>
              <a:rPr b="1" spc="-130" dirty="0">
                <a:solidFill>
                  <a:srgbClr val="508DD5"/>
                </a:solidFill>
                <a:latin typeface="Arial"/>
                <a:cs typeface="Arial"/>
              </a:rPr>
              <a:t>сть  </a:t>
            </a:r>
            <a:r>
              <a:rPr b="1" spc="-105" dirty="0">
                <a:solidFill>
                  <a:srgbClr val="508DD5"/>
                </a:solidFill>
                <a:latin typeface="Arial"/>
                <a:cs typeface="Arial"/>
              </a:rPr>
              <a:t>ис</a:t>
            </a:r>
            <a:r>
              <a:rPr b="1" spc="-114" dirty="0">
                <a:solidFill>
                  <a:srgbClr val="508DD5"/>
                </a:solidFill>
                <a:latin typeface="Arial"/>
                <a:cs typeface="Arial"/>
              </a:rPr>
              <a:t>п</a:t>
            </a:r>
            <a:r>
              <a:rPr b="1" spc="-145" dirty="0">
                <a:solidFill>
                  <a:srgbClr val="508DD5"/>
                </a:solidFill>
                <a:latin typeface="Arial"/>
                <a:cs typeface="Arial"/>
              </a:rPr>
              <a:t>ользо</a:t>
            </a:r>
            <a:r>
              <a:rPr b="1" spc="-160" dirty="0">
                <a:solidFill>
                  <a:srgbClr val="508DD5"/>
                </a:solidFill>
                <a:latin typeface="Arial"/>
                <a:cs typeface="Arial"/>
              </a:rPr>
              <a:t>в</a:t>
            </a:r>
            <a:r>
              <a:rPr b="1" spc="-180" dirty="0">
                <a:solidFill>
                  <a:srgbClr val="508DD5"/>
                </a:solidFill>
                <a:latin typeface="Arial"/>
                <a:cs typeface="Arial"/>
              </a:rPr>
              <a:t>а</a:t>
            </a:r>
            <a:r>
              <a:rPr b="1" spc="-175" dirty="0">
                <a:solidFill>
                  <a:srgbClr val="508DD5"/>
                </a:solidFill>
                <a:latin typeface="Arial"/>
                <a:cs typeface="Arial"/>
              </a:rPr>
              <a:t>ть</a:t>
            </a:r>
            <a:r>
              <a:rPr b="1" spc="-95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65" dirty="0">
                <a:solidFill>
                  <a:srgbClr val="508DD5"/>
                </a:solidFill>
                <a:latin typeface="Arial"/>
                <a:cs typeface="Arial"/>
              </a:rPr>
              <a:t>г</a:t>
            </a:r>
            <a:r>
              <a:rPr b="1" spc="-100" dirty="0">
                <a:solidFill>
                  <a:srgbClr val="508DD5"/>
                </a:solidFill>
                <a:latin typeface="Arial"/>
                <a:cs typeface="Arial"/>
              </a:rPr>
              <a:t>е</a:t>
            </a:r>
            <a:r>
              <a:rPr b="1" spc="-110" dirty="0">
                <a:solidFill>
                  <a:srgbClr val="508DD5"/>
                </a:solidFill>
                <a:latin typeface="Arial"/>
                <a:cs typeface="Arial"/>
              </a:rPr>
              <a:t>огр</a:t>
            </a:r>
            <a:r>
              <a:rPr b="1" spc="-120" dirty="0">
                <a:solidFill>
                  <a:srgbClr val="508DD5"/>
                </a:solidFill>
                <a:latin typeface="Arial"/>
                <a:cs typeface="Arial"/>
              </a:rPr>
              <a:t>а</a:t>
            </a:r>
            <a:r>
              <a:rPr b="1" spc="-135" dirty="0">
                <a:solidFill>
                  <a:srgbClr val="508DD5"/>
                </a:solidFill>
                <a:latin typeface="Arial"/>
                <a:cs typeface="Arial"/>
              </a:rPr>
              <a:t>фичес</a:t>
            </a:r>
            <a:r>
              <a:rPr b="1" spc="-114" dirty="0">
                <a:solidFill>
                  <a:srgbClr val="508DD5"/>
                </a:solidFill>
                <a:latin typeface="Arial"/>
                <a:cs typeface="Arial"/>
              </a:rPr>
              <a:t>к</a:t>
            </a:r>
            <a:r>
              <a:rPr b="1" spc="-80" dirty="0">
                <a:solidFill>
                  <a:srgbClr val="508DD5"/>
                </a:solidFill>
                <a:latin typeface="Arial"/>
                <a:cs typeface="Arial"/>
              </a:rPr>
              <a:t>ие</a:t>
            </a:r>
            <a:r>
              <a:rPr b="1" spc="-105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00" dirty="0">
                <a:solidFill>
                  <a:srgbClr val="508DD5"/>
                </a:solidFill>
                <a:latin typeface="Arial"/>
                <a:cs typeface="Arial"/>
              </a:rPr>
              <a:t>зн</a:t>
            </a:r>
            <a:r>
              <a:rPr b="1" spc="-114" dirty="0">
                <a:solidFill>
                  <a:srgbClr val="508DD5"/>
                </a:solidFill>
                <a:latin typeface="Arial"/>
                <a:cs typeface="Arial"/>
              </a:rPr>
              <a:t>а</a:t>
            </a:r>
            <a:r>
              <a:rPr b="1" spc="-90" dirty="0">
                <a:solidFill>
                  <a:srgbClr val="508DD5"/>
                </a:solidFill>
                <a:latin typeface="Arial"/>
                <a:cs typeface="Arial"/>
              </a:rPr>
              <a:t>н</a:t>
            </a:r>
            <a:r>
              <a:rPr b="1" spc="-100" dirty="0">
                <a:solidFill>
                  <a:srgbClr val="508DD5"/>
                </a:solidFill>
                <a:latin typeface="Arial"/>
                <a:cs typeface="Arial"/>
              </a:rPr>
              <a:t>и</a:t>
            </a:r>
            <a:r>
              <a:rPr b="1" spc="-160" dirty="0">
                <a:solidFill>
                  <a:srgbClr val="508DD5"/>
                </a:solidFill>
                <a:latin typeface="Arial"/>
                <a:cs typeface="Arial"/>
              </a:rPr>
              <a:t>я</a:t>
            </a:r>
            <a:r>
              <a:rPr b="1" spc="-10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85" dirty="0">
                <a:solidFill>
                  <a:srgbClr val="508DD5"/>
                </a:solidFill>
                <a:latin typeface="Arial"/>
                <a:cs typeface="Arial"/>
              </a:rPr>
              <a:t>и</a:t>
            </a:r>
            <a:r>
              <a:rPr b="1" spc="-110" dirty="0">
                <a:solidFill>
                  <a:srgbClr val="508DD5"/>
                </a:solidFill>
                <a:latin typeface="Arial"/>
                <a:cs typeface="Arial"/>
              </a:rPr>
              <a:t> у</a:t>
            </a:r>
            <a:r>
              <a:rPr b="1" spc="-114" dirty="0">
                <a:solidFill>
                  <a:srgbClr val="508DD5"/>
                </a:solidFill>
                <a:latin typeface="Arial"/>
                <a:cs typeface="Arial"/>
              </a:rPr>
              <a:t>мен</a:t>
            </a:r>
            <a:r>
              <a:rPr b="1" spc="-120" dirty="0">
                <a:solidFill>
                  <a:srgbClr val="508DD5"/>
                </a:solidFill>
                <a:latin typeface="Arial"/>
                <a:cs typeface="Arial"/>
              </a:rPr>
              <a:t>и</a:t>
            </a:r>
            <a:r>
              <a:rPr b="1" spc="-160" dirty="0">
                <a:solidFill>
                  <a:srgbClr val="508DD5"/>
                </a:solidFill>
                <a:latin typeface="Arial"/>
                <a:cs typeface="Arial"/>
              </a:rPr>
              <a:t>я</a:t>
            </a:r>
            <a:r>
              <a:rPr b="1" spc="-11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30" dirty="0">
                <a:solidFill>
                  <a:srgbClr val="508DD5"/>
                </a:solidFill>
                <a:latin typeface="Arial"/>
                <a:cs typeface="Arial"/>
              </a:rPr>
              <a:t>в  </a:t>
            </a:r>
            <a:r>
              <a:rPr b="1" spc="-114" dirty="0">
                <a:solidFill>
                  <a:srgbClr val="508DD5"/>
                </a:solidFill>
                <a:latin typeface="Arial"/>
                <a:cs typeface="Arial"/>
              </a:rPr>
              <a:t>ре</a:t>
            </a:r>
            <a:r>
              <a:rPr b="1" spc="-120" dirty="0">
                <a:solidFill>
                  <a:srgbClr val="508DD5"/>
                </a:solidFill>
                <a:latin typeface="Arial"/>
                <a:cs typeface="Arial"/>
              </a:rPr>
              <a:t>а</a:t>
            </a:r>
            <a:r>
              <a:rPr b="1" spc="-155" dirty="0">
                <a:solidFill>
                  <a:srgbClr val="508DD5"/>
                </a:solidFill>
                <a:latin typeface="Arial"/>
                <a:cs typeface="Arial"/>
              </a:rPr>
              <a:t>льн</a:t>
            </a:r>
            <a:r>
              <a:rPr b="1" spc="-165" dirty="0">
                <a:solidFill>
                  <a:srgbClr val="508DD5"/>
                </a:solidFill>
                <a:latin typeface="Arial"/>
                <a:cs typeface="Arial"/>
              </a:rPr>
              <a:t>о</a:t>
            </a:r>
            <a:r>
              <a:rPr b="1" spc="-85" dirty="0">
                <a:solidFill>
                  <a:srgbClr val="508DD5"/>
                </a:solidFill>
                <a:latin typeface="Arial"/>
                <a:cs typeface="Arial"/>
              </a:rPr>
              <a:t>й</a:t>
            </a:r>
            <a:r>
              <a:rPr b="1" spc="-100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45" dirty="0">
                <a:solidFill>
                  <a:srgbClr val="508DD5"/>
                </a:solidFill>
                <a:latin typeface="Arial"/>
                <a:cs typeface="Arial"/>
              </a:rPr>
              <a:t>ж</a:t>
            </a:r>
            <a:r>
              <a:rPr b="1" spc="-50" dirty="0">
                <a:solidFill>
                  <a:srgbClr val="508DD5"/>
                </a:solidFill>
                <a:latin typeface="Arial"/>
                <a:cs typeface="Arial"/>
              </a:rPr>
              <a:t>и</a:t>
            </a:r>
            <a:r>
              <a:rPr b="1" spc="-75" dirty="0">
                <a:solidFill>
                  <a:srgbClr val="508DD5"/>
                </a:solidFill>
                <a:latin typeface="Arial"/>
                <a:cs typeface="Arial"/>
              </a:rPr>
              <a:t>зни</a:t>
            </a:r>
            <a:r>
              <a:rPr b="1" spc="-105" dirty="0">
                <a:solidFill>
                  <a:srgbClr val="508DD5"/>
                </a:solidFill>
                <a:latin typeface="Arial"/>
                <a:cs typeface="Arial"/>
              </a:rPr>
              <a:t> </a:t>
            </a:r>
            <a:r>
              <a:rPr b="1" spc="-180" dirty="0">
                <a:solidFill>
                  <a:srgbClr val="508DD5"/>
                </a:solidFill>
                <a:latin typeface="Arial"/>
                <a:cs typeface="Arial"/>
              </a:rPr>
              <a:t>(????)</a:t>
            </a:r>
            <a:endParaRPr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2450">
              <a:latin typeface="Arial"/>
              <a:cs typeface="Arial"/>
            </a:endParaRPr>
          </a:p>
          <a:p>
            <a:pPr marL="12700" marR="668020"/>
            <a:r>
              <a:rPr sz="1400" spc="60" dirty="0">
                <a:latin typeface="Lucida Sans Unicode"/>
                <a:cs typeface="Lucida Sans Unicode"/>
              </a:rPr>
              <a:t>В </a:t>
            </a:r>
            <a:r>
              <a:rPr sz="1400" spc="-85" dirty="0">
                <a:latin typeface="Lucida Sans Unicode"/>
                <a:cs typeface="Lucida Sans Unicode"/>
              </a:rPr>
              <a:t>«погоне» </a:t>
            </a:r>
            <a:r>
              <a:rPr sz="1400" spc="-80" dirty="0">
                <a:latin typeface="Lucida Sans Unicode"/>
                <a:cs typeface="Lucida Sans Unicode"/>
              </a:rPr>
              <a:t>за </a:t>
            </a:r>
            <a:r>
              <a:rPr sz="1400" spc="-110" dirty="0">
                <a:latin typeface="Lucida Sans Unicode"/>
                <a:cs typeface="Lucida Sans Unicode"/>
              </a:rPr>
              <a:t>метапредметными </a:t>
            </a:r>
            <a:r>
              <a:rPr sz="1400" spc="-90" dirty="0">
                <a:latin typeface="Lucida Sans Unicode"/>
                <a:cs typeface="Lucida Sans Unicode"/>
              </a:rPr>
              <a:t>результатами </a:t>
            </a:r>
            <a:r>
              <a:rPr sz="1400" spc="-70" dirty="0">
                <a:latin typeface="Lucida Sans Unicode"/>
                <a:cs typeface="Lucida Sans Unicode"/>
              </a:rPr>
              <a:t>(особенно </a:t>
            </a:r>
            <a:r>
              <a:rPr sz="1400" spc="-80" dirty="0">
                <a:latin typeface="Lucida Sans Unicode"/>
                <a:cs typeface="Lucida Sans Unicode"/>
              </a:rPr>
              <a:t>за 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регулятивными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УУД),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забываются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результаты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5" dirty="0">
                <a:latin typeface="Lucida Sans Unicode"/>
                <a:cs typeface="Lucida Sans Unicode"/>
              </a:rPr>
              <a:t>ПРЕДМЕТНЫЕ,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-130" dirty="0">
                <a:latin typeface="Lucida Sans Unicode"/>
                <a:cs typeface="Lucida Sans Unicode"/>
              </a:rPr>
              <a:t>а </a:t>
            </a:r>
            <a:r>
              <a:rPr sz="1400" spc="-425" dirty="0">
                <a:latin typeface="Lucida Sans Unicode"/>
                <a:cs typeface="Lucida Sans Unicode"/>
              </a:rPr>
              <a:t> </a:t>
            </a:r>
            <a:r>
              <a:rPr sz="1400" spc="-120" dirty="0">
                <a:latin typeface="Lucida Sans Unicode"/>
                <a:cs typeface="Lucida Sans Unicode"/>
              </a:rPr>
              <a:t>им</a:t>
            </a:r>
            <a:r>
              <a:rPr sz="1400" spc="-80" dirty="0">
                <a:latin typeface="Lucida Sans Unicode"/>
                <a:cs typeface="Lucida Sans Unicode"/>
              </a:rPr>
              <a:t>енно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они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являются</a:t>
            </a:r>
            <a:r>
              <a:rPr sz="1400" spc="-155" dirty="0">
                <a:latin typeface="Lucida Sans Unicode"/>
                <a:cs typeface="Lucida Sans Unicode"/>
              </a:rPr>
              <a:t> </a:t>
            </a:r>
            <a:r>
              <a:rPr sz="1400" spc="10" dirty="0">
                <a:latin typeface="Lucida Sans Unicode"/>
                <a:cs typeface="Lucida Sans Unicode"/>
              </a:rPr>
              <a:t>ГЛА</a:t>
            </a:r>
            <a:r>
              <a:rPr sz="1400" spc="45" dirty="0">
                <a:latin typeface="Lucida Sans Unicode"/>
                <a:cs typeface="Lucida Sans Unicode"/>
              </a:rPr>
              <a:t>ВНЫМ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с</a:t>
            </a:r>
            <a:r>
              <a:rPr sz="1400" spc="-65" dirty="0">
                <a:latin typeface="Lucida Sans Unicode"/>
                <a:cs typeface="Lucida Sans Unicode"/>
              </a:rPr>
              <a:t>о</a:t>
            </a:r>
            <a:r>
              <a:rPr sz="1400" spc="-215" dirty="0">
                <a:latin typeface="Lucida Sans Unicode"/>
                <a:cs typeface="Lucida Sans Unicode"/>
              </a:rPr>
              <a:t>д</a:t>
            </a:r>
            <a:r>
              <a:rPr sz="1400" spc="-100" dirty="0">
                <a:latin typeface="Lucida Sans Unicode"/>
                <a:cs typeface="Lucida Sans Unicode"/>
              </a:rPr>
              <a:t>ерж</a:t>
            </a:r>
            <a:r>
              <a:rPr sz="1400" spc="-80" dirty="0">
                <a:latin typeface="Lucida Sans Unicode"/>
                <a:cs typeface="Lucida Sans Unicode"/>
              </a:rPr>
              <a:t>а</a:t>
            </a:r>
            <a:r>
              <a:rPr sz="1400" spc="-95" dirty="0">
                <a:latin typeface="Lucida Sans Unicode"/>
                <a:cs typeface="Lucida Sans Unicode"/>
              </a:rPr>
              <a:t>нием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про</a:t>
            </a:r>
            <a:r>
              <a:rPr sz="1400" spc="-55" dirty="0">
                <a:latin typeface="Lucida Sans Unicode"/>
                <a:cs typeface="Lucida Sans Unicode"/>
              </a:rPr>
              <a:t>в</a:t>
            </a:r>
            <a:r>
              <a:rPr sz="1400" spc="-65" dirty="0">
                <a:latin typeface="Lucida Sans Unicode"/>
                <a:cs typeface="Lucida Sans Unicode"/>
              </a:rPr>
              <a:t>е</a:t>
            </a:r>
            <a:r>
              <a:rPr sz="1400" spc="-95" dirty="0">
                <a:latin typeface="Lucida Sans Unicode"/>
                <a:cs typeface="Lucida Sans Unicode"/>
              </a:rPr>
              <a:t>р</a:t>
            </a:r>
            <a:r>
              <a:rPr sz="1400" spc="-80" dirty="0">
                <a:latin typeface="Lucida Sans Unicode"/>
                <a:cs typeface="Lucida Sans Unicode"/>
              </a:rPr>
              <a:t>к</a:t>
            </a:r>
            <a:r>
              <a:rPr sz="1400" spc="-90" dirty="0">
                <a:latin typeface="Lucida Sans Unicode"/>
                <a:cs typeface="Lucida Sans Unicode"/>
              </a:rPr>
              <a:t>и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и  </a:t>
            </a:r>
            <a:r>
              <a:rPr sz="1400" spc="-75" dirty="0">
                <a:latin typeface="Lucida Sans Unicode"/>
                <a:cs typeface="Lucida Sans Unicode"/>
              </a:rPr>
              <a:t>к</a:t>
            </a:r>
            <a:r>
              <a:rPr sz="1400" spc="-80" dirty="0">
                <a:latin typeface="Lucida Sans Unicode"/>
                <a:cs typeface="Lucida Sans Unicode"/>
              </a:rPr>
              <a:t>онтроля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в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120" dirty="0">
                <a:latin typeface="Lucida Sans Unicode"/>
                <a:cs typeface="Lucida Sans Unicode"/>
              </a:rPr>
              <a:t>г</a:t>
            </a:r>
            <a:r>
              <a:rPr sz="1400" spc="-155" dirty="0">
                <a:latin typeface="Lucida Sans Unicode"/>
                <a:cs typeface="Lucida Sans Unicode"/>
              </a:rPr>
              <a:t>о</a:t>
            </a:r>
            <a:r>
              <a:rPr sz="1400" spc="-45" dirty="0">
                <a:latin typeface="Lucida Sans Unicode"/>
                <a:cs typeface="Lucida Sans Unicode"/>
              </a:rPr>
              <a:t>с</a:t>
            </a:r>
            <a:r>
              <a:rPr sz="1400" spc="-60" dirty="0">
                <a:latin typeface="Lucida Sans Unicode"/>
                <a:cs typeface="Lucida Sans Unicode"/>
              </a:rPr>
              <a:t>у</a:t>
            </a:r>
            <a:r>
              <a:rPr sz="1400" spc="-215" dirty="0">
                <a:latin typeface="Lucida Sans Unicode"/>
                <a:cs typeface="Lucida Sans Unicode"/>
              </a:rPr>
              <a:t>д</a:t>
            </a:r>
            <a:r>
              <a:rPr sz="1400" spc="-120" dirty="0">
                <a:latin typeface="Lucida Sans Unicode"/>
                <a:cs typeface="Lucida Sans Unicode"/>
              </a:rPr>
              <a:t>ар</a:t>
            </a:r>
            <a:r>
              <a:rPr sz="1400" spc="-60" dirty="0">
                <a:latin typeface="Lucida Sans Unicode"/>
                <a:cs typeface="Lucida Sans Unicode"/>
              </a:rPr>
              <a:t>ст</a:t>
            </a:r>
            <a:r>
              <a:rPr sz="1400" spc="-70" dirty="0">
                <a:latin typeface="Lucida Sans Unicode"/>
                <a:cs typeface="Lucida Sans Unicode"/>
              </a:rPr>
              <a:t>в</a:t>
            </a:r>
            <a:r>
              <a:rPr sz="1400" spc="-100" dirty="0">
                <a:latin typeface="Lucida Sans Unicode"/>
                <a:cs typeface="Lucida Sans Unicode"/>
              </a:rPr>
              <a:t>енны</a:t>
            </a:r>
            <a:r>
              <a:rPr sz="1400" spc="-165" dirty="0">
                <a:latin typeface="Lucida Sans Unicode"/>
                <a:cs typeface="Lucida Sans Unicode"/>
              </a:rPr>
              <a:t>х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114" dirty="0">
                <a:latin typeface="Lucida Sans Unicode"/>
                <a:cs typeface="Lucida Sans Unicode"/>
              </a:rPr>
              <a:t>ито</a:t>
            </a:r>
            <a:r>
              <a:rPr sz="1400" spc="-100" dirty="0">
                <a:latin typeface="Lucida Sans Unicode"/>
                <a:cs typeface="Lucida Sans Unicode"/>
              </a:rPr>
              <a:t>г</a:t>
            </a:r>
            <a:r>
              <a:rPr sz="1400" spc="-70" dirty="0">
                <a:latin typeface="Lucida Sans Unicode"/>
                <a:cs typeface="Lucida Sans Unicode"/>
              </a:rPr>
              <a:t>ов</a:t>
            </a:r>
            <a:r>
              <a:rPr sz="1400" spc="-155" dirty="0">
                <a:latin typeface="Lucida Sans Unicode"/>
                <a:cs typeface="Lucida Sans Unicode"/>
              </a:rPr>
              <a:t>ых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атте</a:t>
            </a:r>
            <a:r>
              <a:rPr sz="1400" spc="-80" dirty="0">
                <a:latin typeface="Lucida Sans Unicode"/>
                <a:cs typeface="Lucida Sans Unicode"/>
              </a:rPr>
              <a:t>с</a:t>
            </a:r>
            <a:r>
              <a:rPr sz="1400" spc="-110" dirty="0">
                <a:latin typeface="Lucida Sans Unicode"/>
                <a:cs typeface="Lucida Sans Unicode"/>
              </a:rPr>
              <a:t>тационны</a:t>
            </a:r>
            <a:r>
              <a:rPr sz="1400" spc="-114" dirty="0">
                <a:latin typeface="Lucida Sans Unicode"/>
                <a:cs typeface="Lucida Sans Unicode"/>
              </a:rPr>
              <a:t>х  </a:t>
            </a:r>
            <a:r>
              <a:rPr sz="1400" spc="-105" dirty="0">
                <a:latin typeface="Lucida Sans Unicode"/>
                <a:cs typeface="Lucida Sans Unicode"/>
              </a:rPr>
              <a:t>мероприятиях…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4718" y="1485900"/>
            <a:ext cx="3299460" cy="329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65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965" y="748538"/>
            <a:ext cx="115506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950" i="1" spc="-220" dirty="0">
                <a:latin typeface="Arial"/>
                <a:cs typeface="Arial"/>
              </a:rPr>
              <a:t>Выв</a:t>
            </a:r>
            <a:r>
              <a:rPr sz="2950" i="1" spc="-185" dirty="0">
                <a:latin typeface="Arial"/>
                <a:cs typeface="Arial"/>
              </a:rPr>
              <a:t>о</a:t>
            </a:r>
            <a:r>
              <a:rPr sz="2950" i="1" spc="-25" dirty="0">
                <a:latin typeface="Arial"/>
                <a:cs typeface="Arial"/>
              </a:rPr>
              <a:t>д:</a:t>
            </a:r>
            <a:endParaRPr sz="29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82972" y="4356353"/>
            <a:ext cx="1945005" cy="585470"/>
          </a:xfrm>
          <a:custGeom>
            <a:avLst/>
            <a:gdLst/>
            <a:ahLst/>
            <a:cxnLst/>
            <a:rect l="l" t="t" r="r" b="b"/>
            <a:pathLst>
              <a:path w="1945004" h="585470">
                <a:moveTo>
                  <a:pt x="0" y="585216"/>
                </a:moveTo>
                <a:lnTo>
                  <a:pt x="1944624" y="585216"/>
                </a:lnTo>
                <a:lnTo>
                  <a:pt x="194462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89551" y="4320033"/>
            <a:ext cx="13290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spc="-160" dirty="0">
                <a:latin typeface="Arial"/>
                <a:cs typeface="Arial"/>
              </a:rPr>
              <a:t>З</a:t>
            </a:r>
            <a:r>
              <a:rPr sz="3200" b="1" spc="-140" dirty="0">
                <a:latin typeface="Arial"/>
                <a:cs typeface="Arial"/>
              </a:rPr>
              <a:t>н</a:t>
            </a:r>
            <a:r>
              <a:rPr sz="3200" b="1" spc="-305" dirty="0">
                <a:latin typeface="Arial"/>
                <a:cs typeface="Arial"/>
              </a:rPr>
              <a:t>а</a:t>
            </a:r>
            <a:r>
              <a:rPr sz="3200" b="1" spc="-215" dirty="0">
                <a:latin typeface="Arial"/>
                <a:cs typeface="Arial"/>
              </a:rPr>
              <a:t>ния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11929" y="2946654"/>
            <a:ext cx="1945005" cy="585470"/>
          </a:xfrm>
          <a:custGeom>
            <a:avLst/>
            <a:gdLst/>
            <a:ahLst/>
            <a:cxnLst/>
            <a:rect l="l" t="t" r="r" b="b"/>
            <a:pathLst>
              <a:path w="1945004" h="585470">
                <a:moveTo>
                  <a:pt x="0" y="585215"/>
                </a:moveTo>
                <a:lnTo>
                  <a:pt x="1944624" y="585215"/>
                </a:lnTo>
                <a:lnTo>
                  <a:pt x="1944624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3676" y="2910078"/>
            <a:ext cx="14179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spc="145" dirty="0">
                <a:latin typeface="Arial"/>
                <a:cs typeface="Arial"/>
              </a:rPr>
              <a:t>У</a:t>
            </a:r>
            <a:r>
              <a:rPr sz="3200" b="1" spc="-360" dirty="0">
                <a:latin typeface="Arial"/>
                <a:cs typeface="Arial"/>
              </a:rPr>
              <a:t>м</a:t>
            </a:r>
            <a:r>
              <a:rPr sz="3200" b="1" spc="-110" dirty="0">
                <a:latin typeface="Arial"/>
                <a:cs typeface="Arial"/>
              </a:rPr>
              <a:t>е</a:t>
            </a:r>
            <a:r>
              <a:rPr sz="3200" b="1" spc="-215" dirty="0">
                <a:latin typeface="Arial"/>
                <a:cs typeface="Arial"/>
              </a:rPr>
              <a:t>ния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71420" y="468631"/>
            <a:ext cx="7385684" cy="1076325"/>
          </a:xfrm>
          <a:custGeom>
            <a:avLst/>
            <a:gdLst/>
            <a:ahLst/>
            <a:cxnLst/>
            <a:rect l="l" t="t" r="r" b="b"/>
            <a:pathLst>
              <a:path w="7385684" h="1076325">
                <a:moveTo>
                  <a:pt x="0" y="1075944"/>
                </a:moveTo>
                <a:lnTo>
                  <a:pt x="7385304" y="1075944"/>
                </a:lnTo>
                <a:lnTo>
                  <a:pt x="7385304" y="0"/>
                </a:lnTo>
                <a:lnTo>
                  <a:pt x="0" y="0"/>
                </a:lnTo>
                <a:lnTo>
                  <a:pt x="0" y="1075944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98038" y="430530"/>
            <a:ext cx="612521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5740" marR="5080" indent="-193675">
              <a:spcBef>
                <a:spcPts val="105"/>
              </a:spcBef>
            </a:pPr>
            <a:r>
              <a:rPr u="sng" spc="-325" dirty="0">
                <a:latin typeface="Arial"/>
                <a:cs typeface="Arial"/>
              </a:rPr>
              <a:t>В</a:t>
            </a:r>
            <a:r>
              <a:rPr u="sng" spc="-140" dirty="0">
                <a:latin typeface="Arial"/>
                <a:cs typeface="Arial"/>
              </a:rPr>
              <a:t>о</a:t>
            </a:r>
            <a:r>
              <a:rPr u="sng" spc="-190" dirty="0">
                <a:latin typeface="Arial"/>
                <a:cs typeface="Arial"/>
              </a:rPr>
              <a:t>з</a:t>
            </a:r>
            <a:r>
              <a:rPr u="sng" spc="-270" dirty="0">
                <a:latin typeface="Arial"/>
                <a:cs typeface="Arial"/>
              </a:rPr>
              <a:t>м</a:t>
            </a:r>
            <a:r>
              <a:rPr u="sng" spc="-110" dirty="0">
                <a:latin typeface="Arial"/>
                <a:cs typeface="Arial"/>
              </a:rPr>
              <a:t>о</a:t>
            </a:r>
            <a:r>
              <a:rPr u="sng" spc="-125" dirty="0">
                <a:latin typeface="Arial"/>
                <a:cs typeface="Arial"/>
              </a:rPr>
              <a:t>ж</a:t>
            </a:r>
            <a:r>
              <a:rPr u="sng" spc="-180" dirty="0">
                <a:latin typeface="Arial"/>
                <a:cs typeface="Arial"/>
              </a:rPr>
              <a:t>нос</a:t>
            </a:r>
            <a:r>
              <a:rPr u="sng" spc="-160" dirty="0">
                <a:latin typeface="Arial"/>
                <a:cs typeface="Arial"/>
              </a:rPr>
              <a:t>т</a:t>
            </a:r>
            <a:r>
              <a:rPr u="sng" spc="-535" dirty="0">
                <a:latin typeface="Arial"/>
                <a:cs typeface="Arial"/>
              </a:rPr>
              <a:t>ь</a:t>
            </a:r>
            <a:r>
              <a:rPr u="sng" spc="-185" dirty="0">
                <a:latin typeface="Arial"/>
                <a:cs typeface="Arial"/>
              </a:rPr>
              <a:t> </a:t>
            </a:r>
            <a:r>
              <a:rPr u="sng" spc="-155" dirty="0">
                <a:latin typeface="Arial"/>
                <a:cs typeface="Arial"/>
              </a:rPr>
              <a:t>и</a:t>
            </a:r>
            <a:r>
              <a:rPr u="sng" spc="-160" dirty="0">
                <a:latin typeface="Arial"/>
                <a:cs typeface="Arial"/>
              </a:rPr>
              <a:t>х</a:t>
            </a:r>
            <a:r>
              <a:rPr u="sng" spc="-170" dirty="0">
                <a:latin typeface="Arial"/>
                <a:cs typeface="Arial"/>
              </a:rPr>
              <a:t> </a:t>
            </a:r>
            <a:r>
              <a:rPr u="sng" spc="-200" dirty="0">
                <a:latin typeface="Arial"/>
                <a:cs typeface="Arial"/>
              </a:rPr>
              <a:t>и</a:t>
            </a:r>
            <a:r>
              <a:rPr u="sng" spc="-170" dirty="0">
                <a:latin typeface="Arial"/>
                <a:cs typeface="Arial"/>
              </a:rPr>
              <a:t>сп</a:t>
            </a:r>
            <a:r>
              <a:rPr u="sng" spc="-235" dirty="0">
                <a:latin typeface="Arial"/>
                <a:cs typeface="Arial"/>
              </a:rPr>
              <a:t>о</a:t>
            </a:r>
            <a:r>
              <a:rPr u="sng" spc="-254" dirty="0">
                <a:latin typeface="Arial"/>
                <a:cs typeface="Arial"/>
              </a:rPr>
              <a:t>л</a:t>
            </a:r>
            <a:r>
              <a:rPr u="sng" spc="-360" dirty="0">
                <a:latin typeface="Arial"/>
                <a:cs typeface="Arial"/>
              </a:rPr>
              <a:t>ь</a:t>
            </a:r>
            <a:r>
              <a:rPr u="sng" spc="-280" dirty="0">
                <a:latin typeface="Arial"/>
                <a:cs typeface="Arial"/>
              </a:rPr>
              <a:t>з</a:t>
            </a:r>
            <a:r>
              <a:rPr u="sng" spc="-245" dirty="0">
                <a:latin typeface="Arial"/>
                <a:cs typeface="Arial"/>
              </a:rPr>
              <a:t>ования</a:t>
            </a:r>
            <a:r>
              <a:rPr u="sng" spc="-195" dirty="0">
                <a:latin typeface="Arial"/>
                <a:cs typeface="Arial"/>
              </a:rPr>
              <a:t> </a:t>
            </a:r>
            <a:r>
              <a:rPr u="sng" spc="-245" dirty="0">
                <a:latin typeface="Arial"/>
                <a:cs typeface="Arial"/>
              </a:rPr>
              <a:t>в  </a:t>
            </a:r>
            <a:r>
              <a:rPr u="sng" spc="-155" dirty="0">
                <a:latin typeface="Arial"/>
                <a:cs typeface="Arial"/>
              </a:rPr>
              <a:t>р</a:t>
            </a:r>
            <a:r>
              <a:rPr u="sng" spc="-125" dirty="0">
                <a:latin typeface="Arial"/>
                <a:cs typeface="Arial"/>
              </a:rPr>
              <a:t>е</a:t>
            </a:r>
            <a:r>
              <a:rPr u="sng" spc="-305" dirty="0">
                <a:latin typeface="Arial"/>
                <a:cs typeface="Arial"/>
              </a:rPr>
              <a:t>а</a:t>
            </a:r>
            <a:r>
              <a:rPr u="sng" spc="-265" dirty="0">
                <a:latin typeface="Arial"/>
                <a:cs typeface="Arial"/>
              </a:rPr>
              <a:t>льной</a:t>
            </a:r>
            <a:r>
              <a:rPr u="sng" spc="-200" dirty="0">
                <a:latin typeface="Arial"/>
                <a:cs typeface="Arial"/>
              </a:rPr>
              <a:t> </a:t>
            </a:r>
            <a:r>
              <a:rPr u="sng" spc="-135" dirty="0">
                <a:latin typeface="Arial"/>
                <a:cs typeface="Arial"/>
              </a:rPr>
              <a:t>ж</a:t>
            </a:r>
            <a:r>
              <a:rPr u="sng" spc="-105" dirty="0">
                <a:latin typeface="Arial"/>
                <a:cs typeface="Arial"/>
              </a:rPr>
              <a:t>и</a:t>
            </a:r>
            <a:r>
              <a:rPr u="sng" spc="-120" dirty="0">
                <a:latin typeface="Arial"/>
                <a:cs typeface="Arial"/>
              </a:rPr>
              <a:t>з</a:t>
            </a:r>
            <a:r>
              <a:rPr u="sng" spc="-140" dirty="0">
                <a:latin typeface="Arial"/>
                <a:cs typeface="Arial"/>
              </a:rPr>
              <a:t>н</a:t>
            </a:r>
            <a:r>
              <a:rPr u="sng" spc="-160" dirty="0">
                <a:latin typeface="Arial"/>
                <a:cs typeface="Arial"/>
              </a:rPr>
              <a:t>и</a:t>
            </a:r>
            <a:r>
              <a:rPr u="sng" spc="-200" dirty="0">
                <a:latin typeface="Arial"/>
                <a:cs typeface="Arial"/>
              </a:rPr>
              <a:t> </a:t>
            </a:r>
            <a:r>
              <a:rPr u="sng" spc="-55" dirty="0">
                <a:latin typeface="Arial"/>
                <a:cs typeface="Arial"/>
              </a:rPr>
              <a:t>(</a:t>
            </a:r>
            <a:r>
              <a:rPr u="sng" spc="-65" dirty="0">
                <a:latin typeface="Arial"/>
                <a:cs typeface="Arial"/>
              </a:rPr>
              <a:t>к</a:t>
            </a:r>
            <a:r>
              <a:rPr u="sng" spc="-140" dirty="0">
                <a:latin typeface="Arial"/>
                <a:cs typeface="Arial"/>
              </a:rPr>
              <a:t>о</a:t>
            </a:r>
            <a:r>
              <a:rPr u="sng" spc="-360" dirty="0">
                <a:latin typeface="Arial"/>
                <a:cs typeface="Arial"/>
              </a:rPr>
              <a:t>м</a:t>
            </a:r>
            <a:r>
              <a:rPr u="sng" spc="-150" dirty="0">
                <a:latin typeface="Arial"/>
                <a:cs typeface="Arial"/>
              </a:rPr>
              <a:t>петенции)</a:t>
            </a:r>
            <a:endParaRPr u="sng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2476" y="2611374"/>
            <a:ext cx="2950845" cy="1077595"/>
          </a:xfrm>
          <a:custGeom>
            <a:avLst/>
            <a:gdLst/>
            <a:ahLst/>
            <a:cxnLst/>
            <a:rect l="l" t="t" r="r" b="b"/>
            <a:pathLst>
              <a:path w="2950845" h="1077595">
                <a:moveTo>
                  <a:pt x="0" y="1077468"/>
                </a:moveTo>
                <a:lnTo>
                  <a:pt x="2950464" y="1077468"/>
                </a:lnTo>
                <a:lnTo>
                  <a:pt x="2950464" y="0"/>
                </a:lnTo>
                <a:lnTo>
                  <a:pt x="0" y="0"/>
                </a:lnTo>
                <a:lnTo>
                  <a:pt x="0" y="1077468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9968" y="2574798"/>
            <a:ext cx="233426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4305" marR="5080" indent="-142240">
              <a:spcBef>
                <a:spcPts val="105"/>
              </a:spcBef>
            </a:pPr>
            <a:r>
              <a:rPr sz="3200" spc="-195" dirty="0">
                <a:latin typeface="Lucida Sans Unicode"/>
                <a:cs typeface="Lucida Sans Unicode"/>
              </a:rPr>
              <a:t>Предметн</a:t>
            </a:r>
            <a:r>
              <a:rPr sz="3200" spc="-240" dirty="0">
                <a:latin typeface="Lucida Sans Unicode"/>
                <a:cs typeface="Lucida Sans Unicode"/>
              </a:rPr>
              <a:t>ы</a:t>
            </a:r>
            <a:r>
              <a:rPr sz="3200" spc="-85" dirty="0">
                <a:latin typeface="Lucida Sans Unicode"/>
                <a:cs typeface="Lucida Sans Unicode"/>
              </a:rPr>
              <a:t>е  </a:t>
            </a:r>
            <a:r>
              <a:rPr sz="3200" spc="-180" dirty="0">
                <a:latin typeface="Lucida Sans Unicode"/>
                <a:cs typeface="Lucida Sans Unicode"/>
              </a:rPr>
              <a:t>результаты</a:t>
            </a:r>
            <a:endParaRPr sz="3200">
              <a:latin typeface="Lucida Sans Unicode"/>
              <a:cs typeface="Lucida Sans Unicode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37885" y="1844040"/>
            <a:ext cx="1035050" cy="772795"/>
            <a:chOff x="5431535" y="1844039"/>
            <a:chExt cx="1035050" cy="772795"/>
          </a:xfrm>
        </p:grpSpPr>
        <p:sp>
          <p:nvSpPr>
            <p:cNvPr id="12" name="object 12"/>
            <p:cNvSpPr/>
            <p:nvPr/>
          </p:nvSpPr>
          <p:spPr>
            <a:xfrm>
              <a:off x="5437631" y="1850135"/>
              <a:ext cx="1022985" cy="760730"/>
            </a:xfrm>
            <a:custGeom>
              <a:avLst/>
              <a:gdLst/>
              <a:ahLst/>
              <a:cxnLst/>
              <a:rect l="l" t="t" r="r" b="b"/>
              <a:pathLst>
                <a:path w="1022985" h="760730">
                  <a:moveTo>
                    <a:pt x="511301" y="0"/>
                  </a:moveTo>
                  <a:lnTo>
                    <a:pt x="0" y="380238"/>
                  </a:lnTo>
                  <a:lnTo>
                    <a:pt x="255650" y="380238"/>
                  </a:lnTo>
                  <a:lnTo>
                    <a:pt x="255650" y="760476"/>
                  </a:lnTo>
                  <a:lnTo>
                    <a:pt x="766952" y="760476"/>
                  </a:lnTo>
                  <a:lnTo>
                    <a:pt x="766952" y="380238"/>
                  </a:lnTo>
                  <a:lnTo>
                    <a:pt x="1022603" y="380238"/>
                  </a:lnTo>
                  <a:lnTo>
                    <a:pt x="51130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37631" y="1850135"/>
              <a:ext cx="1022985" cy="760730"/>
            </a:xfrm>
            <a:custGeom>
              <a:avLst/>
              <a:gdLst/>
              <a:ahLst/>
              <a:cxnLst/>
              <a:rect l="l" t="t" r="r" b="b"/>
              <a:pathLst>
                <a:path w="1022985" h="760730">
                  <a:moveTo>
                    <a:pt x="1022603" y="380238"/>
                  </a:moveTo>
                  <a:lnTo>
                    <a:pt x="766952" y="380238"/>
                  </a:lnTo>
                  <a:lnTo>
                    <a:pt x="766952" y="760476"/>
                  </a:lnTo>
                  <a:lnTo>
                    <a:pt x="255650" y="760476"/>
                  </a:lnTo>
                  <a:lnTo>
                    <a:pt x="255650" y="380238"/>
                  </a:lnTo>
                  <a:lnTo>
                    <a:pt x="0" y="380238"/>
                  </a:lnTo>
                  <a:lnTo>
                    <a:pt x="511301" y="0"/>
                  </a:lnTo>
                  <a:lnTo>
                    <a:pt x="1022603" y="38023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425695" y="3704844"/>
            <a:ext cx="1010919" cy="516890"/>
            <a:chOff x="5419344" y="3704844"/>
            <a:chExt cx="1010919" cy="516890"/>
          </a:xfrm>
        </p:grpSpPr>
        <p:sp>
          <p:nvSpPr>
            <p:cNvPr id="15" name="object 15"/>
            <p:cNvSpPr/>
            <p:nvPr/>
          </p:nvSpPr>
          <p:spPr>
            <a:xfrm>
              <a:off x="5425440" y="3710940"/>
              <a:ext cx="998219" cy="504825"/>
            </a:xfrm>
            <a:custGeom>
              <a:avLst/>
              <a:gdLst/>
              <a:ahLst/>
              <a:cxnLst/>
              <a:rect l="l" t="t" r="r" b="b"/>
              <a:pathLst>
                <a:path w="998220" h="504825">
                  <a:moveTo>
                    <a:pt x="499110" y="0"/>
                  </a:moveTo>
                  <a:lnTo>
                    <a:pt x="0" y="240284"/>
                  </a:lnTo>
                  <a:lnTo>
                    <a:pt x="249555" y="240284"/>
                  </a:lnTo>
                  <a:lnTo>
                    <a:pt x="249555" y="504444"/>
                  </a:lnTo>
                  <a:lnTo>
                    <a:pt x="748664" y="504444"/>
                  </a:lnTo>
                  <a:lnTo>
                    <a:pt x="748664" y="240284"/>
                  </a:lnTo>
                  <a:lnTo>
                    <a:pt x="998220" y="240284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25440" y="3710940"/>
              <a:ext cx="998219" cy="504825"/>
            </a:xfrm>
            <a:custGeom>
              <a:avLst/>
              <a:gdLst/>
              <a:ahLst/>
              <a:cxnLst/>
              <a:rect l="l" t="t" r="r" b="b"/>
              <a:pathLst>
                <a:path w="998220" h="504825">
                  <a:moveTo>
                    <a:pt x="998220" y="240284"/>
                  </a:moveTo>
                  <a:lnTo>
                    <a:pt x="748664" y="240284"/>
                  </a:lnTo>
                  <a:lnTo>
                    <a:pt x="748664" y="504444"/>
                  </a:lnTo>
                  <a:lnTo>
                    <a:pt x="249555" y="504444"/>
                  </a:lnTo>
                  <a:lnTo>
                    <a:pt x="249555" y="240284"/>
                  </a:lnTo>
                  <a:lnTo>
                    <a:pt x="0" y="240284"/>
                  </a:lnTo>
                  <a:lnTo>
                    <a:pt x="499110" y="0"/>
                  </a:lnTo>
                  <a:lnTo>
                    <a:pt x="998220" y="240284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3318765" y="1692401"/>
            <a:ext cx="1478915" cy="919480"/>
          </a:xfrm>
          <a:custGeom>
            <a:avLst/>
            <a:gdLst/>
            <a:ahLst/>
            <a:cxnLst/>
            <a:rect l="l" t="t" r="r" b="b"/>
            <a:pathLst>
              <a:path w="1478914" h="919480">
                <a:moveTo>
                  <a:pt x="0" y="919352"/>
                </a:moveTo>
                <a:lnTo>
                  <a:pt x="1478534" y="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18765" y="3780283"/>
            <a:ext cx="1478915" cy="781685"/>
          </a:xfrm>
          <a:custGeom>
            <a:avLst/>
            <a:gdLst/>
            <a:ahLst/>
            <a:cxnLst/>
            <a:rect l="l" t="t" r="r" b="b"/>
            <a:pathLst>
              <a:path w="1478914" h="781685">
                <a:moveTo>
                  <a:pt x="0" y="0"/>
                </a:moveTo>
                <a:lnTo>
                  <a:pt x="1478534" y="781304"/>
                </a:lnTo>
              </a:path>
            </a:pathLst>
          </a:custGeom>
          <a:ln w="38099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18765" y="3201162"/>
            <a:ext cx="1478915" cy="24765"/>
          </a:xfrm>
          <a:custGeom>
            <a:avLst/>
            <a:gdLst/>
            <a:ahLst/>
            <a:cxnLst/>
            <a:rect l="l" t="t" r="r" b="b"/>
            <a:pathLst>
              <a:path w="1478914" h="24764">
                <a:moveTo>
                  <a:pt x="0" y="24384"/>
                </a:moveTo>
                <a:lnTo>
                  <a:pt x="1478534" y="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70469" y="2440685"/>
            <a:ext cx="3510279" cy="2062480"/>
          </a:xfrm>
          <a:custGeom>
            <a:avLst/>
            <a:gdLst/>
            <a:ahLst/>
            <a:cxnLst/>
            <a:rect l="l" t="t" r="r" b="b"/>
            <a:pathLst>
              <a:path w="3510279" h="2062479">
                <a:moveTo>
                  <a:pt x="0" y="2061972"/>
                </a:moveTo>
                <a:lnTo>
                  <a:pt x="3509772" y="2061972"/>
                </a:lnTo>
                <a:lnTo>
                  <a:pt x="3509772" y="0"/>
                </a:lnTo>
                <a:lnTo>
                  <a:pt x="0" y="0"/>
                </a:lnTo>
                <a:lnTo>
                  <a:pt x="0" y="2061972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860029" y="2402536"/>
            <a:ext cx="293052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spcBef>
                <a:spcPts val="105"/>
              </a:spcBef>
            </a:pPr>
            <a:r>
              <a:rPr sz="3200" spc="-125" dirty="0">
                <a:latin typeface="Lucida Sans Unicode"/>
                <a:cs typeface="Lucida Sans Unicode"/>
              </a:rPr>
              <a:t>Объекты </a:t>
            </a:r>
            <a:r>
              <a:rPr sz="3200" spc="-120" dirty="0">
                <a:latin typeface="Lucida Sans Unicode"/>
                <a:cs typeface="Lucida Sans Unicode"/>
              </a:rPr>
              <a:t> </a:t>
            </a:r>
            <a:r>
              <a:rPr sz="3200" spc="-180" dirty="0">
                <a:latin typeface="Lucida Sans Unicode"/>
                <a:cs typeface="Lucida Sans Unicode"/>
              </a:rPr>
              <a:t>конт</a:t>
            </a:r>
            <a:r>
              <a:rPr sz="3200" spc="-215" dirty="0">
                <a:latin typeface="Lucida Sans Unicode"/>
                <a:cs typeface="Lucida Sans Unicode"/>
              </a:rPr>
              <a:t>р</a:t>
            </a:r>
            <a:r>
              <a:rPr sz="3200" spc="-140" dirty="0">
                <a:latin typeface="Lucida Sans Unicode"/>
                <a:cs typeface="Lucida Sans Unicode"/>
              </a:rPr>
              <a:t>оля</a:t>
            </a:r>
            <a:r>
              <a:rPr sz="3200" spc="-295" dirty="0">
                <a:latin typeface="Lucida Sans Unicode"/>
                <a:cs typeface="Lucida Sans Unicode"/>
              </a:rPr>
              <a:t> </a:t>
            </a:r>
            <a:r>
              <a:rPr sz="3200" spc="-100" dirty="0">
                <a:latin typeface="Lucida Sans Unicode"/>
                <a:cs typeface="Lucida Sans Unicode"/>
              </a:rPr>
              <a:t>в</a:t>
            </a:r>
            <a:r>
              <a:rPr sz="3200" spc="-295" dirty="0">
                <a:latin typeface="Lucida Sans Unicode"/>
                <a:cs typeface="Lucida Sans Unicode"/>
              </a:rPr>
              <a:t> </a:t>
            </a:r>
            <a:r>
              <a:rPr sz="3200" spc="55" dirty="0">
                <a:latin typeface="Lucida Sans Unicode"/>
                <a:cs typeface="Lucida Sans Unicode"/>
              </a:rPr>
              <a:t>ГИА  </a:t>
            </a:r>
            <a:r>
              <a:rPr sz="3200" spc="-200" dirty="0">
                <a:latin typeface="Lucida Sans Unicode"/>
                <a:cs typeface="Lucida Sans Unicode"/>
              </a:rPr>
              <a:t>мероприятиях </a:t>
            </a:r>
            <a:r>
              <a:rPr sz="3200" spc="-195" dirty="0">
                <a:latin typeface="Lucida Sans Unicode"/>
                <a:cs typeface="Lucida Sans Unicode"/>
              </a:rPr>
              <a:t> </a:t>
            </a:r>
            <a:r>
              <a:rPr sz="3200" spc="110" dirty="0">
                <a:latin typeface="Lucida Sans Unicode"/>
                <a:cs typeface="Lucida Sans Unicode"/>
              </a:rPr>
              <a:t>(ФИПИ)</a:t>
            </a:r>
            <a:endParaRPr sz="32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070853" y="1747267"/>
            <a:ext cx="1478915" cy="2889885"/>
          </a:xfrm>
          <a:custGeom>
            <a:avLst/>
            <a:gdLst/>
            <a:ahLst/>
            <a:cxnLst/>
            <a:rect l="l" t="t" r="r" b="b"/>
            <a:pathLst>
              <a:path w="1478915" h="2889885">
                <a:moveTo>
                  <a:pt x="0" y="1441704"/>
                </a:moveTo>
                <a:lnTo>
                  <a:pt x="1478533" y="1453896"/>
                </a:lnTo>
              </a:path>
              <a:path w="1478915" h="2889885">
                <a:moveTo>
                  <a:pt x="0" y="0"/>
                </a:moveTo>
                <a:lnTo>
                  <a:pt x="1478533" y="692531"/>
                </a:lnTo>
              </a:path>
              <a:path w="1478915" h="2889885">
                <a:moveTo>
                  <a:pt x="0" y="2889885"/>
                </a:moveTo>
                <a:lnTo>
                  <a:pt x="1478533" y="244602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433" y="1187197"/>
            <a:ext cx="103505" cy="3753485"/>
          </a:xfrm>
          <a:custGeom>
            <a:avLst/>
            <a:gdLst/>
            <a:ahLst/>
            <a:cxnLst/>
            <a:rect l="l" t="t" r="r" b="b"/>
            <a:pathLst>
              <a:path w="103505" h="3753485">
                <a:moveTo>
                  <a:pt x="7010" y="3657473"/>
                </a:moveTo>
                <a:lnTo>
                  <a:pt x="3997" y="3659378"/>
                </a:lnTo>
                <a:lnTo>
                  <a:pt x="985" y="3661155"/>
                </a:lnTo>
                <a:lnTo>
                  <a:pt x="0" y="3664966"/>
                </a:lnTo>
                <a:lnTo>
                  <a:pt x="1795" y="3668014"/>
                </a:lnTo>
                <a:lnTo>
                  <a:pt x="52550" y="3753104"/>
                </a:lnTo>
                <a:lnTo>
                  <a:pt x="59586" y="3740784"/>
                </a:lnTo>
                <a:lnTo>
                  <a:pt x="46080" y="3740784"/>
                </a:lnTo>
                <a:lnTo>
                  <a:pt x="45854" y="3717169"/>
                </a:lnTo>
                <a:lnTo>
                  <a:pt x="12703" y="3661536"/>
                </a:lnTo>
                <a:lnTo>
                  <a:pt x="10908" y="3658489"/>
                </a:lnTo>
                <a:lnTo>
                  <a:pt x="7010" y="3657473"/>
                </a:lnTo>
                <a:close/>
              </a:path>
              <a:path w="103505" h="3753485">
                <a:moveTo>
                  <a:pt x="45854" y="3717169"/>
                </a:moveTo>
                <a:lnTo>
                  <a:pt x="46080" y="3740784"/>
                </a:lnTo>
                <a:lnTo>
                  <a:pt x="58779" y="3740657"/>
                </a:lnTo>
                <a:lnTo>
                  <a:pt x="58747" y="3737355"/>
                </a:lnTo>
                <a:lnTo>
                  <a:pt x="46913" y="3737355"/>
                </a:lnTo>
                <a:lnTo>
                  <a:pt x="52280" y="3727953"/>
                </a:lnTo>
                <a:lnTo>
                  <a:pt x="45854" y="3717169"/>
                </a:lnTo>
                <a:close/>
              </a:path>
              <a:path w="103505" h="3753485">
                <a:moveTo>
                  <a:pt x="96250" y="3656710"/>
                </a:moveTo>
                <a:lnTo>
                  <a:pt x="92364" y="3657727"/>
                </a:lnTo>
                <a:lnTo>
                  <a:pt x="58552" y="3716965"/>
                </a:lnTo>
                <a:lnTo>
                  <a:pt x="58779" y="3740657"/>
                </a:lnTo>
                <a:lnTo>
                  <a:pt x="46080" y="3740784"/>
                </a:lnTo>
                <a:lnTo>
                  <a:pt x="59586" y="3740784"/>
                </a:lnTo>
                <a:lnTo>
                  <a:pt x="103400" y="3664077"/>
                </a:lnTo>
                <a:lnTo>
                  <a:pt x="102334" y="3660140"/>
                </a:lnTo>
                <a:lnTo>
                  <a:pt x="99298" y="3658361"/>
                </a:lnTo>
                <a:lnTo>
                  <a:pt x="96250" y="3656710"/>
                </a:lnTo>
                <a:close/>
              </a:path>
              <a:path w="103505" h="3753485">
                <a:moveTo>
                  <a:pt x="52280" y="3727953"/>
                </a:moveTo>
                <a:lnTo>
                  <a:pt x="46913" y="3737355"/>
                </a:lnTo>
                <a:lnTo>
                  <a:pt x="57882" y="3737355"/>
                </a:lnTo>
                <a:lnTo>
                  <a:pt x="52280" y="3727953"/>
                </a:lnTo>
                <a:close/>
              </a:path>
              <a:path w="103505" h="3753485">
                <a:moveTo>
                  <a:pt x="58552" y="3716965"/>
                </a:moveTo>
                <a:lnTo>
                  <a:pt x="52280" y="3727953"/>
                </a:lnTo>
                <a:lnTo>
                  <a:pt x="57882" y="3737355"/>
                </a:lnTo>
                <a:lnTo>
                  <a:pt x="58747" y="3737355"/>
                </a:lnTo>
                <a:lnTo>
                  <a:pt x="58552" y="3716965"/>
                </a:lnTo>
                <a:close/>
              </a:path>
              <a:path w="103505" h="3753485">
                <a:moveTo>
                  <a:pt x="22895" y="0"/>
                </a:moveTo>
                <a:lnTo>
                  <a:pt x="10195" y="0"/>
                </a:lnTo>
                <a:lnTo>
                  <a:pt x="45854" y="3717169"/>
                </a:lnTo>
                <a:lnTo>
                  <a:pt x="52280" y="3727953"/>
                </a:lnTo>
                <a:lnTo>
                  <a:pt x="58552" y="3716965"/>
                </a:lnTo>
                <a:lnTo>
                  <a:pt x="2289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5089" y="5076825"/>
            <a:ext cx="1164717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tabLst>
                <a:tab pos="11633835" algn="l"/>
              </a:tabLst>
            </a:pPr>
            <a:r>
              <a:rPr sz="1600" spc="60" dirty="0">
                <a:latin typeface="Lucida Sans Unicode"/>
                <a:cs typeface="Lucida Sans Unicode"/>
              </a:rPr>
              <a:t>В </a:t>
            </a:r>
            <a:r>
              <a:rPr sz="1600" spc="-75" dirty="0">
                <a:latin typeface="Lucida Sans Unicode"/>
                <a:cs typeface="Lucida Sans Unicode"/>
              </a:rPr>
              <a:t>основе </a:t>
            </a:r>
            <a:r>
              <a:rPr sz="1600" spc="-65" dirty="0">
                <a:latin typeface="Lucida Sans Unicode"/>
                <a:cs typeface="Lucida Sans Unicode"/>
              </a:rPr>
              <a:t>всей </a:t>
            </a:r>
            <a:r>
              <a:rPr sz="1600" spc="-110" dirty="0">
                <a:latin typeface="Lucida Sans Unicode"/>
                <a:cs typeface="Lucida Sans Unicode"/>
              </a:rPr>
              <a:t>подготовки </a:t>
            </a:r>
            <a:r>
              <a:rPr sz="1600" spc="-120" dirty="0">
                <a:latin typeface="Lucida Sans Unicode"/>
                <a:cs typeface="Lucida Sans Unicode"/>
              </a:rPr>
              <a:t>должны </a:t>
            </a:r>
            <a:r>
              <a:rPr sz="1600" spc="-100" dirty="0">
                <a:latin typeface="Lucida Sans Unicode"/>
                <a:cs typeface="Lucida Sans Unicode"/>
              </a:rPr>
              <a:t>лежать </a:t>
            </a:r>
            <a:r>
              <a:rPr sz="1600" spc="-114" dirty="0">
                <a:latin typeface="Lucida Sans Unicode"/>
                <a:cs typeface="Lucida Sans Unicode"/>
              </a:rPr>
              <a:t>географические </a:t>
            </a:r>
            <a:r>
              <a:rPr sz="1600" spc="15" dirty="0">
                <a:latin typeface="Lucida Sans Unicode"/>
                <a:cs typeface="Lucida Sans Unicode"/>
              </a:rPr>
              <a:t>ЗНАНИЯ, </a:t>
            </a:r>
            <a:r>
              <a:rPr sz="1600" spc="-135" dirty="0">
                <a:latin typeface="Lucida Sans Unicode"/>
                <a:cs typeface="Lucida Sans Unicode"/>
              </a:rPr>
              <a:t>на </a:t>
            </a:r>
            <a:r>
              <a:rPr sz="1600" spc="-75" dirty="0">
                <a:latin typeface="Lucida Sans Unicode"/>
                <a:cs typeface="Lucida Sans Unicode"/>
              </a:rPr>
              <a:t>основе </a:t>
            </a:r>
            <a:r>
              <a:rPr sz="1600" spc="-110" dirty="0">
                <a:latin typeface="Lucida Sans Unicode"/>
                <a:cs typeface="Lucida Sans Unicode"/>
              </a:rPr>
              <a:t>которых </a:t>
            </a:r>
            <a:r>
              <a:rPr sz="1600" spc="-105" dirty="0">
                <a:latin typeface="Lucida Sans Unicode"/>
                <a:cs typeface="Lucida Sans Unicode"/>
              </a:rPr>
              <a:t>формируются </a:t>
            </a:r>
            <a:r>
              <a:rPr sz="1600" dirty="0">
                <a:latin typeface="Lucida Sans Unicode"/>
                <a:cs typeface="Lucida Sans Unicode"/>
              </a:rPr>
              <a:t>УМЕНИЯ… </a:t>
            </a:r>
            <a:r>
              <a:rPr sz="1600" spc="-114" dirty="0">
                <a:latin typeface="Lucida Sans Unicode"/>
                <a:cs typeface="Lucida Sans Unicode"/>
              </a:rPr>
              <a:t>Задача </a:t>
            </a:r>
            <a:r>
              <a:rPr sz="1600" spc="-110" dirty="0">
                <a:latin typeface="Lucida Sans Unicode"/>
                <a:cs typeface="Lucida Sans Unicode"/>
              </a:rPr>
              <a:t> </a:t>
            </a:r>
            <a:r>
              <a:rPr sz="1600" spc="-75" dirty="0">
                <a:latin typeface="Lucida Sans Unicode"/>
                <a:cs typeface="Lucida Sans Unicode"/>
              </a:rPr>
              <a:t>учителя </a:t>
            </a:r>
            <a:r>
              <a:rPr sz="1600" spc="145" dirty="0">
                <a:latin typeface="Lucida Sans Unicode"/>
                <a:cs typeface="Lucida Sans Unicode"/>
              </a:rPr>
              <a:t>– </a:t>
            </a:r>
            <a:r>
              <a:rPr sz="1600" spc="-85" dirty="0">
                <a:latin typeface="Lucida Sans Unicode"/>
                <a:cs typeface="Lucida Sans Unicode"/>
              </a:rPr>
              <a:t>обеспечить </a:t>
            </a:r>
            <a:r>
              <a:rPr sz="1600" spc="-140" dirty="0">
                <a:latin typeface="Lucida Sans Unicode"/>
                <a:cs typeface="Lucida Sans Unicode"/>
              </a:rPr>
              <a:t>их </a:t>
            </a:r>
            <a:r>
              <a:rPr sz="1600" spc="-120" dirty="0">
                <a:latin typeface="Lucida Sans Unicode"/>
                <a:cs typeface="Lucida Sans Unicode"/>
              </a:rPr>
              <a:t>формирование, </a:t>
            </a:r>
            <a:r>
              <a:rPr sz="1600" spc="-150" dirty="0">
                <a:latin typeface="Lucida Sans Unicode"/>
                <a:cs typeface="Lucida Sans Unicode"/>
              </a:rPr>
              <a:t>а </a:t>
            </a:r>
            <a:r>
              <a:rPr sz="1600" spc="-120" dirty="0">
                <a:latin typeface="Lucida Sans Unicode"/>
                <a:cs typeface="Lucida Sans Unicode"/>
              </a:rPr>
              <a:t>далее </a:t>
            </a:r>
            <a:r>
              <a:rPr sz="1600" spc="-85" dirty="0">
                <a:latin typeface="Lucida Sans Unicode"/>
                <a:cs typeface="Lucida Sans Unicode"/>
              </a:rPr>
              <a:t>возможность </a:t>
            </a:r>
            <a:r>
              <a:rPr sz="1600" spc="-90" dirty="0">
                <a:latin typeface="Lucida Sans Unicode"/>
                <a:cs typeface="Lucida Sans Unicode"/>
              </a:rPr>
              <a:t>использования </a:t>
            </a:r>
            <a:r>
              <a:rPr sz="1600" spc="-55" dirty="0">
                <a:latin typeface="Lucida Sans Unicode"/>
                <a:cs typeface="Lucida Sans Unicode"/>
              </a:rPr>
              <a:t>в </a:t>
            </a:r>
            <a:r>
              <a:rPr sz="1600" spc="-105" dirty="0">
                <a:latin typeface="Lucida Sans Unicode"/>
                <a:cs typeface="Lucida Sans Unicode"/>
              </a:rPr>
              <a:t>реальной </a:t>
            </a:r>
            <a:r>
              <a:rPr sz="1600" spc="-114" dirty="0">
                <a:latin typeface="Lucida Sans Unicode"/>
                <a:cs typeface="Lucida Sans Unicode"/>
              </a:rPr>
              <a:t>жизни… </a:t>
            </a:r>
            <a:r>
              <a:rPr sz="1600" spc="-50" dirty="0">
                <a:latin typeface="Lucida Sans Unicode"/>
                <a:cs typeface="Lucida Sans Unicode"/>
              </a:rPr>
              <a:t>(«Пустая </a:t>
            </a:r>
            <a:r>
              <a:rPr sz="1600" spc="-114" dirty="0">
                <a:latin typeface="Lucida Sans Unicode"/>
                <a:cs typeface="Lucida Sans Unicode"/>
              </a:rPr>
              <a:t>голова </a:t>
            </a:r>
            <a:r>
              <a:rPr sz="1600" spc="-130" dirty="0">
                <a:latin typeface="Lucida Sans Unicode"/>
                <a:cs typeface="Lucida Sans Unicode"/>
              </a:rPr>
              <a:t>думать </a:t>
            </a:r>
            <a:r>
              <a:rPr sz="1600" spc="-90" dirty="0">
                <a:latin typeface="Lucida Sans Unicode"/>
                <a:cs typeface="Lucida Sans Unicode"/>
              </a:rPr>
              <a:t>не </a:t>
            </a:r>
            <a:r>
              <a:rPr sz="1600" spc="-85" dirty="0">
                <a:latin typeface="Lucida Sans Unicode"/>
                <a:cs typeface="Lucida Sans Unicode"/>
              </a:rPr>
              <a:t> может» </a:t>
            </a:r>
            <a:r>
              <a:rPr sz="1600" spc="-210" dirty="0">
                <a:latin typeface="Lucida Sans Unicode"/>
                <a:cs typeface="Lucida Sans Unicode"/>
              </a:rPr>
              <a:t>…. </a:t>
            </a:r>
            <a:r>
              <a:rPr sz="1600" spc="-95" dirty="0">
                <a:latin typeface="Lucida Sans Unicode"/>
                <a:cs typeface="Lucida Sans Unicode"/>
              </a:rPr>
              <a:t>Где </a:t>
            </a:r>
            <a:r>
              <a:rPr sz="1600" spc="-120" dirty="0">
                <a:latin typeface="Lucida Sans Unicode"/>
                <a:cs typeface="Lucida Sans Unicode"/>
              </a:rPr>
              <a:t>метапредметные </a:t>
            </a:r>
            <a:r>
              <a:rPr sz="1600" spc="-100" dirty="0">
                <a:latin typeface="Lucida Sans Unicode"/>
                <a:cs typeface="Lucida Sans Unicode"/>
              </a:rPr>
              <a:t>результаты, </a:t>
            </a:r>
            <a:r>
              <a:rPr sz="1600" spc="-125" dirty="0">
                <a:latin typeface="Lucida Sans Unicode"/>
                <a:cs typeface="Lucida Sans Unicode"/>
              </a:rPr>
              <a:t>помимо </a:t>
            </a:r>
            <a:r>
              <a:rPr sz="1600" spc="-110" dirty="0">
                <a:latin typeface="Lucida Sans Unicode"/>
                <a:cs typeface="Lucida Sans Unicode"/>
              </a:rPr>
              <a:t>познавательных </a:t>
            </a:r>
            <a:r>
              <a:rPr sz="1600" spc="15" dirty="0">
                <a:latin typeface="Lucida Sans Unicode"/>
                <a:cs typeface="Lucida Sans Unicode"/>
              </a:rPr>
              <a:t>УУД </a:t>
            </a:r>
            <a:r>
              <a:rPr sz="1600" spc="-105" dirty="0">
                <a:latin typeface="Lucida Sans Unicode"/>
                <a:cs typeface="Lucida Sans Unicode"/>
              </a:rPr>
              <a:t>и </a:t>
            </a:r>
            <a:r>
              <a:rPr sz="1600" spc="-95" dirty="0">
                <a:latin typeface="Lucida Sans Unicode"/>
                <a:cs typeface="Lucida Sans Unicode"/>
              </a:rPr>
              <a:t>умения </a:t>
            </a:r>
            <a:r>
              <a:rPr sz="1600" spc="-105" dirty="0">
                <a:latin typeface="Lucida Sans Unicode"/>
                <a:cs typeface="Lucida Sans Unicode"/>
              </a:rPr>
              <a:t>думать? </a:t>
            </a:r>
            <a:r>
              <a:rPr sz="1600" spc="-95" dirty="0">
                <a:latin typeface="Lucida Sans Unicode"/>
                <a:cs typeface="Lucida Sans Unicode"/>
              </a:rPr>
              <a:t>Где </a:t>
            </a:r>
            <a:r>
              <a:rPr sz="1600" spc="-110" dirty="0">
                <a:latin typeface="Lucida Sans Unicode"/>
                <a:cs typeface="Lucida Sans Unicode"/>
              </a:rPr>
              <a:t>коммуникативные, </a:t>
            </a:r>
            <a:r>
              <a:rPr sz="1600" spc="-105" dirty="0">
                <a:latin typeface="Lucida Sans Unicode"/>
                <a:cs typeface="Lucida Sans Unicode"/>
              </a:rPr>
              <a:t>тем </a:t>
            </a:r>
            <a:r>
              <a:rPr sz="1600" spc="-75" dirty="0">
                <a:latin typeface="Lucida Sans Unicode"/>
                <a:cs typeface="Lucida Sans Unicode"/>
              </a:rPr>
              <a:t>более 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spc="-100" dirty="0">
                <a:latin typeface="Lucida Sans Unicode"/>
                <a:cs typeface="Lucida Sans Unicode"/>
              </a:rPr>
              <a:t>регу</a:t>
            </a:r>
            <a:r>
              <a:rPr sz="1600" u="dash" spc="-100" dirty="0">
                <a:uFill>
                  <a:solidFill>
                    <a:srgbClr val="1C6ED4"/>
                  </a:solidFill>
                </a:uFill>
                <a:latin typeface="Lucida Sans Unicode"/>
                <a:cs typeface="Lucida Sans Unicode"/>
              </a:rPr>
              <a:t>лятивные</a:t>
            </a:r>
            <a:r>
              <a:rPr sz="1600" u="dash" spc="-114" dirty="0">
                <a:uFill>
                  <a:solidFill>
                    <a:srgbClr val="1C6ED4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1600" u="dash" spc="45" dirty="0">
                <a:uFill>
                  <a:solidFill>
                    <a:srgbClr val="1C6ED4"/>
                  </a:solidFill>
                </a:uFill>
                <a:latin typeface="Lucida Sans Unicode"/>
                <a:cs typeface="Lucida Sans Unicode"/>
              </a:rPr>
              <a:t>УУД????</a:t>
            </a:r>
            <a:r>
              <a:rPr sz="1600" u="dash" spc="-125" dirty="0">
                <a:uFill>
                  <a:solidFill>
                    <a:srgbClr val="1C6ED4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1600" u="dash" spc="-95" dirty="0">
                <a:uFill>
                  <a:solidFill>
                    <a:srgbClr val="1C6ED4"/>
                  </a:solidFill>
                </a:uFill>
                <a:latin typeface="Lucida Sans Unicode"/>
                <a:cs typeface="Lucida Sans Unicode"/>
              </a:rPr>
              <a:t>Где</a:t>
            </a:r>
            <a:r>
              <a:rPr sz="1600" u="dash" spc="-110" dirty="0">
                <a:uFill>
                  <a:solidFill>
                    <a:srgbClr val="1C6ED4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1600" u="dash" spc="-95" dirty="0">
                <a:uFill>
                  <a:solidFill>
                    <a:srgbClr val="1C6ED4"/>
                  </a:solidFill>
                </a:uFill>
                <a:latin typeface="Lucida Sans Unicode"/>
                <a:cs typeface="Lucida Sans Unicode"/>
              </a:rPr>
              <a:t>личностные</a:t>
            </a:r>
            <a:r>
              <a:rPr sz="1600" u="dash" spc="-125" dirty="0">
                <a:uFill>
                  <a:solidFill>
                    <a:srgbClr val="1C6ED4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1600" u="dash" spc="-50" dirty="0">
                <a:uFill>
                  <a:solidFill>
                    <a:srgbClr val="1C6ED4"/>
                  </a:solidFill>
                </a:uFill>
                <a:latin typeface="Lucida Sans Unicode"/>
                <a:cs typeface="Lucida Sans Unicode"/>
              </a:rPr>
              <a:t>результаты????</a:t>
            </a:r>
            <a:r>
              <a:rPr sz="1600" u="dash" spc="-95" dirty="0">
                <a:uFill>
                  <a:solidFill>
                    <a:srgbClr val="1C6ED4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1600" u="dash" spc="-80" dirty="0">
                <a:uFill>
                  <a:solidFill>
                    <a:srgbClr val="1C6ED4"/>
                  </a:solidFill>
                </a:uFill>
                <a:latin typeface="Lucida Sans Unicode"/>
                <a:cs typeface="Lucida Sans Unicode"/>
              </a:rPr>
              <a:t>(не</a:t>
            </a:r>
            <a:r>
              <a:rPr sz="1600" u="dash" spc="-114" dirty="0">
                <a:uFill>
                  <a:solidFill>
                    <a:srgbClr val="1C6ED4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1600" u="dash" spc="-120" dirty="0">
                <a:uFill>
                  <a:solidFill>
                    <a:srgbClr val="1C6ED4"/>
                  </a:solidFill>
                </a:uFill>
                <a:latin typeface="Lucida Sans Unicode"/>
                <a:cs typeface="Lucida Sans Unicode"/>
              </a:rPr>
              <a:t>будем</a:t>
            </a:r>
            <a:r>
              <a:rPr sz="1600" u="dash" spc="-100" dirty="0">
                <a:uFill>
                  <a:solidFill>
                    <a:srgbClr val="1C6ED4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1600" u="dash" spc="-114" dirty="0">
                <a:uFill>
                  <a:solidFill>
                    <a:srgbClr val="1C6ED4"/>
                  </a:solidFill>
                </a:uFill>
                <a:latin typeface="Lucida Sans Unicode"/>
                <a:cs typeface="Lucida Sans Unicode"/>
              </a:rPr>
              <a:t>сами</a:t>
            </a:r>
            <a:r>
              <a:rPr sz="1600" u="dash" spc="-135" dirty="0">
                <a:uFill>
                  <a:solidFill>
                    <a:srgbClr val="1C6ED4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1600" u="dash" spc="-60" dirty="0">
                <a:uFill>
                  <a:solidFill>
                    <a:srgbClr val="1C6ED4"/>
                  </a:solidFill>
                </a:uFill>
                <a:latin typeface="Lucida Sans Unicode"/>
                <a:cs typeface="Lucida Sans Unicode"/>
              </a:rPr>
              <a:t>себя</a:t>
            </a:r>
            <a:r>
              <a:rPr sz="1600" u="dash" spc="-110" dirty="0">
                <a:uFill>
                  <a:solidFill>
                    <a:srgbClr val="1C6ED4"/>
                  </a:solidFill>
                </a:uFill>
                <a:latin typeface="Lucida Sans Unicode"/>
                <a:cs typeface="Lucida Sans Unicode"/>
              </a:rPr>
              <a:t> обманывать)	</a:t>
            </a:r>
            <a:endParaRPr sz="160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949058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9985" y="77852"/>
            <a:ext cx="10361956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9568815" algn="l"/>
              </a:tabLst>
            </a:pPr>
            <a:r>
              <a:rPr sz="2800" spc="-10" dirty="0">
                <a:solidFill>
                  <a:srgbClr val="2C3493"/>
                </a:solidFill>
              </a:rPr>
              <a:t>О</a:t>
            </a:r>
            <a:r>
              <a:rPr sz="2800" spc="5" dirty="0">
                <a:solidFill>
                  <a:srgbClr val="2C3493"/>
                </a:solidFill>
              </a:rPr>
              <a:t>с</a:t>
            </a:r>
            <a:r>
              <a:rPr sz="2800" spc="-10" dirty="0">
                <a:solidFill>
                  <a:srgbClr val="2C3493"/>
                </a:solidFill>
              </a:rPr>
              <a:t>новны</a:t>
            </a:r>
            <a:r>
              <a:rPr sz="2800" spc="-5" dirty="0">
                <a:solidFill>
                  <a:srgbClr val="2C3493"/>
                </a:solidFill>
              </a:rPr>
              <a:t>е</a:t>
            </a:r>
            <a:r>
              <a:rPr sz="2800" spc="-15" dirty="0">
                <a:solidFill>
                  <a:srgbClr val="2C3493"/>
                </a:solidFill>
              </a:rPr>
              <a:t> </a:t>
            </a:r>
            <a:r>
              <a:rPr sz="2800" dirty="0">
                <a:solidFill>
                  <a:srgbClr val="2C3493"/>
                </a:solidFill>
              </a:rPr>
              <a:t>с</a:t>
            </a:r>
            <a:r>
              <a:rPr sz="2800" spc="-80" dirty="0">
                <a:solidFill>
                  <a:srgbClr val="2C3493"/>
                </a:solidFill>
              </a:rPr>
              <a:t>о</a:t>
            </a:r>
            <a:r>
              <a:rPr sz="2800" spc="-25" dirty="0">
                <a:solidFill>
                  <a:srgbClr val="2C3493"/>
                </a:solidFill>
              </a:rPr>
              <a:t>д</a:t>
            </a:r>
            <a:r>
              <a:rPr sz="2800" spc="-10" dirty="0">
                <a:solidFill>
                  <a:srgbClr val="2C3493"/>
                </a:solidFill>
              </a:rPr>
              <a:t>е</a:t>
            </a:r>
            <a:r>
              <a:rPr sz="2800" spc="-35" dirty="0">
                <a:solidFill>
                  <a:srgbClr val="2C3493"/>
                </a:solidFill>
              </a:rPr>
              <a:t>р</a:t>
            </a:r>
            <a:r>
              <a:rPr sz="2800" spc="-40" dirty="0">
                <a:solidFill>
                  <a:srgbClr val="2C3493"/>
                </a:solidFill>
              </a:rPr>
              <a:t>ж</a:t>
            </a:r>
            <a:r>
              <a:rPr sz="2800" spc="-20" dirty="0">
                <a:solidFill>
                  <a:srgbClr val="2C3493"/>
                </a:solidFill>
              </a:rPr>
              <a:t>ат</a:t>
            </a:r>
            <a:r>
              <a:rPr sz="2800" spc="-60" dirty="0">
                <a:solidFill>
                  <a:srgbClr val="2C3493"/>
                </a:solidFill>
              </a:rPr>
              <a:t>е</a:t>
            </a:r>
            <a:r>
              <a:rPr sz="2800" spc="-5" dirty="0">
                <a:solidFill>
                  <a:srgbClr val="2C3493"/>
                </a:solidFill>
              </a:rPr>
              <a:t>льные</a:t>
            </a:r>
            <a:r>
              <a:rPr sz="2800" spc="35" dirty="0">
                <a:solidFill>
                  <a:srgbClr val="2C3493"/>
                </a:solidFill>
              </a:rPr>
              <a:t> </a:t>
            </a:r>
            <a:r>
              <a:rPr sz="2800" spc="-10" dirty="0" err="1">
                <a:solidFill>
                  <a:srgbClr val="2C3493"/>
                </a:solidFill>
              </a:rPr>
              <a:t>со</a:t>
            </a:r>
            <a:r>
              <a:rPr sz="2800" dirty="0" err="1">
                <a:solidFill>
                  <a:srgbClr val="2C3493"/>
                </a:solidFill>
              </a:rPr>
              <a:t>с</a:t>
            </a:r>
            <a:r>
              <a:rPr sz="2800" spc="-5" dirty="0" err="1">
                <a:solidFill>
                  <a:srgbClr val="2C3493"/>
                </a:solidFill>
              </a:rPr>
              <a:t>та</a:t>
            </a:r>
            <a:r>
              <a:rPr sz="2800" spc="-25" dirty="0" err="1">
                <a:solidFill>
                  <a:srgbClr val="2C3493"/>
                </a:solidFill>
              </a:rPr>
              <a:t>в</a:t>
            </a:r>
            <a:r>
              <a:rPr sz="2800" spc="-5" dirty="0" err="1">
                <a:solidFill>
                  <a:srgbClr val="2C3493"/>
                </a:solidFill>
              </a:rPr>
              <a:t>ляющие</a:t>
            </a:r>
            <a:r>
              <a:rPr sz="2800" spc="35" dirty="0">
                <a:solidFill>
                  <a:srgbClr val="2C3493"/>
                </a:solidFill>
              </a:rPr>
              <a:t> </a:t>
            </a:r>
            <a:r>
              <a:rPr sz="2800" spc="-45" dirty="0" err="1" smtClean="0">
                <a:solidFill>
                  <a:srgbClr val="2C3493"/>
                </a:solidFill>
              </a:rPr>
              <a:t>ф</a:t>
            </a:r>
            <a:r>
              <a:rPr sz="2800" spc="-5" dirty="0" err="1" smtClean="0">
                <a:solidFill>
                  <a:srgbClr val="2C3493"/>
                </a:solidFill>
              </a:rPr>
              <a:t>ун</a:t>
            </a:r>
            <a:r>
              <a:rPr sz="2800" spc="-15" dirty="0" err="1" smtClean="0">
                <a:solidFill>
                  <a:srgbClr val="2C3493"/>
                </a:solidFill>
              </a:rPr>
              <a:t>к</a:t>
            </a:r>
            <a:r>
              <a:rPr sz="2800" spc="-10" dirty="0" err="1" smtClean="0">
                <a:solidFill>
                  <a:srgbClr val="2C3493"/>
                </a:solidFill>
              </a:rPr>
              <a:t>ционально</a:t>
            </a:r>
            <a:r>
              <a:rPr sz="2800" spc="-5" dirty="0" err="1" smtClean="0">
                <a:solidFill>
                  <a:srgbClr val="2C3493"/>
                </a:solidFill>
              </a:rPr>
              <a:t>й</a:t>
            </a:r>
            <a:r>
              <a:rPr lang="ru-RU" sz="2800" spc="-5" dirty="0" smtClean="0">
                <a:solidFill>
                  <a:srgbClr val="2C3493"/>
                </a:solidFill>
              </a:rPr>
              <a:t> </a:t>
            </a:r>
            <a:r>
              <a:rPr sz="2800" spc="-5" dirty="0" err="1" smtClean="0">
                <a:solidFill>
                  <a:srgbClr val="2C3493"/>
                </a:solidFill>
              </a:rPr>
              <a:t>грам</a:t>
            </a:r>
            <a:r>
              <a:rPr sz="2800" spc="-20" dirty="0" err="1" smtClean="0">
                <a:solidFill>
                  <a:srgbClr val="2C3493"/>
                </a:solidFill>
              </a:rPr>
              <a:t>о</a:t>
            </a:r>
            <a:r>
              <a:rPr sz="2800" spc="-5" dirty="0" err="1" smtClean="0">
                <a:solidFill>
                  <a:srgbClr val="2C3493"/>
                </a:solidFill>
              </a:rPr>
              <a:t>тности</a:t>
            </a:r>
            <a:endParaRPr sz="2800" dirty="0"/>
          </a:p>
        </p:txBody>
      </p:sp>
      <p:grpSp>
        <p:nvGrpSpPr>
          <p:cNvPr id="3" name="object 3"/>
          <p:cNvGrpSpPr/>
          <p:nvPr/>
        </p:nvGrpSpPr>
        <p:grpSpPr>
          <a:xfrm>
            <a:off x="3546603" y="940309"/>
            <a:ext cx="5443855" cy="5610225"/>
            <a:chOff x="3540252" y="940308"/>
            <a:chExt cx="5443855" cy="5610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8396" y="5518644"/>
              <a:ext cx="153522" cy="1535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6852" y="5588748"/>
              <a:ext cx="153522" cy="1535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30736" y="5646660"/>
              <a:ext cx="153522" cy="1535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64620" y="5695428"/>
              <a:ext cx="153522" cy="1535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5456" y="5733408"/>
              <a:ext cx="153522" cy="1475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84676" y="5701284"/>
              <a:ext cx="3060192" cy="8488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40252" y="5430011"/>
              <a:ext cx="848868" cy="8488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75844" y="4869420"/>
              <a:ext cx="153522" cy="15352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27776" y="4983479"/>
              <a:ext cx="176784" cy="17678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03748" y="5114543"/>
              <a:ext cx="3380232" cy="8473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62584" y="4102848"/>
              <a:ext cx="153522" cy="15352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60228" y="3197592"/>
              <a:ext cx="147587" cy="15352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49324" y="2255640"/>
              <a:ext cx="153522" cy="1475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84612" y="1134096"/>
              <a:ext cx="147587" cy="15352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82028" y="1030224"/>
              <a:ext cx="176783" cy="1767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96328" y="940308"/>
              <a:ext cx="175259" cy="1752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7580" y="1030224"/>
              <a:ext cx="176783" cy="17678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420355" y="1120140"/>
              <a:ext cx="176783" cy="1767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196328" y="1130808"/>
              <a:ext cx="175259" cy="17678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210164" y="1335264"/>
              <a:ext cx="147587" cy="153522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4705859" y="5358766"/>
            <a:ext cx="2950845" cy="856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8635">
              <a:spcBef>
                <a:spcPts val="95"/>
              </a:spcBef>
            </a:pPr>
            <a:r>
              <a:rPr sz="1600" b="1" spc="-10" dirty="0">
                <a:solidFill>
                  <a:srgbClr val="2C3493"/>
                </a:solidFill>
                <a:latin typeface="Calibri"/>
                <a:cs typeface="Calibri"/>
              </a:rPr>
              <a:t>читательская</a:t>
            </a:r>
            <a:endParaRPr sz="1600"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sz="2200">
              <a:latin typeface="Calibri"/>
              <a:cs typeface="Calibri"/>
            </a:endParaRPr>
          </a:p>
          <a:p>
            <a:pPr marL="12700"/>
            <a:r>
              <a:rPr sz="1600" b="1" spc="-10" dirty="0">
                <a:solidFill>
                  <a:srgbClr val="2C3493"/>
                </a:solidFill>
                <a:latin typeface="Calibri"/>
                <a:cs typeface="Calibri"/>
              </a:rPr>
              <a:t>математическая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049266" y="4418077"/>
            <a:ext cx="4650105" cy="1373505"/>
            <a:chOff x="5042915" y="4418076"/>
            <a:chExt cx="4650105" cy="1373505"/>
          </a:xfrm>
        </p:grpSpPr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042915" y="4872228"/>
              <a:ext cx="987551" cy="91897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94703" y="4418076"/>
              <a:ext cx="3297936" cy="77724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7250939" y="4627245"/>
            <a:ext cx="18649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solidFill>
                  <a:srgbClr val="2C3493"/>
                </a:solidFill>
                <a:latin typeface="Calibri"/>
                <a:cs typeface="Calibri"/>
              </a:rPr>
              <a:t>Естественно-научная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904230" y="3620997"/>
            <a:ext cx="3923029" cy="1428115"/>
            <a:chOff x="5897879" y="3620996"/>
            <a:chExt cx="3923029" cy="1428115"/>
          </a:xfrm>
        </p:grpSpPr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897879" y="4047744"/>
              <a:ext cx="829055" cy="100126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841228" y="3620996"/>
              <a:ext cx="2979433" cy="739185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7641335" y="3807917"/>
            <a:ext cx="10947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solidFill>
                  <a:srgbClr val="2C3493"/>
                </a:solidFill>
                <a:latin typeface="Calibri"/>
                <a:cs typeface="Calibri"/>
              </a:rPr>
              <a:t>финансовая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155691" y="2641092"/>
            <a:ext cx="3949065" cy="1475740"/>
            <a:chOff x="6149340" y="2641092"/>
            <a:chExt cx="3949065" cy="1475740"/>
          </a:xfrm>
        </p:grpSpPr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149340" y="3267456"/>
              <a:ext cx="1261871" cy="84886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167372" y="2641092"/>
              <a:ext cx="2930652" cy="795527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7969377" y="2747517"/>
            <a:ext cx="1217930" cy="499496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750"/>
              </a:lnSpc>
              <a:spcBef>
                <a:spcPts val="295"/>
              </a:spcBef>
            </a:pPr>
            <a:r>
              <a:rPr sz="1600" b="1" spc="-20" dirty="0">
                <a:solidFill>
                  <a:srgbClr val="2C3493"/>
                </a:solidFill>
                <a:latin typeface="Calibri"/>
                <a:cs typeface="Calibri"/>
              </a:rPr>
              <a:t>Глобальные </a:t>
            </a:r>
            <a:r>
              <a:rPr sz="1600" b="1" spc="-15" dirty="0">
                <a:solidFill>
                  <a:srgbClr val="2C3493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2C3493"/>
                </a:solidFill>
                <a:latin typeface="Calibri"/>
                <a:cs typeface="Calibri"/>
              </a:rPr>
              <a:t>к</a:t>
            </a:r>
            <a:r>
              <a:rPr sz="1600" b="1" spc="-5" dirty="0">
                <a:solidFill>
                  <a:srgbClr val="2C3493"/>
                </a:solidFill>
                <a:latin typeface="Calibri"/>
                <a:cs typeface="Calibri"/>
              </a:rPr>
              <a:t>о</a:t>
            </a:r>
            <a:r>
              <a:rPr sz="1600" b="1" spc="-10" dirty="0">
                <a:solidFill>
                  <a:srgbClr val="2C3493"/>
                </a:solidFill>
                <a:latin typeface="Calibri"/>
                <a:cs typeface="Calibri"/>
              </a:rPr>
              <a:t>мпе</a:t>
            </a:r>
            <a:r>
              <a:rPr sz="1600" b="1" spc="-15" dirty="0">
                <a:solidFill>
                  <a:srgbClr val="2C3493"/>
                </a:solidFill>
                <a:latin typeface="Calibri"/>
                <a:cs typeface="Calibri"/>
              </a:rPr>
              <a:t>т</a:t>
            </a:r>
            <a:r>
              <a:rPr sz="1600" b="1" spc="-10" dirty="0">
                <a:solidFill>
                  <a:srgbClr val="2C3493"/>
                </a:solidFill>
                <a:latin typeface="Calibri"/>
                <a:cs typeface="Calibri"/>
              </a:rPr>
              <a:t>е</a:t>
            </a:r>
            <a:r>
              <a:rPr sz="1600" b="1" dirty="0">
                <a:solidFill>
                  <a:srgbClr val="2C3493"/>
                </a:solidFill>
                <a:latin typeface="Calibri"/>
                <a:cs typeface="Calibri"/>
              </a:rPr>
              <a:t>н</a:t>
            </a:r>
            <a:r>
              <a:rPr sz="1600" b="1" spc="-5" dirty="0">
                <a:solidFill>
                  <a:srgbClr val="2C3493"/>
                </a:solidFill>
                <a:latin typeface="Calibri"/>
                <a:cs typeface="Calibri"/>
              </a:rPr>
              <a:t>ции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594603" y="1688592"/>
            <a:ext cx="3987165" cy="1521460"/>
            <a:chOff x="6588252" y="1688592"/>
            <a:chExt cx="3987165" cy="1521460"/>
          </a:xfrm>
        </p:grpSpPr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588252" y="2327148"/>
              <a:ext cx="986027" cy="88239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431024" y="1688592"/>
              <a:ext cx="3144012" cy="833627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8264652" y="1813305"/>
            <a:ext cx="1065530" cy="499496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750"/>
              </a:lnSpc>
              <a:spcBef>
                <a:spcPts val="295"/>
              </a:spcBef>
            </a:pPr>
            <a:r>
              <a:rPr sz="1600" b="1" spc="-5" dirty="0">
                <a:solidFill>
                  <a:srgbClr val="2C3493"/>
                </a:solidFill>
                <a:latin typeface="Calibri"/>
                <a:cs typeface="Calibri"/>
              </a:rPr>
              <a:t>Креатив</a:t>
            </a:r>
            <a:r>
              <a:rPr sz="1600" b="1" dirty="0">
                <a:solidFill>
                  <a:srgbClr val="2C3493"/>
                </a:solidFill>
                <a:latin typeface="Calibri"/>
                <a:cs typeface="Calibri"/>
              </a:rPr>
              <a:t>н</a:t>
            </a:r>
            <a:r>
              <a:rPr sz="1600" b="1" spc="-5" dirty="0">
                <a:solidFill>
                  <a:srgbClr val="2C3493"/>
                </a:solidFill>
                <a:latin typeface="Calibri"/>
                <a:cs typeface="Calibri"/>
              </a:rPr>
              <a:t>ое  мышление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41" name="object 4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630324" y="1373221"/>
            <a:ext cx="1590410" cy="1679350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516891" y="1435608"/>
            <a:ext cx="7160259" cy="3571240"/>
            <a:chOff x="510540" y="1435608"/>
            <a:chExt cx="7160259" cy="3571240"/>
          </a:xfrm>
        </p:grpSpPr>
        <p:pic>
          <p:nvPicPr>
            <p:cNvPr id="43" name="object 4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821424" y="1435608"/>
              <a:ext cx="848868" cy="84886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10540" y="3150108"/>
              <a:ext cx="3976116" cy="1856231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670915" y="3123692"/>
            <a:ext cx="366522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marR="23495" algn="ctr">
              <a:spcBef>
                <a:spcPts val="100"/>
              </a:spcBef>
            </a:pPr>
            <a:r>
              <a:rPr sz="2400" b="1" spc="-5" dirty="0">
                <a:solidFill>
                  <a:srgbClr val="244E41"/>
                </a:solidFill>
                <a:latin typeface="Calibri"/>
                <a:cs typeface="Calibri"/>
              </a:rPr>
              <a:t>Способность </a:t>
            </a:r>
            <a:r>
              <a:rPr sz="2400" b="1" spc="-10" dirty="0">
                <a:solidFill>
                  <a:srgbClr val="244E41"/>
                </a:solidFill>
                <a:latin typeface="Calibri"/>
                <a:cs typeface="Calibri"/>
              </a:rPr>
              <a:t>действовать </a:t>
            </a:r>
            <a:r>
              <a:rPr sz="2400" b="1" dirty="0">
                <a:solidFill>
                  <a:srgbClr val="244E41"/>
                </a:solidFill>
                <a:latin typeface="Calibri"/>
                <a:cs typeface="Calibri"/>
              </a:rPr>
              <a:t>и </a:t>
            </a:r>
            <a:r>
              <a:rPr sz="2400" b="1" spc="-530" dirty="0">
                <a:solidFill>
                  <a:srgbClr val="244E4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44E41"/>
                </a:solidFill>
                <a:latin typeface="Calibri"/>
                <a:cs typeface="Calibri"/>
              </a:rPr>
              <a:t>взаимодействовать</a:t>
            </a:r>
            <a:endParaRPr sz="2400">
              <a:latin typeface="Calibri"/>
              <a:cs typeface="Calibri"/>
            </a:endParaRPr>
          </a:p>
          <a:p>
            <a:pPr marL="2540" algn="ctr"/>
            <a:r>
              <a:rPr sz="2400" b="1" dirty="0">
                <a:solidFill>
                  <a:srgbClr val="244E41"/>
                </a:solidFill>
                <a:latin typeface="Calibri"/>
                <a:cs typeface="Calibri"/>
              </a:rPr>
              <a:t>с</a:t>
            </a:r>
            <a:r>
              <a:rPr sz="2400" b="1" spc="-35" dirty="0">
                <a:solidFill>
                  <a:srgbClr val="244E4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44E41"/>
                </a:solidFill>
                <a:latin typeface="Calibri"/>
                <a:cs typeface="Calibri"/>
              </a:rPr>
              <a:t>окружающим</a:t>
            </a:r>
            <a:r>
              <a:rPr sz="2400" b="1" spc="-15" dirty="0">
                <a:solidFill>
                  <a:srgbClr val="244E4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44E41"/>
                </a:solidFill>
                <a:latin typeface="Calibri"/>
                <a:cs typeface="Calibri"/>
              </a:rPr>
              <a:t>миром,</a:t>
            </a:r>
            <a:endParaRPr sz="2400">
              <a:latin typeface="Calibri"/>
              <a:cs typeface="Calibri"/>
            </a:endParaRPr>
          </a:p>
          <a:p>
            <a:pPr marL="12065" marR="5080" algn="ctr"/>
            <a:r>
              <a:rPr sz="2400" b="1" dirty="0">
                <a:solidFill>
                  <a:srgbClr val="244E41"/>
                </a:solidFill>
                <a:latin typeface="Calibri"/>
                <a:cs typeface="Calibri"/>
              </a:rPr>
              <a:t>решая </a:t>
            </a:r>
            <a:r>
              <a:rPr sz="2400" b="1" spc="-5" dirty="0">
                <a:solidFill>
                  <a:srgbClr val="244E41"/>
                </a:solidFill>
                <a:latin typeface="Calibri"/>
                <a:cs typeface="Calibri"/>
              </a:rPr>
              <a:t>при </a:t>
            </a:r>
            <a:r>
              <a:rPr sz="2400" b="1" spc="-10" dirty="0">
                <a:solidFill>
                  <a:srgbClr val="244E41"/>
                </a:solidFill>
                <a:latin typeface="Calibri"/>
                <a:cs typeface="Calibri"/>
              </a:rPr>
              <a:t>этом различные </a:t>
            </a:r>
            <a:r>
              <a:rPr sz="2400" b="1" spc="-535" dirty="0">
                <a:solidFill>
                  <a:srgbClr val="244E4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44E41"/>
                </a:solidFill>
                <a:latin typeface="Calibri"/>
                <a:cs typeface="Calibri"/>
              </a:rPr>
              <a:t>задачи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xfrm>
            <a:off x="132245" y="6513836"/>
            <a:ext cx="237871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pPr marL="38100">
                <a:lnSpc>
                  <a:spcPts val="1045"/>
                </a:lnSpc>
              </a:pPr>
              <a:t>8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01933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9862" y="120522"/>
            <a:ext cx="99853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u="sng" spc="-5" dirty="0"/>
              <a:t>Пути</a:t>
            </a:r>
            <a:r>
              <a:rPr sz="2800" u="sng" spc="-30" dirty="0"/>
              <a:t> </a:t>
            </a:r>
            <a:r>
              <a:rPr sz="2800" u="sng" spc="-10" dirty="0"/>
              <a:t>формирования</a:t>
            </a:r>
            <a:r>
              <a:rPr sz="2800" u="sng" spc="-20" dirty="0"/>
              <a:t> </a:t>
            </a:r>
            <a:r>
              <a:rPr sz="2800" u="sng" spc="-5" dirty="0"/>
              <a:t>функциональной</a:t>
            </a:r>
            <a:r>
              <a:rPr sz="2800" u="sng" spc="-70" dirty="0"/>
              <a:t> </a:t>
            </a:r>
            <a:r>
              <a:rPr sz="2800" u="sng" dirty="0"/>
              <a:t>грамотности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46361" y="1295949"/>
            <a:ext cx="85090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sz="2400" dirty="0">
                <a:solidFill>
                  <a:srgbClr val="1D3A79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1150" y="898017"/>
            <a:ext cx="10892789" cy="211264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41300" marR="5080" indent="13335">
              <a:lnSpc>
                <a:spcPts val="2770"/>
              </a:lnSpc>
              <a:spcBef>
                <a:spcPts val="280"/>
              </a:spcBef>
              <a:tabLst>
                <a:tab pos="5438140" algn="l"/>
              </a:tabLst>
            </a:pPr>
            <a:r>
              <a:rPr sz="2400" dirty="0">
                <a:solidFill>
                  <a:srgbClr val="1D3A79"/>
                </a:solidFill>
                <a:latin typeface="Times New Roman"/>
                <a:cs typeface="Times New Roman"/>
              </a:rPr>
              <a:t>В </a:t>
            </a:r>
            <a:r>
              <a:rPr sz="2400" spc="-5" dirty="0">
                <a:solidFill>
                  <a:srgbClr val="1D3A79"/>
                </a:solidFill>
                <a:latin typeface="Times New Roman"/>
                <a:cs typeface="Times New Roman"/>
              </a:rPr>
              <a:t>географии функциональная грамотность </a:t>
            </a:r>
            <a:r>
              <a:rPr sz="2400" spc="-10" dirty="0">
                <a:solidFill>
                  <a:srgbClr val="1D3A79"/>
                </a:solidFill>
                <a:latin typeface="Times New Roman"/>
                <a:cs typeface="Times New Roman"/>
              </a:rPr>
              <a:t>формируется </a:t>
            </a:r>
            <a:r>
              <a:rPr sz="2400" dirty="0">
                <a:solidFill>
                  <a:srgbClr val="1D3A79"/>
                </a:solidFill>
                <a:latin typeface="Times New Roman"/>
                <a:cs typeface="Times New Roman"/>
              </a:rPr>
              <a:t>достижением, </a:t>
            </a:r>
            <a:r>
              <a:rPr sz="2400" spc="-585" dirty="0">
                <a:solidFill>
                  <a:srgbClr val="1D3A79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D3A79"/>
                </a:solidFill>
                <a:latin typeface="Times New Roman"/>
                <a:cs typeface="Times New Roman"/>
              </a:rPr>
              <a:t>прежде</a:t>
            </a:r>
            <a:r>
              <a:rPr sz="2400" dirty="0">
                <a:solidFill>
                  <a:srgbClr val="1D3A79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D3A79"/>
                </a:solidFill>
                <a:latin typeface="Times New Roman"/>
                <a:cs typeface="Times New Roman"/>
              </a:rPr>
              <a:t>всего,</a:t>
            </a:r>
            <a:r>
              <a:rPr sz="2400" spc="5" dirty="0">
                <a:solidFill>
                  <a:srgbClr val="1D3A79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D3A79"/>
                </a:solidFill>
                <a:latin typeface="Times New Roman"/>
                <a:cs typeface="Times New Roman"/>
              </a:rPr>
              <a:t>предметных</a:t>
            </a:r>
            <a:r>
              <a:rPr sz="2400" spc="25" dirty="0">
                <a:solidFill>
                  <a:srgbClr val="1D3A79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1D3A79"/>
                </a:solidFill>
                <a:latin typeface="Times New Roman"/>
                <a:cs typeface="Times New Roman"/>
              </a:rPr>
              <a:t>результатов	</a:t>
            </a:r>
            <a:r>
              <a:rPr sz="2400" spc="5" dirty="0">
                <a:solidFill>
                  <a:srgbClr val="1D3A79"/>
                </a:solidFill>
                <a:latin typeface="Times New Roman"/>
                <a:cs typeface="Times New Roman"/>
              </a:rPr>
              <a:t>через</a:t>
            </a:r>
            <a:endParaRPr sz="2400" dirty="0">
              <a:latin typeface="Times New Roman"/>
              <a:cs typeface="Times New Roman"/>
            </a:endParaRPr>
          </a:p>
          <a:p>
            <a:pPr marL="241300" indent="-229235">
              <a:spcBef>
                <a:spcPts val="64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15" dirty="0">
                <a:solidFill>
                  <a:srgbClr val="1D3A79"/>
                </a:solidFill>
                <a:latin typeface="Times New Roman"/>
                <a:cs typeface="Times New Roman"/>
              </a:rPr>
              <a:t>работу</a:t>
            </a:r>
            <a:r>
              <a:rPr sz="2400" spc="-25" dirty="0">
                <a:solidFill>
                  <a:srgbClr val="1D3A7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D3A79"/>
                </a:solidFill>
                <a:latin typeface="Times New Roman"/>
                <a:cs typeface="Times New Roman"/>
              </a:rPr>
              <a:t>с</a:t>
            </a:r>
            <a:r>
              <a:rPr sz="2400" spc="-35" dirty="0">
                <a:solidFill>
                  <a:srgbClr val="1D3A79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1D3A79"/>
                </a:solidFill>
                <a:latin typeface="Times New Roman"/>
                <a:cs typeface="Times New Roman"/>
              </a:rPr>
              <a:t>текстом;</a:t>
            </a:r>
            <a:endParaRPr sz="2400" dirty="0">
              <a:latin typeface="Times New Roman"/>
              <a:cs typeface="Times New Roman"/>
            </a:endParaRPr>
          </a:p>
          <a:p>
            <a:pPr marL="241300" indent="-229235">
              <a:spcBef>
                <a:spcPts val="72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15" dirty="0">
                <a:solidFill>
                  <a:srgbClr val="1D3A79"/>
                </a:solidFill>
                <a:latin typeface="Times New Roman"/>
                <a:cs typeface="Times New Roman"/>
              </a:rPr>
              <a:t>работу</a:t>
            </a:r>
            <a:r>
              <a:rPr sz="2400" spc="-5" dirty="0">
                <a:solidFill>
                  <a:srgbClr val="1D3A7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D3A79"/>
                </a:solidFill>
                <a:latin typeface="Times New Roman"/>
                <a:cs typeface="Times New Roman"/>
              </a:rPr>
              <a:t>с</a:t>
            </a:r>
            <a:r>
              <a:rPr sz="2400" spc="-20" dirty="0">
                <a:solidFill>
                  <a:srgbClr val="1D3A79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D3A79"/>
                </a:solidFill>
                <a:latin typeface="Times New Roman"/>
                <a:cs typeface="Times New Roman"/>
              </a:rPr>
              <a:t>географической</a:t>
            </a:r>
            <a:r>
              <a:rPr sz="2400" spc="-20" dirty="0">
                <a:solidFill>
                  <a:srgbClr val="1D3A79"/>
                </a:solidFill>
                <a:latin typeface="Times New Roman"/>
                <a:cs typeface="Times New Roman"/>
              </a:rPr>
              <a:t> картой;</a:t>
            </a:r>
            <a:endParaRPr sz="2400" dirty="0">
              <a:latin typeface="Times New Roman"/>
              <a:cs typeface="Times New Roman"/>
            </a:endParaRPr>
          </a:p>
          <a:p>
            <a:pPr marL="241300" indent="-229235">
              <a:spcBef>
                <a:spcPts val="71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15" dirty="0">
                <a:solidFill>
                  <a:srgbClr val="1D3A79"/>
                </a:solidFill>
                <a:latin typeface="Times New Roman"/>
                <a:cs typeface="Times New Roman"/>
              </a:rPr>
              <a:t>работу</a:t>
            </a:r>
            <a:r>
              <a:rPr sz="2400" dirty="0">
                <a:solidFill>
                  <a:srgbClr val="1D3A79"/>
                </a:solidFill>
                <a:latin typeface="Times New Roman"/>
                <a:cs typeface="Times New Roman"/>
              </a:rPr>
              <a:t> со</a:t>
            </a:r>
            <a:r>
              <a:rPr sz="2400" spc="-15" dirty="0">
                <a:solidFill>
                  <a:srgbClr val="1D3A79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D3A79"/>
                </a:solidFill>
                <a:latin typeface="Times New Roman"/>
                <a:cs typeface="Times New Roman"/>
              </a:rPr>
              <a:t>статистическими</a:t>
            </a:r>
            <a:r>
              <a:rPr sz="2400" spc="10" dirty="0">
                <a:solidFill>
                  <a:srgbClr val="1D3A7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D3A79"/>
                </a:solidFill>
                <a:latin typeface="Times New Roman"/>
                <a:cs typeface="Times New Roman"/>
              </a:rPr>
              <a:t>данными.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19186" y="4338828"/>
            <a:ext cx="3567683" cy="22204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150" y="3025316"/>
            <a:ext cx="6910451" cy="349453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65618" y="1438655"/>
            <a:ext cx="4166616" cy="282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55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3803</Words>
  <Application>Microsoft Office PowerPoint</Application>
  <PresentationFormat>Произвольный</PresentationFormat>
  <Paragraphs>551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61" baseType="lpstr">
      <vt:lpstr>Microsoft YaHei</vt:lpstr>
      <vt:lpstr>Arial</vt:lpstr>
      <vt:lpstr>Arial MT</vt:lpstr>
      <vt:lpstr>Calibri</vt:lpstr>
      <vt:lpstr>Calibri Light</vt:lpstr>
      <vt:lpstr>Lucida Sans Unicode</vt:lpstr>
      <vt:lpstr>Microsoft Sans Serif</vt:lpstr>
      <vt:lpstr>Times New Roman</vt:lpstr>
      <vt:lpstr>Trebuchet MS</vt:lpstr>
      <vt:lpstr>Wingdings</vt:lpstr>
      <vt:lpstr>YS Text</vt:lpstr>
      <vt:lpstr>Office Theme</vt:lpstr>
      <vt:lpstr>Организация работы по переходу на обновленный ФГОС ООО</vt:lpstr>
      <vt:lpstr>Почему нужно актуализировать и  обновлять методы?</vt:lpstr>
      <vt:lpstr>ОБНОВЛЕННЫЙ  ФГОС И ПРОГРАММА</vt:lpstr>
      <vt:lpstr>Личностные и метапредметные результаты, заданные в  обновленном стандарте. </vt:lpstr>
      <vt:lpstr>Личностные</vt:lpstr>
      <vt:lpstr>Суть «ножниц»:</vt:lpstr>
      <vt:lpstr>Возможность их использования в  реальной жизни (компетенции)</vt:lpstr>
      <vt:lpstr>Основные содержательные составляющие функциональной грамотности</vt:lpstr>
      <vt:lpstr>Пути формирования функциональной грамотности</vt:lpstr>
      <vt:lpstr>Виды деятельности учащихся в школьной географии,  входящие в структуру функциональной грамотности</vt:lpstr>
      <vt:lpstr>МЕТАПРЕДМЕТНЫЕ РЕЗУЛЬТАТЫ</vt:lpstr>
      <vt:lpstr>Метапредметные результаты проявляются в универсальных учебных действиях. Познавательные действия</vt:lpstr>
      <vt:lpstr>Презентация PowerPoint</vt:lpstr>
      <vt:lpstr>Метапредметные результаты проявляются в универсальных  учебных действиях. Коммуникативные действия</vt:lpstr>
      <vt:lpstr>Презентация PowerPoint</vt:lpstr>
      <vt:lpstr>Метапредметные результаты проявляются в универсальных  учебных действиях. Регулятивные действия Самоорганизация и самоконтроль. Формируются в ходе выполнения практических работ,  работе в соответствии с планом, проектно-исследовательской деятельности</vt:lpstr>
      <vt:lpstr>Метапредметные результаты проявляются в универсальных  учебных действиях. Эмоциональный интеллект</vt:lpstr>
      <vt:lpstr>Определите (запишите), какие, на ваш взгляд, задачи придётся решать для адаптации на новом месте:</vt:lpstr>
      <vt:lpstr>ПРЕДМЕТНЫЕ РЕЗУЛЬТАТЫ</vt:lpstr>
      <vt:lpstr>Предметные результаты обучения географии.  </vt:lpstr>
      <vt:lpstr>Предметные результаты</vt:lpstr>
      <vt:lpstr>Курс географии 5 класса.  Как организовать эффективную  учебную деятельность в новом учебном году?</vt:lpstr>
      <vt:lpstr>Темы «Планы местности» и «Географические карты» Особое внимание – определение расстояний по планам и картам при помощи масштаба</vt:lpstr>
      <vt:lpstr>Универсальный кодификатор ФИПИ Проверка сформированности предметных умений и УУД</vt:lpstr>
      <vt:lpstr>Но для пяти- , и даже шестиклассника задание – сложное…  Проверяемое умение: читать рельеф на топографических картах….  Возможные задания, проверяющие данное умение (для «малышей»)…</vt:lpstr>
      <vt:lpstr>Презентация PowerPoint</vt:lpstr>
      <vt:lpstr>Задания на определение географических координат Выполняют ВСЕ:</vt:lpstr>
      <vt:lpstr>Тренировочные задания, на формирование умения  определять координаты</vt:lpstr>
      <vt:lpstr>Изменения температуры воздуха и атмосферного  давления с высотой (ЕГЭ-2)</vt:lpstr>
      <vt:lpstr>Задание 14 ОГЭ…(Арифметические Расчетные задачи).</vt:lpstr>
      <vt:lpstr>Теперь «время»: 8 класс</vt:lpstr>
      <vt:lpstr>Самая сложная задача из этой серии:</vt:lpstr>
      <vt:lpstr>Климатические диаграммы:</vt:lpstr>
      <vt:lpstr>Презентация PowerPoint</vt:lpstr>
      <vt:lpstr>Задание 16. Определение миграционного прироста</vt:lpstr>
      <vt:lpstr>НОВЫЙ ФГОС И ПРОГРАММА</vt:lpstr>
      <vt:lpstr>Содержание предмета</vt:lpstr>
      <vt:lpstr>Обновление информационной и ресурсной базы</vt:lpstr>
      <vt:lpstr>Новое поколение учеников</vt:lpstr>
      <vt:lpstr>Пополняем  методическую копилку</vt:lpstr>
      <vt:lpstr>  Геймификации </vt:lpstr>
      <vt:lpstr>  Геймификации </vt:lpstr>
      <vt:lpstr>  Рабочие листы </vt:lpstr>
      <vt:lpstr>  «Перевернутый» класс </vt:lpstr>
      <vt:lpstr>  Исследовательская деятельность </vt:lpstr>
      <vt:lpstr>Игровая деятельность</vt:lpstr>
      <vt:lpstr>Интерактив и коммуникация</vt:lpstr>
      <vt:lpstr>Кейсы, ситуации, проблемы</vt:lpstr>
      <vt:lpstr>Кейсы, ситуации, проблемы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Грачева Екатерина Андреевна</dc:creator>
  <cp:lastModifiedBy>unknown</cp:lastModifiedBy>
  <cp:revision>12</cp:revision>
  <dcterms:created xsi:type="dcterms:W3CDTF">2022-10-31T16:08:16Z</dcterms:created>
  <dcterms:modified xsi:type="dcterms:W3CDTF">2022-10-31T17:57:26Z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2022-09-26T00:00:00Z</vt:filetime>
  </property>
  <property fmtid="{D5CDD505-2E9C-101B-9397-08002B2CF9AE}" pid="3" name="LastSaved">
    <vt:filetime>2022-09-26T00:00:00Z</vt:filetime>
  </property>
</Properties>
</file>