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685800" y="1728000"/>
            <a:ext cx="7769880" cy="33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mbria Math"/>
                <a:ea typeface="DejaVu Sans"/>
              </a:rPr>
              <a:t>Муниципальная сетевая педагогическая лаборатория: </a:t>
            </a:r>
            <a:r>
              <a:t/>
            </a:r>
            <a:br/>
            <a:r>
              <a:rPr lang="ru-RU" sz="3200" b="1" strike="noStrike" spc="-1">
                <a:solidFill>
                  <a:srgbClr val="000000"/>
                </a:solidFill>
                <a:latin typeface="Cambria Math"/>
                <a:ea typeface="DejaVu Sans"/>
              </a:rPr>
              <a:t>итоги работы за 2020- 2021 учебный год, перспективы деятельности</a:t>
            </a:r>
            <a:r>
              <a:t/>
            </a:r>
            <a:br/>
            <a:endParaRPr lang="ru-RU" sz="32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4572000" y="5589360"/>
            <a:ext cx="319788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30.04.2021.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mbria Math"/>
                <a:ea typeface="DejaVu Sans"/>
              </a:rPr>
              <a:t>Перспективы деятельности </a:t>
            </a:r>
            <a:r>
              <a:t/>
            </a:r>
            <a:br/>
            <a:r>
              <a:rPr lang="ru-RU" sz="2600" b="1" strike="noStrike" spc="-1">
                <a:solidFill>
                  <a:srgbClr val="000000"/>
                </a:solidFill>
                <a:latin typeface="Cambria Math"/>
                <a:ea typeface="DejaVu Sans"/>
              </a:rPr>
              <a:t>педагогической лаборатории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48000" y="1628640"/>
            <a:ext cx="7892280" cy="434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just">
              <a:lnSpc>
                <a:spcPct val="115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2400" b="0" strike="noStrike" spc="-1">
                <a:solidFill>
                  <a:srgbClr val="000000"/>
                </a:solidFill>
                <a:latin typeface="Cambria Math"/>
                <a:ea typeface="DejaVu Sans"/>
              </a:rPr>
              <a:t> создание условий для развития профессиональных компетенций педагогов с доминированием активных методов и форм обучения (применение инновационных педагогических технологий)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mbria Math"/>
                <a:ea typeface="DejaVu Sans"/>
              </a:rPr>
              <a:t>- разработка мониторинга индивидуальных достижений детей с ОВЗ в освоении академических знаний и формирования жизненной компетентности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 Math"/>
                <a:ea typeface="DejaVu Sans"/>
              </a:rPr>
              <a:t>Нормативно- правовой аспект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432000" y="1224000"/>
            <a:ext cx="8133840" cy="554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ru-RU" sz="2000" b="0" strike="noStrike" spc="-1">
                <a:solidFill>
                  <a:srgbClr val="000000"/>
                </a:solidFill>
                <a:latin typeface="Cambria Math"/>
                <a:ea typeface="DejaVu Sans"/>
              </a:rPr>
              <a:t>Приказ МКУ Управления образования Пошехонского МР от 09.06.2020года №238/1 «Об утверждении муниципальной программы поддержки (повышения качества образования) общеобразовательных организаций, имеющих стабильно низкие результаты обучения и общеобразовательных  организаций, функционирующих в неблагоприятных социальных условиях»;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mbria Math"/>
                <a:ea typeface="DejaVu Sans"/>
              </a:rPr>
              <a:t>- Приказ МКУ Управления образования Пошехонского МР от 28.09.2020 года №365 «О сотрудничестве образовательных организаций»;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mbria Math"/>
                <a:ea typeface="DejaVu Sans"/>
              </a:rPr>
              <a:t>- Приказ МКУ Управления образования Пошехонского МР от 07.10.2020 года №376 «О создании инфраструктуры муниципальной системы образования»;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mbria Math"/>
                <a:ea typeface="DejaVu Sans"/>
              </a:rPr>
              <a:t>- Приказ МКУ Управления образования Пошехонского МР от 07.10.2020 года №377 «О создании лабораторий»:</a:t>
            </a:r>
            <a:endParaRPr lang="ru-RU" sz="2000" b="0" strike="noStrike" spc="-1">
              <a:latin typeface="Arial"/>
            </a:endParaRPr>
          </a:p>
          <a:p>
            <a:pPr marL="720000"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mbria Math"/>
                <a:ea typeface="DejaVu Sans"/>
              </a:rPr>
              <a:t>- Положение о муниципальной сетевой педагогической лаборатории ; - План- график мероприятий муниципальной сетевой педагогической лаборатории на 2020- 2021 уч. год.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184320"/>
            <a:ext cx="8227080" cy="132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0000"/>
                </a:solidFill>
                <a:latin typeface="Cambria Math"/>
                <a:ea typeface="Microsoft YaHei"/>
              </a:rPr>
              <a:t>Цель: </a:t>
            </a:r>
            <a:r>
              <a:rPr lang="ru-RU" sz="2400" b="1" strike="noStrike" spc="-1">
                <a:solidFill>
                  <a:srgbClr val="000000"/>
                </a:solidFill>
                <a:latin typeface="Cambria Math"/>
                <a:ea typeface="Microsoft YaHei"/>
              </a:rPr>
              <a:t>Создание условий для повышения профессиональной компетентности участников лаборатории через их включение в сетевое взаимодействие</a:t>
            </a:r>
            <a:r>
              <a:rPr lang="ru-RU" sz="2600" b="1" strike="noStrike" spc="-1">
                <a:solidFill>
                  <a:srgbClr val="000000"/>
                </a:solidFill>
                <a:latin typeface="Cambria Math"/>
                <a:ea typeface="Microsoft YaHei"/>
              </a:rPr>
              <a:t>.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79640" y="1656000"/>
            <a:ext cx="8712720" cy="50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Задачи муниципальной сетевой педагогической лаборатории: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1. Проанализировать психолого-  педагогические условия, созданные в образовательных организациях для сопровождения обучающихся.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2. Определить содержание, формы и методы работы  педагогической лаборатории и формы предъявления результатов деятельности.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3. Согласовать планы работы  педагогической лаборатории и образовательных организаций в рамках реализации  муниципальной программы поддержки школ с низкими образовательными результатами и школ, находящихся в сложных социальных контекстах программ перехода школ в эффективный режим работы.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4. Согласовать действия, позиции участников педагогической лаборатории при подготовке к практическим мероприятиям муниципального уровня с педагогами и обучающимися школ.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5. Консультировать  участников педагогической лаборатории по возникающим вопросам.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6. Организовать презентацию управленческого, педагогического опыта на открытых образовательных площадках педагогической лаборатории, организованных на базе школ.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7. Оформить материалы исследований участников педагогической лаборатории, аналитические отчёты по результатам исследований, отзывы о предъявляемом опыте коллег.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2040" y="28080"/>
            <a:ext cx="4685400" cy="23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Cambria Math"/>
                <a:ea typeface="Calibri"/>
              </a:rPr>
              <a:t>Изучение причин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Cambria Math"/>
                <a:ea typeface="Calibri"/>
              </a:rPr>
              <a:t>низких образовательных результатов учащихся: 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анкетный опрос для педагогов образовательных организаций 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457200" y="2277000"/>
            <a:ext cx="3538080" cy="41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35000"/>
          </a:bodyPr>
          <a:lstStyle/>
          <a:p>
            <a:pPr marL="343080" indent="-340560" algn="just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Академические причины</a:t>
            </a:r>
            <a:endParaRPr lang="ru-RU" sz="29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strike="noStrike" spc="-1">
                <a:solidFill>
                  <a:srgbClr val="000000"/>
                </a:solidFill>
                <a:latin typeface="Cambria Math"/>
                <a:ea typeface="Calibri"/>
              </a:rPr>
              <a:t>Состояние здоровья, уровень развития, социально-психологические проблемы учащихся</a:t>
            </a:r>
            <a:endParaRPr lang="ru-RU" sz="29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strike="noStrike" spc="-1">
                <a:solidFill>
                  <a:srgbClr val="000000"/>
                </a:solidFill>
                <a:latin typeface="Cambria Math"/>
                <a:ea typeface="Calibri"/>
              </a:rPr>
              <a:t>Семья</a:t>
            </a:r>
            <a:endParaRPr lang="ru-RU" sz="29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Качество, условия и организация образовательного процесса</a:t>
            </a:r>
            <a:endParaRPr lang="ru-RU" sz="29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900" b="0" strike="noStrike" spc="-1">
                <a:solidFill>
                  <a:srgbClr val="000000"/>
                </a:solidFill>
                <a:latin typeface="Cambria Math"/>
                <a:ea typeface="Calibri"/>
              </a:rPr>
              <a:t>Условия подготовки к ГИА</a:t>
            </a:r>
            <a:endParaRPr lang="ru-RU" sz="2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900" b="0" strike="noStrike" spc="-1">
              <a:latin typeface="Arial"/>
            </a:endParaRPr>
          </a:p>
        </p:txBody>
      </p:sp>
      <p:pic>
        <p:nvPicPr>
          <p:cNvPr id="198" name="Picture 2"/>
          <p:cNvPicPr/>
          <p:nvPr/>
        </p:nvPicPr>
        <p:blipFill>
          <a:blip r:embed="rId2"/>
          <a:srcRect r="8119"/>
          <a:stretch/>
        </p:blipFill>
        <p:spPr>
          <a:xfrm>
            <a:off x="4428000" y="220320"/>
            <a:ext cx="4678920" cy="656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 Math"/>
                <a:ea typeface="Calibri"/>
              </a:rPr>
              <a:t>Изучение причин 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Cambria Math"/>
                <a:ea typeface="Calibri"/>
              </a:rPr>
              <a:t>низких образовательных результатов учащихся: 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анкетный опрос для педагогов образовательных организаций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457200" y="2061000"/>
            <a:ext cx="8227080" cy="40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2000"/>
          </a:bodyPr>
          <a:lstStyle/>
          <a:p>
            <a:pPr algn="ctr">
              <a:lnSpc>
                <a:spcPct val="115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Cambria Math"/>
                <a:ea typeface="Calibri"/>
              </a:rPr>
              <a:t>«Академические причины»</a:t>
            </a:r>
            <a:endParaRPr lang="ru-RU" sz="3200" b="0" strike="noStrike" spc="-1">
              <a:latin typeface="Arial"/>
            </a:endParaRPr>
          </a:p>
          <a:p>
            <a:pPr marL="343080" indent="-340560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Низкий уровень освоения учащимися образовательных программ на ступени НОО</a:t>
            </a:r>
            <a:endParaRPr lang="ru-RU" sz="3200" b="0" strike="noStrike" spc="-1">
              <a:latin typeface="Arial"/>
            </a:endParaRPr>
          </a:p>
          <a:p>
            <a:pPr marL="343080" indent="-340560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Низкий уровень освоения учащимися образовательных программ 7-11 класс на ступени ООО и СОО</a:t>
            </a:r>
            <a:endParaRPr lang="ru-RU" sz="3200" b="0" strike="noStrike" spc="-1">
              <a:latin typeface="Arial"/>
            </a:endParaRPr>
          </a:p>
          <a:p>
            <a:pPr marL="343080" indent="-340560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Пробелы в знаниях учащихся по конкретным предметам</a:t>
            </a:r>
            <a:endParaRPr lang="ru-RU" sz="3200" b="0" strike="noStrike" spc="-1">
              <a:latin typeface="Arial"/>
            </a:endParaRPr>
          </a:p>
          <a:p>
            <a:pPr marL="343080" indent="-340560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mbria Math"/>
                <a:ea typeface="Calibri"/>
              </a:rPr>
              <a:t>Слабое знание понятий и определений, формул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641"/>
              </a:spcBef>
            </a:pPr>
            <a:r>
              <a:rPr lang="ru-RU" sz="3200" b="0" i="1" strike="noStrike" spc="-1">
                <a:solidFill>
                  <a:srgbClr val="000000"/>
                </a:solidFill>
                <a:latin typeface="Cambria Math"/>
                <a:ea typeface="Calibri"/>
              </a:rPr>
              <a:t>Педагогические эффекты:  применение кинезиологических упражнений в образовательном процессе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57200" y="274680"/>
            <a:ext cx="8227080" cy="15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 Math"/>
                <a:ea typeface="Calibri"/>
              </a:rPr>
              <a:t>Изучение причин 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Cambria Math"/>
                <a:ea typeface="Calibri"/>
              </a:rPr>
              <a:t>низких образовательных результатов учащихся: 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анкетный опрос для педагогов образовательных организаций</a:t>
            </a: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16000" y="1870560"/>
            <a:ext cx="8494920" cy="47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7000"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lang="ru-RU" sz="3400" b="1" strike="noStrike" spc="-1">
                <a:solidFill>
                  <a:srgbClr val="000000"/>
                </a:solidFill>
                <a:latin typeface="Cambria Math"/>
                <a:ea typeface="Calibri"/>
              </a:rPr>
              <a:t>«Состояние здоровья, уровень развития, социально-психологические проблемы учащихся»:</a:t>
            </a:r>
            <a:endParaRPr lang="ru-RU" sz="34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Неготовность учащихся к высоким учебным нагрузкам;</a:t>
            </a:r>
            <a:endParaRPr lang="ru-RU" sz="34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Недостаточная интеллектуальная готовность учащихся к освоению общеобразовательных программ;</a:t>
            </a:r>
            <a:endParaRPr lang="ru-RU" sz="34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Низкая мотивация детей к обучению;</a:t>
            </a:r>
            <a:endParaRPr lang="ru-RU" sz="34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strike="noStrike" spc="-1">
                <a:solidFill>
                  <a:srgbClr val="000000"/>
                </a:solidFill>
                <a:latin typeface="Cambria Math"/>
                <a:ea typeface="Calibri"/>
              </a:rPr>
              <a:t>Систематическое невыполнение домашних заданий;</a:t>
            </a:r>
            <a:endParaRPr lang="ru-RU" sz="34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strike="noStrike" spc="-1">
                <a:solidFill>
                  <a:srgbClr val="000000"/>
                </a:solidFill>
                <a:latin typeface="Cambria Math"/>
                <a:ea typeface="Calibri"/>
              </a:rPr>
              <a:t>Систематические пропуски уроков;</a:t>
            </a:r>
            <a:endParaRPr lang="ru-RU" sz="34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strike="noStrike" spc="-1">
                <a:solidFill>
                  <a:srgbClr val="000000"/>
                </a:solidFill>
                <a:latin typeface="Cambria Math"/>
                <a:ea typeface="Calibri"/>
              </a:rPr>
              <a:t>Эмоциональная неуравновешенность, нестабильность;</a:t>
            </a:r>
            <a:endParaRPr lang="ru-RU" sz="34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lang="ru-RU" sz="34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Недостаток организованности и самоконтроля учащихся.</a:t>
            </a:r>
            <a:endParaRPr lang="ru-RU" sz="3400" b="0" strike="noStrike" spc="-1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680"/>
              </a:spcBef>
            </a:pPr>
            <a:endParaRPr lang="ru-RU" sz="3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400" b="0" i="1" strike="noStrike" spc="-1">
                <a:solidFill>
                  <a:srgbClr val="000000"/>
                </a:solidFill>
                <a:latin typeface="Cambria Math"/>
                <a:ea typeface="Calibri"/>
              </a:rPr>
              <a:t>Педагогические эффекты: создание для школьника ситуации успеха с целью повышения учебной мотивации обучающихся </a:t>
            </a:r>
            <a:endParaRPr lang="ru-RU" sz="3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57200" y="274680"/>
            <a:ext cx="8227080" cy="188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trike="noStrike" spc="-1">
                <a:solidFill>
                  <a:srgbClr val="000000"/>
                </a:solidFill>
                <a:latin typeface="Cambria Math"/>
                <a:ea typeface="Calibri"/>
              </a:rPr>
              <a:t>Изучение причин </a:t>
            </a:r>
            <a:r>
              <a:t/>
            </a:r>
            <a:br/>
            <a:r>
              <a:rPr lang="ru-RU" sz="2500" b="1" strike="noStrike" spc="-1">
                <a:solidFill>
                  <a:srgbClr val="000000"/>
                </a:solidFill>
                <a:latin typeface="Cambria Math"/>
                <a:ea typeface="Calibri"/>
              </a:rPr>
              <a:t>низких образовательных результатов учащихся: </a:t>
            </a:r>
            <a:r>
              <a:t/>
            </a:r>
            <a:br/>
            <a:r>
              <a:rPr lang="ru-RU" sz="22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анкетный опрос для педагогов образовательных организаций</a:t>
            </a:r>
            <a:r>
              <a:t/>
            </a:r>
            <a:br/>
            <a:endParaRPr lang="ru-RU" sz="22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457200" y="1989000"/>
            <a:ext cx="8227080" cy="477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mbria Math"/>
                <a:ea typeface="Calibri"/>
              </a:rPr>
              <a:t>«</a:t>
            </a:r>
            <a:r>
              <a:rPr lang="ru-RU" sz="2200" b="1" strike="noStrike" spc="-1">
                <a:solidFill>
                  <a:srgbClr val="000000"/>
                </a:solidFill>
                <a:latin typeface="Cambria Math"/>
                <a:ea typeface="Calibri"/>
              </a:rPr>
              <a:t>Качество, условия и организация образовательного процесса»</a:t>
            </a:r>
            <a:endParaRPr lang="ru-RU" sz="22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Отсутствие полноценного психологического сопровождения подготовки учащихся к сдаче ГИА (проведение тренингов, бесед, консультаций и пр.);</a:t>
            </a:r>
            <a:endParaRPr lang="ru-RU" sz="22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mbria Math"/>
                <a:ea typeface="Calibri"/>
              </a:rPr>
              <a:t>Сильная неуверенность, тревога, страх перед экзаменом;</a:t>
            </a:r>
            <a:endParaRPr lang="ru-RU" sz="2200" b="0" strike="noStrike" spc="-1">
              <a:latin typeface="Arial"/>
            </a:endParaRPr>
          </a:p>
          <a:p>
            <a:pPr marL="343080" indent="-340560" algn="just">
              <a:lnSpc>
                <a:spcPct val="115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mbria Math"/>
                <a:ea typeface="Calibri"/>
              </a:rPr>
              <a:t>Использование малоэффективных методов подготовки к ГИА по отдельным предметам.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641"/>
              </a:spcBef>
            </a:pP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2000" b="0" i="1" strike="noStrike" spc="-1">
                <a:solidFill>
                  <a:srgbClr val="000000"/>
                </a:solidFill>
                <a:latin typeface="Cambria Math"/>
                <a:ea typeface="DejaVu Sans"/>
              </a:rPr>
              <a:t>Педагогические эффекты: реализация программы психологического сопровождения старшеклассников «Экзамены... Установка на успех»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 Math"/>
                <a:ea typeface="DejaVu Sans"/>
              </a:rPr>
              <a:t>Техническое задание 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Cambria Math"/>
                <a:ea typeface="DejaVu Sans"/>
              </a:rPr>
              <a:t>образовательной организации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06" name="Рисунок 166"/>
          <p:cNvPicPr/>
          <p:nvPr/>
        </p:nvPicPr>
        <p:blipFill>
          <a:blip r:embed="rId2"/>
          <a:stretch/>
        </p:blipFill>
        <p:spPr>
          <a:xfrm>
            <a:off x="1440000" y="1519920"/>
            <a:ext cx="6694200" cy="501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mbria"/>
                <a:ea typeface="DejaVu Sans"/>
              </a:rPr>
              <a:t> «Оценка деятельности школы по работе педагогической лаборатории»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57200" y="1556640"/>
            <a:ext cx="8227800" cy="48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mbria Math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09" name="Рисунок 169"/>
          <p:cNvPicPr/>
          <p:nvPr/>
        </p:nvPicPr>
        <p:blipFill>
          <a:blip r:embed="rId2"/>
          <a:stretch/>
        </p:blipFill>
        <p:spPr>
          <a:xfrm rot="5400000">
            <a:off x="5590440" y="2612160"/>
            <a:ext cx="3262320" cy="2446560"/>
          </a:xfrm>
          <a:prstGeom prst="rect">
            <a:avLst/>
          </a:prstGeom>
          <a:ln>
            <a:noFill/>
          </a:ln>
        </p:spPr>
      </p:pic>
      <p:graphicFrame>
        <p:nvGraphicFramePr>
          <p:cNvPr id="210" name="Table 3"/>
          <p:cNvGraphicFramePr/>
          <p:nvPr/>
        </p:nvGraphicFramePr>
        <p:xfrm>
          <a:off x="611640" y="1737720"/>
          <a:ext cx="4968000" cy="3932640"/>
        </p:xfrm>
        <a:graphic>
          <a:graphicData uri="http://schemas.openxmlformats.org/drawingml/2006/table">
            <a:tbl>
              <a:tblPr/>
              <a:tblGrid>
                <a:gridCol w="3692520"/>
                <a:gridCol w="1275840"/>
              </a:tblGrid>
              <a:tr h="100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Активность участия педагогов в работе педагогической лаборатории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100%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3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Динамика сформированности психологическими качествами, умениями и навыками обучающихся;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92%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Динамика сформированности                                            качества условий для обучения детей с особыми образовательными                                       потребностями.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a:t>!00%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591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лаборатория: семинар- практикум для школ  с низкими образовательными результатами</dc:title>
  <dc:creator>Матвей</dc:creator>
  <cp:lastModifiedBy>НАДЕЖДА</cp:lastModifiedBy>
  <cp:revision>22</cp:revision>
  <dcterms:created xsi:type="dcterms:W3CDTF">2020-12-01T20:05:10Z</dcterms:created>
  <dcterms:modified xsi:type="dcterms:W3CDTF">2021-06-08T11:25:54Z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