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лаборатория: семинар- практикум для школ </a:t>
            </a:r>
            <a:br>
              <a:rPr lang="ru-RU" dirty="0" smtClean="0"/>
            </a:br>
            <a:r>
              <a:rPr lang="ru-RU" dirty="0" smtClean="0"/>
              <a:t>с низкими образовательными результатами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89240"/>
            <a:ext cx="3200400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02.12.2020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27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>Изучение </a:t>
            </a:r>
            <a:r>
              <a:rPr lang="ru-RU" sz="3100" b="1" dirty="0">
                <a:latin typeface="Times New Roman"/>
                <a:ea typeface="Calibri"/>
                <a:cs typeface="Times New Roman"/>
              </a:rPr>
              <a:t>причин </a:t>
            </a: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>низких </a:t>
            </a:r>
            <a:r>
              <a:rPr lang="ru-RU" sz="3100" b="1" dirty="0">
                <a:latin typeface="Times New Roman"/>
                <a:ea typeface="Calibri"/>
                <a:cs typeface="Times New Roman"/>
              </a:rPr>
              <a:t>образовательных результатов учащихся: </a:t>
            </a: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анкетный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опрос для педагогов образовательных организаций </a:t>
            </a:r>
            <a:r>
              <a:rPr lang="ru-RU" sz="2700" dirty="0">
                <a:ea typeface="Calibri"/>
                <a:cs typeface="Times New Roman"/>
              </a:rPr>
              <a:t/>
            </a:r>
            <a:br>
              <a:rPr lang="ru-RU" sz="2700" dirty="0">
                <a:ea typeface="Calibri"/>
                <a:cs typeface="Times New Roman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0243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Академические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причины;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Состояние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здоровья, уровень развития, социально-психологические проблемы учащихся;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Семья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Качество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условия и организация образовательного процесса;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Условия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подготовки к ГИА.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7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Изучение причин </a:t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низких образовательных результатов учащихся: </a:t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анкетный опрос для педагогов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«Академические причины»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Низкий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уровень освоения учащимися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образовательных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программ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ступени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НОО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Низкий </a:t>
            </a:r>
            <a:r>
              <a:rPr lang="ru-RU" dirty="0">
                <a:latin typeface="Times New Roman"/>
                <a:ea typeface="Calibri"/>
              </a:rPr>
              <a:t>уровень освоения учащимися образовательных программ 7-11 класс на ступени </a:t>
            </a:r>
            <a:r>
              <a:rPr lang="ru-RU" dirty="0" smtClean="0">
                <a:latin typeface="Times New Roman"/>
                <a:ea typeface="Calibri"/>
              </a:rPr>
              <a:t>ООО </a:t>
            </a:r>
            <a:r>
              <a:rPr lang="ru-RU" dirty="0">
                <a:latin typeface="Times New Roman"/>
                <a:ea typeface="Calibri"/>
              </a:rPr>
              <a:t>и </a:t>
            </a:r>
            <a:r>
              <a:rPr lang="ru-RU" dirty="0" smtClean="0">
                <a:latin typeface="Times New Roman"/>
                <a:ea typeface="Calibri"/>
              </a:rPr>
              <a:t>СОО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Пробелы в знаниях учащихся по конкретным </a:t>
            </a:r>
            <a:r>
              <a:rPr lang="ru-RU" dirty="0" smtClean="0">
                <a:latin typeface="Times New Roman"/>
                <a:ea typeface="Calibri"/>
              </a:rPr>
              <a:t>предметам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Слабое знание понятий и определений, формул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71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Изучение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причин </a:t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низких образовательных результатов учащихся: </a:t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анкетный опрос для педагогов образовательных организаций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latin typeface="Times New Roman"/>
                <a:ea typeface="Calibri"/>
              </a:rPr>
              <a:t>«Состояние </a:t>
            </a:r>
            <a:r>
              <a:rPr lang="ru-RU" sz="3400" b="1" dirty="0">
                <a:latin typeface="Times New Roman"/>
                <a:ea typeface="Calibri"/>
              </a:rPr>
              <a:t>здоровья, уровень развития, социально-психологические проблемы </a:t>
            </a:r>
            <a:r>
              <a:rPr lang="ru-RU" sz="3400" b="1" dirty="0" smtClean="0">
                <a:latin typeface="Times New Roman"/>
                <a:ea typeface="Calibri"/>
              </a:rPr>
              <a:t>учащихся»: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Неготовность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учащихся к высоким учебным нагрузкам;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Недостаточная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интеллектуальная готовность учащихся к освоению общеобразовательных программ;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Низкая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мотивация детей к обучению;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Систематическое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невыполнение домашних заданий;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Систематические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пропуски уроков;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Эмоциональная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неуравновешенность, нестабильность;</a:t>
            </a:r>
            <a:endParaRPr lang="ru-RU" sz="3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latin typeface="Times New Roman"/>
                <a:ea typeface="Calibri"/>
                <a:cs typeface="Times New Roman"/>
              </a:rPr>
              <a:t>Недостаток </a:t>
            </a:r>
            <a:r>
              <a:rPr lang="ru-RU" sz="3400" dirty="0">
                <a:latin typeface="Times New Roman"/>
                <a:ea typeface="Calibri"/>
                <a:cs typeface="Times New Roman"/>
              </a:rPr>
              <a:t>организованности и самоконтроля учащихся.</a:t>
            </a:r>
            <a:endParaRPr lang="ru-RU" sz="3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42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5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Изучение 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причин </a:t>
            </a:r>
            <a:br>
              <a:rPr lang="ru-RU" sz="25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5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низких образовательных результатов учащихся: </a:t>
            </a:r>
            <a:br>
              <a:rPr lang="ru-RU" sz="25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анкетный опрос для педагогов образовательных организаций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/>
                <a:ea typeface="Calibri"/>
              </a:rPr>
              <a:t>«Качество</a:t>
            </a:r>
            <a:r>
              <a:rPr lang="ru-RU" b="1" dirty="0">
                <a:latin typeface="Times New Roman"/>
                <a:ea typeface="Calibri"/>
              </a:rPr>
              <a:t>, условия и организация образовательного </a:t>
            </a:r>
            <a:r>
              <a:rPr lang="ru-RU" b="1" dirty="0" smtClean="0">
                <a:latin typeface="Times New Roman"/>
                <a:ea typeface="Calibri"/>
              </a:rPr>
              <a:t>процесса»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Отсутствие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полноценного психологического сопровождения подготовки учащихся к сдаче ГИА (проведение тренингов, бесед, консультаций и пр.);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Сильная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неуверенность, тревога, страх перед экзаменом;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малоэффективных методов подготовки к ГИА по отдельным предметам.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49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R="1270" indent="450215">
              <a:spcAft>
                <a:spcPts val="1000"/>
              </a:spcAft>
            </a:pP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Программа по </a:t>
            </a: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подготовке </a:t>
            </a: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выпускников 9, 11 </a:t>
            </a: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классов к ГИА</a:t>
            </a:r>
            <a:r>
              <a:rPr lang="ru-RU" sz="2700" dirty="0">
                <a:ea typeface="Calibri"/>
                <a:cs typeface="Calibri"/>
              </a:rPr>
              <a:t/>
            </a:r>
            <a:br>
              <a:rPr lang="ru-RU" sz="2700" dirty="0">
                <a:ea typeface="Calibri"/>
                <a:cs typeface="Calibri"/>
              </a:rPr>
            </a:br>
            <a:r>
              <a:rPr lang="ru-RU" sz="31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«Экзамены... Установка на успех»</a:t>
            </a:r>
            <a:r>
              <a:rPr lang="ru-RU" sz="3100" dirty="0">
                <a:ea typeface="Calibri"/>
                <a:cs typeface="Calibri"/>
              </a:rPr>
              <a:t/>
            </a:r>
            <a:br>
              <a:rPr lang="ru-RU" sz="3100" dirty="0">
                <a:ea typeface="Calibri"/>
                <a:cs typeface="Calibri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spc="30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Цель:</a:t>
            </a:r>
            <a:r>
              <a:rPr lang="ru-RU" b="1" dirty="0">
                <a:latin typeface="Times New Roman"/>
                <a:ea typeface="Calibri"/>
                <a:cs typeface="Calibri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формирование у выпускников школы навыков поддержания оптимального 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психологического состояния в экзаменационный период, снижение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эмоциональной насыщенности периода подготовки к сдаче выпускных 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экзаменов.</a:t>
            </a:r>
            <a:endParaRPr lang="ru-RU" dirty="0">
              <a:ea typeface="Calibri"/>
              <a:cs typeface="Calibri"/>
            </a:endParaRPr>
          </a:p>
          <a:p>
            <a:pPr marL="0" marR="127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Задачи:</a:t>
            </a:r>
            <a:endParaRPr lang="ru-RU" dirty="0">
              <a:ea typeface="Calibri"/>
              <a:cs typeface="Calibri"/>
            </a:endParaRPr>
          </a:p>
          <a:p>
            <a:pPr marR="3175">
              <a:lnSpc>
                <a:spcPct val="115000"/>
              </a:lnSpc>
              <a:spcAft>
                <a:spcPts val="0"/>
              </a:spcAft>
            </a:pPr>
            <a:r>
              <a:rPr lang="ru-RU" spc="-15" dirty="0" smtClean="0">
                <a:latin typeface="Times New Roman"/>
                <a:ea typeface="Calibri"/>
                <a:cs typeface="Calibri"/>
              </a:rPr>
              <a:t> </a:t>
            </a:r>
            <a:r>
              <a:rPr lang="ru-RU" spc="-15" dirty="0">
                <a:latin typeface="Times New Roman"/>
                <a:ea typeface="Calibri"/>
                <a:cs typeface="Calibri"/>
              </a:rPr>
              <a:t>обучение выпускников способам релаксации и снятия эмоционального и физического напряжения, повышение сопротивляемости стрессу;</a:t>
            </a:r>
            <a:endParaRPr lang="ru-RU" dirty="0">
              <a:ea typeface="Calibri"/>
              <a:cs typeface="Calibri"/>
            </a:endParaRPr>
          </a:p>
          <a:p>
            <a:pPr marR="3175">
              <a:lnSpc>
                <a:spcPct val="115000"/>
              </a:lnSpc>
              <a:spcAft>
                <a:spcPts val="0"/>
              </a:spcAft>
            </a:pPr>
            <a:r>
              <a:rPr lang="ru-RU" spc="-15" dirty="0" smtClean="0">
                <a:latin typeface="Times New Roman"/>
                <a:ea typeface="Calibri"/>
                <a:cs typeface="Calibri"/>
              </a:rPr>
              <a:t>обучение </a:t>
            </a:r>
            <a:r>
              <a:rPr lang="ru-RU" spc="-15" dirty="0">
                <a:latin typeface="Times New Roman"/>
                <a:ea typeface="Calibri"/>
                <a:cs typeface="Calibri"/>
              </a:rPr>
              <a:t>учащихся способам волевой мобилизации и способам поддержания рабочего самочувствия в ходе подготовки к экзаменам;</a:t>
            </a:r>
            <a:endParaRPr lang="ru-RU" dirty="0">
              <a:ea typeface="Calibri"/>
              <a:cs typeface="Calibri"/>
            </a:endParaRPr>
          </a:p>
          <a:p>
            <a:pPr marR="3175">
              <a:lnSpc>
                <a:spcPct val="115000"/>
              </a:lnSpc>
              <a:spcAft>
                <a:spcPts val="0"/>
              </a:spcAft>
            </a:pPr>
            <a:r>
              <a:rPr lang="ru-RU" spc="-15" dirty="0" smtClean="0">
                <a:latin typeface="Times New Roman"/>
                <a:ea typeface="Calibri"/>
                <a:cs typeface="Calibri"/>
              </a:rPr>
              <a:t>обучение </a:t>
            </a:r>
            <a:r>
              <a:rPr lang="ru-RU" spc="-15" dirty="0">
                <a:latin typeface="Times New Roman"/>
                <a:ea typeface="Calibri"/>
                <a:cs typeface="Calibri"/>
              </a:rPr>
              <a:t>приемам активного запоминания;</a:t>
            </a:r>
            <a:endParaRPr lang="ru-RU" dirty="0">
              <a:ea typeface="Calibri"/>
              <a:cs typeface="Calibri"/>
            </a:endParaRPr>
          </a:p>
          <a:p>
            <a:pPr marR="3175">
              <a:lnSpc>
                <a:spcPct val="115000"/>
              </a:lnSpc>
              <a:spcAft>
                <a:spcPts val="0"/>
              </a:spcAft>
            </a:pPr>
            <a:r>
              <a:rPr lang="ru-RU" spc="-15" dirty="0" smtClean="0">
                <a:latin typeface="Times New Roman"/>
                <a:ea typeface="Calibri"/>
                <a:cs typeface="Calibri"/>
              </a:rPr>
              <a:t>снижение </a:t>
            </a:r>
            <a:r>
              <a:rPr lang="ru-RU" spc="-15" dirty="0">
                <a:latin typeface="Times New Roman"/>
                <a:ea typeface="Calibri"/>
                <a:cs typeface="Calibri"/>
              </a:rPr>
              <a:t>уровня ситуативной тревожности.</a:t>
            </a:r>
            <a:endParaRPr lang="ru-RU" dirty="0">
              <a:ea typeface="Calibri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30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4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Программа </a:t>
            </a: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по подготовке </a:t>
            </a:r>
            <a:b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выпускников 9, 11 классов к ГИА</a:t>
            </a:r>
            <a: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«Экзамены... Установка на успех»</a:t>
            </a:r>
            <a: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</a:b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229054"/>
              </p:ext>
            </p:extLst>
          </p:nvPr>
        </p:nvGraphicFramePr>
        <p:xfrm>
          <a:off x="611560" y="1531462"/>
          <a:ext cx="7992888" cy="4903812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7488832"/>
              </a:tblGrid>
              <a:tr h="18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r>
                        <a:rPr lang="en-US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 психологической готовности учащихся к ГИА.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определить круг интересов выпускников, выявить психологические особенности, проблемы и недостаточно сформированные навыки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Режим дня и питание во время подготовки к ГИА.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познакомить выпускников с правильным режимом дня и правилами питания во время подготовки и сдачи экзаменов.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Внимание и память. Приемы запоминания.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обучить учащихся приемам активного запоминания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Приёмы волевой мобилизации.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ознакомление учащихся с некоторыми приемами волевой мобилизации, отработка приемов самообладания, необходимых учащимся в ходе сдачи экзамена.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Способы снятия нервно-психического напряжения.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ознакомление учащихся с некоторыми способами снятия нервно-психического напряжения.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Приемы релаксации и снятия напряжения.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обучение методам нервно-мышечной релаксации, приемам расслабления; формирование умения управлять своим психофизическим состоянием.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бороться со стрессом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формировать умения учащихся эффективно противостоять стрессу в предэкзаменационный и экзаменационный период.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Эмоции и поведение.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отработка умения управлять своими эмоциями.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Поведение на экзамене.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профилактика стрессовых ситуаций в  экзаменационный период.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Уверенность на экзамене.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освоение способов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совладания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тревогой, актуализация внутренних ресурсов.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ответственность на экзамене.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помочь осознать свою ответственность за результат сдачи экзамена.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Ролевая игра «Сдаем экзамен»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Цель: формирование процессуального компонента готовности к ГИА, переживание и осмысление ситуации экзамена.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14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/>
            </a:r>
            <a:br>
              <a:rPr lang="ru-RU" sz="24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Программа </a:t>
            </a: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по подготовке </a:t>
            </a:r>
            <a:b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</a:b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выпускников 9, 11 классов к ГИА</a:t>
            </a:r>
            <a: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ru-RU" sz="2700" b="1" spc="25" dirty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«Экзамены... Установка на успех»</a:t>
            </a:r>
            <a: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  <a:t/>
            </a:r>
            <a:br>
              <a:rPr lang="ru-RU" sz="2700" dirty="0">
                <a:solidFill>
                  <a:prstClr val="black"/>
                </a:solidFill>
                <a:ea typeface="Calibri"/>
                <a:cs typeface="Calibri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Занятие №1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психологической готовности учащихся к ГИА.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i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1.М.Ю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Чибисова. Анкета «Готовность к ЭГЭ».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2.С.В. Ковалев. Тест-опросник для определения уровня самооценки.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3.Н.В. Панина. Тест-опросник «Индекс жизненной удовлетворенности».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4.Ч.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Спилбергер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Опросник тревожности.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5. Р.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Шварцер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М.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Ерусалем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Тест-опросник «Шкала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самоэффективности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».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17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563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Педагогическая лаборатория: семинар- практикум для школ  с низкими образовательными результатами</vt:lpstr>
      <vt:lpstr> Изучение причин  низких образовательных результатов учащихся:  анкетный опрос для педагогов образовательных организаций  </vt:lpstr>
      <vt:lpstr>Изучение причин  низких образовательных результатов учащихся:  анкетный опрос для педагогов образовательных организаций</vt:lpstr>
      <vt:lpstr> Изучение причин  низких образовательных результатов учащихся:  анкетный опрос для педагогов образовательных организаций </vt:lpstr>
      <vt:lpstr> Изучение причин  низких образовательных результатов учащихся:  анкетный опрос для педагогов образовательных организаций </vt:lpstr>
      <vt:lpstr>   Программа по подготовке  выпускников 9, 11 классов к ГИА «Экзамены... Установка на успех»   </vt:lpstr>
      <vt:lpstr> Программа по подготовке  выпускников 9, 11 классов к ГИА «Экзамены... Установка на успех» </vt:lpstr>
      <vt:lpstr> Программа по подготовке  выпускников 9, 11 классов к ГИА «Экзамены... Установка на успех»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лаборатория: семинар- практикум для школ  с низкими образовательными результатами</dc:title>
  <dc:creator>Матвей</dc:creator>
  <cp:lastModifiedBy>Hewlett-Packard Company</cp:lastModifiedBy>
  <cp:revision>6</cp:revision>
  <dcterms:created xsi:type="dcterms:W3CDTF">2020-12-01T20:05:10Z</dcterms:created>
  <dcterms:modified xsi:type="dcterms:W3CDTF">2020-12-01T20:59:17Z</dcterms:modified>
</cp:coreProperties>
</file>