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3" r:id="rId2"/>
    <p:sldId id="289" r:id="rId3"/>
    <p:sldId id="290" r:id="rId4"/>
    <p:sldId id="291" r:id="rId5"/>
    <p:sldId id="294" r:id="rId6"/>
    <p:sldId id="295" r:id="rId7"/>
    <p:sldId id="292" r:id="rId8"/>
    <p:sldId id="287" r:id="rId9"/>
    <p:sldId id="28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CCFF"/>
    <a:srgbClr val="FF9933"/>
    <a:srgbClr val="B12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3" d="100"/>
          <a:sy n="43" d="100"/>
        </p:scale>
        <p:origin x="-1440" y="-46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7E195-A402-45AF-B672-C48B1BD1C0C5}" type="datetimeFigureOut">
              <a:rPr lang="ru-RU" smtClean="0"/>
              <a:pPr/>
              <a:t>23.03.2021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BB43E-02E7-48C7-BDD5-CDDC8721F7A1}" type="slidenum">
              <a:rPr lang="ru-RU" smtClean="0"/>
              <a:pPr/>
              <a:t>‹#›</a:t>
            </a:fld>
            <a:endParaRPr lang="ru-RU"/>
          </a:p>
        </p:txBody>
      </p:sp>
    </p:spTree>
    <p:extLst>
      <p:ext uri="{BB962C8B-B14F-4D97-AF65-F5344CB8AC3E}">
        <p14:creationId xmlns:p14="http://schemas.microsoft.com/office/powerpoint/2010/main" val="197850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FBB43E-02E7-48C7-BDD5-CDDC8721F7A1}" type="slidenum">
              <a:rPr lang="ru-RU" smtClean="0"/>
              <a:pPr/>
              <a:t>4</a:t>
            </a:fld>
            <a:endParaRPr lang="ru-RU"/>
          </a:p>
        </p:txBody>
      </p:sp>
    </p:spTree>
    <p:extLst>
      <p:ext uri="{BB962C8B-B14F-4D97-AF65-F5344CB8AC3E}">
        <p14:creationId xmlns:p14="http://schemas.microsoft.com/office/powerpoint/2010/main" val="418693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163851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7082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211040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2825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3504723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35141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364881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313202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121816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105394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213622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241046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273151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15342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33886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264412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A9E66DF-9AA3-4AF0-AE82-10C24D0AB74B}" type="datetimeFigureOut">
              <a:rPr lang="ru-RU" smtClean="0"/>
              <a:pPr/>
              <a:t>23.03.2021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92A59D-1151-480A-9535-CF05009E6498}" type="slidenum">
              <a:rPr lang="ru-RU" smtClean="0"/>
              <a:pPr/>
              <a:t>‹#›</a:t>
            </a:fld>
            <a:endParaRPr lang="ru-RU"/>
          </a:p>
        </p:txBody>
      </p:sp>
    </p:spTree>
    <p:extLst>
      <p:ext uri="{BB962C8B-B14F-4D97-AF65-F5344CB8AC3E}">
        <p14:creationId xmlns:p14="http://schemas.microsoft.com/office/powerpoint/2010/main" val="156733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1">
                <a:lumMod val="5000"/>
                <a:lumOff val="95000"/>
              </a:schemeClr>
            </a:gs>
            <a:gs pos="35000">
              <a:schemeClr val="accent1">
                <a:lumMod val="45000"/>
                <a:lumOff val="55000"/>
              </a:schemeClr>
            </a:gs>
            <a:gs pos="89000">
              <a:srgbClr val="B12949">
                <a:alpha val="45000"/>
                <a:lumMod val="50000"/>
                <a:lumOff val="50000"/>
              </a:srgb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A9E66DF-9AA3-4AF0-AE82-10C24D0AB74B}" type="datetimeFigureOut">
              <a:rPr lang="ru-RU" smtClean="0"/>
              <a:pPr/>
              <a:t>23.03.2021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E92A59D-1151-480A-9535-CF05009E6498}" type="slidenum">
              <a:rPr lang="ru-RU" smtClean="0"/>
              <a:pPr/>
              <a:t>‹#›</a:t>
            </a:fld>
            <a:endParaRPr lang="ru-RU"/>
          </a:p>
        </p:txBody>
      </p:sp>
    </p:spTree>
    <p:extLst>
      <p:ext uri="{BB962C8B-B14F-4D97-AF65-F5344CB8AC3E}">
        <p14:creationId xmlns:p14="http://schemas.microsoft.com/office/powerpoint/2010/main" val="139163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007219" y="4393579"/>
            <a:ext cx="8042633" cy="1854819"/>
          </a:xfrm>
        </p:spPr>
        <p:txBody>
          <a:bodyPr>
            <a:normAutofit lnSpcReduction="10000"/>
          </a:bodyPr>
          <a:lstStyle/>
          <a:p>
            <a:pPr marL="0" indent="0" algn="ctr">
              <a:buNone/>
            </a:pPr>
            <a:r>
              <a:rPr lang="ru-RU" sz="6000" b="1" dirty="0" smtClean="0"/>
              <a:t>РЕЛАКСАЦИЯ</a:t>
            </a:r>
          </a:p>
          <a:p>
            <a:pPr marL="0" indent="0" algn="ctr">
              <a:buNone/>
            </a:pPr>
            <a:endParaRPr lang="ru-RU" b="1" dirty="0" smtClean="0"/>
          </a:p>
          <a:p>
            <a:pPr marL="0" indent="0" algn="ctr">
              <a:buNone/>
            </a:pPr>
            <a:r>
              <a:rPr lang="ru-RU" b="1" dirty="0" smtClean="0"/>
              <a:t>                                                    Учитель-логопед: Попова З.А.</a:t>
            </a:r>
            <a:endParaRPr lang="ru-RU"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29" y="149000"/>
            <a:ext cx="11597269" cy="434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75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7418" y="382380"/>
            <a:ext cx="9404723" cy="1400530"/>
          </a:xfrm>
        </p:spPr>
        <p:txBody>
          <a:bodyPr/>
          <a:lstStyle/>
          <a:p>
            <a:pPr algn="ctr"/>
            <a:r>
              <a:rPr lang="ru-RU" sz="4000" b="1" dirty="0" smtClean="0"/>
              <a:t>Упражнение на расслабление всего организма «</a:t>
            </a:r>
            <a:r>
              <a:rPr lang="ru-RU" sz="4000" b="1" dirty="0" smtClean="0"/>
              <a:t>Снеговик»</a:t>
            </a:r>
            <a:endParaRPr lang="ru-RU" sz="4000" b="1" dirty="0"/>
          </a:p>
        </p:txBody>
      </p:sp>
      <p:sp>
        <p:nvSpPr>
          <p:cNvPr id="3" name="Объект 2"/>
          <p:cNvSpPr>
            <a:spLocks noGrp="1"/>
          </p:cNvSpPr>
          <p:nvPr>
            <p:ph idx="1"/>
          </p:nvPr>
        </p:nvSpPr>
        <p:spPr>
          <a:xfrm>
            <a:off x="470266" y="2037907"/>
            <a:ext cx="7237799" cy="4466132"/>
          </a:xfrm>
        </p:spPr>
        <p:txBody>
          <a:bodyPr>
            <a:normAutofit fontScale="92500" lnSpcReduction="10000"/>
          </a:bodyPr>
          <a:lstStyle/>
          <a:p>
            <a:pPr marL="0" indent="0">
              <a:buNone/>
            </a:pPr>
            <a:endParaRPr lang="ru-RU" dirty="0"/>
          </a:p>
          <a:p>
            <a:pPr marL="0" indent="0" algn="just">
              <a:buNone/>
            </a:pPr>
            <a:r>
              <a:rPr lang="ru-RU" sz="2400" dirty="0"/>
              <a:t>Дети представляют, что каждый из них </a:t>
            </a:r>
            <a:r>
              <a:rPr lang="ru-RU" sz="2400" dirty="0" smtClean="0"/>
              <a:t>замерзший снеговик.</a:t>
            </a:r>
            <a:endParaRPr lang="ru-RU" sz="2400" dirty="0"/>
          </a:p>
          <a:p>
            <a:pPr marL="0" indent="0" algn="just">
              <a:buNone/>
            </a:pPr>
            <a:r>
              <a:rPr lang="ru-RU" sz="2400" dirty="0" smtClean="0"/>
              <a:t>У него есть </a:t>
            </a:r>
            <a:r>
              <a:rPr lang="ru-RU" sz="2400" dirty="0"/>
              <a:t>голова, туловище, две торчащие в стороны руки, и </a:t>
            </a:r>
            <a:r>
              <a:rPr lang="ru-RU" sz="2400" dirty="0" smtClean="0"/>
              <a:t>он </a:t>
            </a:r>
            <a:r>
              <a:rPr lang="ru-RU" sz="2400" dirty="0"/>
              <a:t>стоит на крепких ножках. Прекрасное утро, светит солнце. Вот оно начинает припекать, и </a:t>
            </a:r>
            <a:r>
              <a:rPr lang="ru-RU" sz="2400" dirty="0" smtClean="0"/>
              <a:t>снеговик начинает </a:t>
            </a:r>
            <a:r>
              <a:rPr lang="ru-RU" sz="2400" dirty="0"/>
              <a:t>таять.</a:t>
            </a:r>
          </a:p>
          <a:p>
            <a:pPr marL="0" indent="0" algn="just">
              <a:buNone/>
            </a:pPr>
            <a:r>
              <a:rPr lang="ru-RU" sz="2400" dirty="0"/>
              <a:t>Далее дети изображают, как тает </a:t>
            </a:r>
            <a:r>
              <a:rPr lang="ru-RU" sz="2400" dirty="0" smtClean="0"/>
              <a:t>снеговик.</a:t>
            </a:r>
            <a:endParaRPr lang="ru-RU" sz="2400" dirty="0"/>
          </a:p>
          <a:p>
            <a:pPr marL="0" indent="0" algn="just">
              <a:buNone/>
            </a:pPr>
            <a:r>
              <a:rPr lang="ru-RU" sz="2400" dirty="0"/>
              <a:t>Сначала тает голова, потом одна рука, другая. Постепенно, понемножку начинает таять и туловище. </a:t>
            </a:r>
            <a:r>
              <a:rPr lang="ru-RU" sz="2400" dirty="0" smtClean="0"/>
              <a:t>Снеговик превращается </a:t>
            </a:r>
            <a:r>
              <a:rPr lang="ru-RU" sz="2400" dirty="0"/>
              <a:t>в лужицу, растекшуюся по земле.</a:t>
            </a:r>
          </a:p>
        </p:txBody>
      </p:sp>
      <p:pic>
        <p:nvPicPr>
          <p:cNvPr id="1026" name="Picture 2" descr="C:\Users\User\Desktop\428404eb1c8b1278b9ce2351f4ac630d_5a4e647aa83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441" y="2007220"/>
            <a:ext cx="3273066" cy="451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6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714" y="129526"/>
            <a:ext cx="9367025" cy="1761891"/>
          </a:xfrm>
        </p:spPr>
        <p:txBody>
          <a:bodyPr/>
          <a:lstStyle/>
          <a:p>
            <a:pPr algn="ctr"/>
            <a:r>
              <a:rPr lang="ru-RU" sz="4000" b="1" dirty="0" smtClean="0"/>
              <a:t>Упражнения на снятие  сильного эмоционального </a:t>
            </a:r>
            <a:r>
              <a:rPr lang="ru-RU" sz="4000" b="1" dirty="0" smtClean="0"/>
              <a:t>напряжения «Муха»</a:t>
            </a:r>
            <a:endParaRPr lang="ru-RU" sz="4000" b="1" dirty="0"/>
          </a:p>
        </p:txBody>
      </p:sp>
      <p:sp>
        <p:nvSpPr>
          <p:cNvPr id="3" name="Объект 2"/>
          <p:cNvSpPr>
            <a:spLocks noGrp="1"/>
          </p:cNvSpPr>
          <p:nvPr>
            <p:ph idx="1"/>
          </p:nvPr>
        </p:nvSpPr>
        <p:spPr>
          <a:xfrm>
            <a:off x="369276" y="2530829"/>
            <a:ext cx="7014738" cy="3267087"/>
          </a:xfrm>
        </p:spPr>
        <p:txBody>
          <a:bodyPr>
            <a:normAutofit fontScale="70000" lnSpcReduction="20000"/>
          </a:bodyPr>
          <a:lstStyle/>
          <a:p>
            <a:pPr marL="0" indent="0" algn="just">
              <a:buNone/>
            </a:pPr>
            <a:r>
              <a:rPr lang="ru-RU" sz="3600" dirty="0" smtClean="0">
                <a:solidFill>
                  <a:srgbClr val="000000"/>
                </a:solidFill>
                <a:latin typeface="+mn-lt"/>
                <a:ea typeface="Times New Roman"/>
                <a:cs typeface="Arial"/>
              </a:rPr>
              <a:t>Снятие </a:t>
            </a:r>
            <a:r>
              <a:rPr lang="ru-RU" sz="3600" dirty="0" smtClean="0">
                <a:solidFill>
                  <a:srgbClr val="000000"/>
                </a:solidFill>
                <a:latin typeface="+mn-lt"/>
                <a:ea typeface="Times New Roman"/>
                <a:cs typeface="Arial"/>
              </a:rPr>
              <a:t>напряжения  с лицевой мускулатуры.</a:t>
            </a:r>
          </a:p>
          <a:p>
            <a:pPr marL="0" indent="0" algn="just">
              <a:buNone/>
            </a:pPr>
            <a:r>
              <a:rPr lang="ru-RU" sz="3600" dirty="0" smtClean="0">
                <a:solidFill>
                  <a:srgbClr val="000000"/>
                </a:solidFill>
                <a:latin typeface="+mn-lt"/>
                <a:ea typeface="Times New Roman"/>
                <a:cs typeface="Arial"/>
              </a:rPr>
              <a:t>Сядьте </a:t>
            </a:r>
            <a:r>
              <a:rPr lang="ru-RU" sz="3600" dirty="0">
                <a:solidFill>
                  <a:srgbClr val="000000"/>
                </a:solidFill>
                <a:latin typeface="+mn-lt"/>
                <a:ea typeface="Times New Roman"/>
                <a:cs typeface="Arial"/>
              </a:rPr>
              <a:t>удобно: руки свободно положите на колени, плечи и голова опущены, глаза закрыты. Мысленно представьте, что на ваше лицо пытается сесть муха. Она садится то на нос, то на рот, то на лоб, то на глаза. Необходимо не открывая глаз, согнать назойливое насекомое.</a:t>
            </a:r>
            <a:endParaRPr lang="ru-RU" sz="3600" dirty="0">
              <a:latin typeface="+mn-lt"/>
              <a:ea typeface="Times New Roman"/>
            </a:endParaRPr>
          </a:p>
          <a:p>
            <a:endParaRPr lang="ru-RU" sz="3200"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014" y="2373924"/>
            <a:ext cx="4292172" cy="358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82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619" y="256480"/>
            <a:ext cx="10348991" cy="1400530"/>
          </a:xfrm>
        </p:spPr>
        <p:txBody>
          <a:bodyPr/>
          <a:lstStyle/>
          <a:p>
            <a:r>
              <a:rPr lang="ru-RU" dirty="0" smtClean="0"/>
              <a:t>         Упражнение </a:t>
            </a:r>
            <a:r>
              <a:rPr lang="ru-RU" b="1" dirty="0" smtClean="0"/>
              <a:t>«Лимон»</a:t>
            </a:r>
            <a:endParaRPr lang="ru-RU" b="1" dirty="0"/>
          </a:p>
        </p:txBody>
      </p:sp>
      <p:sp>
        <p:nvSpPr>
          <p:cNvPr id="3" name="Объект 2"/>
          <p:cNvSpPr>
            <a:spLocks noGrp="1"/>
          </p:cNvSpPr>
          <p:nvPr>
            <p:ph idx="1"/>
          </p:nvPr>
        </p:nvSpPr>
        <p:spPr>
          <a:xfrm>
            <a:off x="359842" y="1332143"/>
            <a:ext cx="8683081" cy="4683512"/>
          </a:xfrm>
        </p:spPr>
        <p:txBody>
          <a:bodyPr>
            <a:noAutofit/>
          </a:bodyPr>
          <a:lstStyle/>
          <a:p>
            <a:pPr marL="0" indent="0" algn="just">
              <a:buNone/>
            </a:pPr>
            <a:r>
              <a:rPr lang="ru-RU" sz="2800" dirty="0">
                <a:solidFill>
                  <a:srgbClr val="000000"/>
                </a:solidFill>
                <a:latin typeface="+mn-lt"/>
                <a:ea typeface="Times New Roman"/>
                <a:cs typeface="Arial"/>
              </a:rPr>
              <a:t>Сядьте удобно: руки свободно положите на колени (ладонями вверх), плечи и голова опущены, глаза закрыты. Мысленно представьте себе, что у вас в правой руке лежит лимон. Начинайте медленно его сжимать до тех пор, пока не почувствуете, что «выжали» весь сок. Расслабьтесь. Запомните свои ощущения. Теперь представьте, что лимон находится в левой руке. Повторите упражнение. Вновь расслабьтесь и запомните ощущения. Затем – одновременно двумя руками. Расслабьтесь. Насладитесь состоянием покоя.</a:t>
            </a:r>
            <a:endParaRPr lang="ru-RU" sz="2800" dirty="0">
              <a:latin typeface="+mn-lt"/>
              <a:ea typeface="Times New Roman"/>
            </a:endParaRPr>
          </a:p>
          <a:p>
            <a:endParaRPr lang="ru-RU" sz="2800" dirty="0">
              <a:latin typeface="+mn-lt"/>
            </a:endParaRPr>
          </a:p>
        </p:txBody>
      </p:sp>
      <p:pic>
        <p:nvPicPr>
          <p:cNvPr id="6146" name="Picture 2" descr="https://spiritmedicalsupplies.com/media/catalog/product/cache/1/image/480x/9df78eab33525d08d6e5fb8d27136e95/h/a/hand_yellow_white_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083" y="1007470"/>
            <a:ext cx="3030806" cy="27011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pbs.twimg.com/media/Dbgg9fOWsAAZ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9083" y="3708637"/>
            <a:ext cx="3030806" cy="271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5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36359" y="1125416"/>
            <a:ext cx="8946541" cy="4419600"/>
          </a:xfrm>
        </p:spPr>
        <p:txBody>
          <a:bodyPr>
            <a:noAutofit/>
          </a:bodyPr>
          <a:lstStyle/>
          <a:p>
            <a:pPr marL="0" indent="0" algn="ctr">
              <a:spcAft>
                <a:spcPts val="750"/>
              </a:spcAft>
              <a:buNone/>
            </a:pPr>
            <a:r>
              <a:rPr lang="ru-RU" sz="3600" dirty="0">
                <a:solidFill>
                  <a:srgbClr val="000000"/>
                </a:solidFill>
                <a:latin typeface="Arial"/>
                <a:ea typeface="Times New Roman"/>
              </a:rPr>
              <a:t>Я возьму в ладонь лимон.</a:t>
            </a:r>
            <a:endParaRPr lang="ru-RU" sz="3600" dirty="0">
              <a:latin typeface="Times New Roman"/>
              <a:ea typeface="Times New Roman"/>
            </a:endParaRPr>
          </a:p>
          <a:p>
            <a:pPr marL="0" indent="0" algn="ctr">
              <a:spcAft>
                <a:spcPts val="750"/>
              </a:spcAft>
              <a:buNone/>
            </a:pPr>
            <a:r>
              <a:rPr lang="ru-RU" sz="3600" dirty="0">
                <a:solidFill>
                  <a:srgbClr val="000000"/>
                </a:solidFill>
                <a:latin typeface="Arial"/>
                <a:ea typeface="Times New Roman"/>
              </a:rPr>
              <a:t>Чувствую, что круглый он.</a:t>
            </a:r>
            <a:endParaRPr lang="ru-RU" sz="3600" dirty="0">
              <a:latin typeface="Times New Roman"/>
              <a:ea typeface="Times New Roman"/>
            </a:endParaRPr>
          </a:p>
          <a:p>
            <a:pPr marL="0" indent="0" algn="ctr">
              <a:spcAft>
                <a:spcPts val="750"/>
              </a:spcAft>
              <a:buNone/>
            </a:pPr>
            <a:r>
              <a:rPr lang="ru-RU" sz="3600" dirty="0">
                <a:solidFill>
                  <a:srgbClr val="000000"/>
                </a:solidFill>
                <a:latin typeface="Arial"/>
                <a:ea typeface="Times New Roman"/>
              </a:rPr>
              <a:t>Я его слегка сжимаю –</a:t>
            </a:r>
            <a:endParaRPr lang="ru-RU" sz="3600" dirty="0">
              <a:latin typeface="Times New Roman"/>
              <a:ea typeface="Times New Roman"/>
            </a:endParaRPr>
          </a:p>
          <a:p>
            <a:pPr marL="0" indent="0" algn="ctr">
              <a:spcAft>
                <a:spcPts val="750"/>
              </a:spcAft>
              <a:buNone/>
            </a:pPr>
            <a:r>
              <a:rPr lang="ru-RU" sz="3600" dirty="0">
                <a:solidFill>
                  <a:srgbClr val="000000"/>
                </a:solidFill>
                <a:latin typeface="Arial"/>
                <a:ea typeface="Times New Roman"/>
              </a:rPr>
              <a:t>Сок лимонный выжимаю.</a:t>
            </a:r>
            <a:endParaRPr lang="ru-RU" sz="3600" dirty="0">
              <a:latin typeface="Times New Roman"/>
              <a:ea typeface="Times New Roman"/>
            </a:endParaRPr>
          </a:p>
          <a:p>
            <a:pPr marL="0" indent="0" algn="ctr">
              <a:spcAft>
                <a:spcPts val="750"/>
              </a:spcAft>
              <a:buNone/>
            </a:pPr>
            <a:r>
              <a:rPr lang="ru-RU" sz="3600" dirty="0">
                <a:solidFill>
                  <a:srgbClr val="000000"/>
                </a:solidFill>
                <a:latin typeface="Arial"/>
                <a:ea typeface="Times New Roman"/>
              </a:rPr>
              <a:t>Все в порядке, сок готов.</a:t>
            </a:r>
            <a:endParaRPr lang="ru-RU" sz="3600" dirty="0">
              <a:latin typeface="Times New Roman"/>
              <a:ea typeface="Times New Roman"/>
            </a:endParaRPr>
          </a:p>
          <a:p>
            <a:pPr marL="0" indent="0" algn="ctr">
              <a:spcAft>
                <a:spcPts val="750"/>
              </a:spcAft>
              <a:buNone/>
            </a:pPr>
            <a:r>
              <a:rPr lang="ru-RU" sz="3600" dirty="0">
                <a:solidFill>
                  <a:srgbClr val="000000"/>
                </a:solidFill>
                <a:latin typeface="Arial"/>
                <a:ea typeface="Times New Roman"/>
              </a:rPr>
              <a:t>Я лимон бросаю, руку расслабляю.</a:t>
            </a:r>
            <a:endParaRPr lang="ru-RU" sz="3600" dirty="0">
              <a:latin typeface="Times New Roman"/>
              <a:ea typeface="Times New Roman"/>
            </a:endParaRPr>
          </a:p>
          <a:p>
            <a:endParaRPr lang="ru-RU" sz="4000" dirty="0"/>
          </a:p>
        </p:txBody>
      </p:sp>
    </p:spTree>
    <p:extLst>
      <p:ext uri="{BB962C8B-B14F-4D97-AF65-F5344CB8AC3E}">
        <p14:creationId xmlns:p14="http://schemas.microsoft.com/office/powerpoint/2010/main" val="79068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5342" y="452718"/>
            <a:ext cx="9404723" cy="1400530"/>
          </a:xfrm>
        </p:spPr>
        <p:txBody>
          <a:bodyPr/>
          <a:lstStyle/>
          <a:p>
            <a:pPr algn="ctr"/>
            <a:r>
              <a:rPr lang="ru-RU" b="1" dirty="0" smtClean="0"/>
              <a:t>Упражнение «Птица, расправляющая крылья»</a:t>
            </a:r>
            <a:endParaRPr lang="ru-RU" b="1" dirty="0"/>
          </a:p>
        </p:txBody>
      </p:sp>
      <p:sp>
        <p:nvSpPr>
          <p:cNvPr id="3" name="Объект 2"/>
          <p:cNvSpPr>
            <a:spLocks noGrp="1"/>
          </p:cNvSpPr>
          <p:nvPr>
            <p:ph idx="1"/>
          </p:nvPr>
        </p:nvSpPr>
        <p:spPr>
          <a:xfrm>
            <a:off x="663698" y="2409093"/>
            <a:ext cx="6018456" cy="3481755"/>
          </a:xfrm>
        </p:spPr>
        <p:txBody>
          <a:bodyPr>
            <a:normAutofit fontScale="85000" lnSpcReduction="20000"/>
          </a:bodyPr>
          <a:lstStyle/>
          <a:p>
            <a:pPr marL="0" indent="0" algn="just">
              <a:buNone/>
            </a:pPr>
            <a:r>
              <a:rPr lang="ru-RU" sz="3200" dirty="0" smtClean="0"/>
              <a:t>Представьте, что вы –птица, крылья которой крепко сжаты. Соедините лопатки, напрягите спину так сильно, как  только сможете.</a:t>
            </a:r>
          </a:p>
          <a:p>
            <a:pPr marL="0" indent="0" algn="just">
              <a:buNone/>
            </a:pPr>
            <a:r>
              <a:rPr lang="ru-RU" sz="3200" dirty="0" smtClean="0"/>
              <a:t>Вы ощущаете напряжение. А теперь медленно, не торопясь расслабляем крылья. Они становятся сильными, легкими и невесомыми.</a:t>
            </a:r>
            <a:endParaRPr lang="ru-RU"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4292" y="2409093"/>
            <a:ext cx="4794764" cy="305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67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Упражнение «Крюки»</a:t>
            </a:r>
            <a:endParaRPr lang="ru-RU" b="1" dirty="0"/>
          </a:p>
        </p:txBody>
      </p:sp>
      <p:sp>
        <p:nvSpPr>
          <p:cNvPr id="3" name="Объект 2"/>
          <p:cNvSpPr>
            <a:spLocks noGrp="1"/>
          </p:cNvSpPr>
          <p:nvPr>
            <p:ph idx="1"/>
          </p:nvPr>
        </p:nvSpPr>
        <p:spPr>
          <a:xfrm>
            <a:off x="276834" y="1483541"/>
            <a:ext cx="8368805" cy="4917259"/>
          </a:xfrm>
        </p:spPr>
        <p:txBody>
          <a:bodyPr>
            <a:noAutofit/>
          </a:bodyPr>
          <a:lstStyle/>
          <a:p>
            <a:pPr marL="0" indent="0" algn="just" fontAlgn="base">
              <a:buNone/>
            </a:pPr>
            <a:r>
              <a:rPr lang="ru-RU" dirty="0"/>
              <a:t>С</a:t>
            </a:r>
            <a:r>
              <a:rPr lang="ru-RU" dirty="0" smtClean="0"/>
              <a:t>есть </a:t>
            </a:r>
            <a:r>
              <a:rPr lang="ru-RU" dirty="0"/>
              <a:t>на стул, скрестить ноги, положив лодыжку левой ноги на лодыжку правой ноги.</a:t>
            </a:r>
          </a:p>
          <a:p>
            <a:pPr marL="0" indent="0" algn="just" fontAlgn="base">
              <a:buNone/>
            </a:pPr>
            <a:r>
              <a:rPr lang="ru-RU" dirty="0"/>
              <a:t>Затем скрестить руки, положив запястье правой руки на запястье левой руки, после чего соединить пальцы в замок, так, чтобы большой палец правой руки оказался поверх большого пальца левой руки.</a:t>
            </a:r>
          </a:p>
          <a:p>
            <a:pPr marL="0" indent="0" algn="just" fontAlgn="base">
              <a:buNone/>
            </a:pPr>
            <a:r>
              <a:rPr lang="ru-RU" dirty="0"/>
              <a:t>Вывернуть соединенные в замок руки перед грудью «наизнанку», чтобы  сцепленные пальцы были направлены кверху. Смотреть прямо, взгляд вверх, кончик языка прижат к верхнему нёбу (можно на вдохе прижимать к твердому нёбу кончик языка, расслабляя его на выдохе).</a:t>
            </a:r>
          </a:p>
          <a:p>
            <a:pPr marL="0" indent="0" algn="just" fontAlgn="base">
              <a:buNone/>
            </a:pPr>
            <a:r>
              <a:rPr lang="ru-RU" dirty="0"/>
              <a:t>Посидеть в этой позе 1—5 минут до появления зевка либо до ощущения достаточности.</a:t>
            </a:r>
          </a:p>
        </p:txBody>
      </p:sp>
      <p:pic>
        <p:nvPicPr>
          <p:cNvPr id="2050" name="Picture 2" descr="https://cf2.ppt-online.org/files2/slide/n/neES3H4iWqObjNzKsRdox2gQXmr7U8kJCwP5lY/slide-22.jpg"/>
          <p:cNvPicPr>
            <a:picLocks noChangeAspect="1" noChangeArrowheads="1"/>
          </p:cNvPicPr>
          <p:nvPr/>
        </p:nvPicPr>
        <p:blipFill rotWithShape="1">
          <a:blip r:embed="rId2">
            <a:extLst>
              <a:ext uri="{28A0092B-C50C-407E-A947-70E740481C1C}">
                <a14:useLocalDpi xmlns:a14="http://schemas.microsoft.com/office/drawing/2010/main" val="0"/>
              </a:ext>
            </a:extLst>
          </a:blip>
          <a:srcRect l="64944" t="25083" b="8853"/>
          <a:stretch/>
        </p:blipFill>
        <p:spPr bwMode="auto">
          <a:xfrm>
            <a:off x="8645640" y="1360449"/>
            <a:ext cx="3419165" cy="482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445" y="446049"/>
            <a:ext cx="11485755" cy="1739589"/>
          </a:xfrm>
        </p:spPr>
        <p:txBody>
          <a:bodyPr/>
          <a:lstStyle/>
          <a:p>
            <a:r>
              <a:rPr lang="ru-RU" sz="3600" dirty="0" smtClean="0"/>
              <a:t>Все упражнения выполняют по трехэтапной схеме: напрячь-прочувствовать-расслабить</a:t>
            </a:r>
            <a:endParaRPr lang="ru-RU" sz="3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195" y="2380852"/>
            <a:ext cx="4440016" cy="371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1834" y="2341756"/>
            <a:ext cx="365016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2341757"/>
            <a:ext cx="3969834" cy="365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86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effectLst>
            <a:glow rad="63500">
              <a:schemeClr val="accent2">
                <a:satMod val="175000"/>
                <a:alpha val="40000"/>
              </a:schemeClr>
            </a:glow>
            <a:outerShdw blurRad="50800" dist="38100" dir="18900000" algn="bl" rotWithShape="0">
              <a:prstClr val="black">
                <a:alpha val="40000"/>
              </a:prstClr>
            </a:outerShdw>
          </a:effectLst>
          <a:scene3d>
            <a:camera prst="orthographicFront"/>
            <a:lightRig rig="threePt" dir="t"/>
          </a:scene3d>
          <a:sp3d>
            <a:bevelT w="101600" prst="riblet"/>
          </a:sp3d>
        </p:spPr>
        <p:txBody>
          <a:bodyPr>
            <a:prstTxWarp prst="textFadeRight">
              <a:avLst/>
            </a:prstTxWarp>
          </a:bodyPr>
          <a:lstStyle/>
          <a:p>
            <a:pPr algn="ctr"/>
            <a:r>
              <a:rPr lang="ru-RU" dirty="0" smtClean="0">
                <a:ln>
                  <a:solidFill>
                    <a:schemeClr val="accent2">
                      <a:lumMod val="60000"/>
                      <a:lumOff val="40000"/>
                    </a:schemeClr>
                  </a:solidFill>
                </a:ln>
              </a:rPr>
              <a:t>Спасибо за внимание!</a:t>
            </a:r>
            <a:endParaRPr lang="ru-RU" dirty="0">
              <a:ln>
                <a:solidFill>
                  <a:schemeClr val="accent2">
                    <a:lumMod val="60000"/>
                    <a:lumOff val="40000"/>
                  </a:schemeClr>
                </a:solidFill>
              </a:ln>
            </a:endParaRPr>
          </a:p>
        </p:txBody>
      </p:sp>
    </p:spTree>
    <p:extLst>
      <p:ext uri="{BB962C8B-B14F-4D97-AF65-F5344CB8AC3E}">
        <p14:creationId xmlns:p14="http://schemas.microsoft.com/office/powerpoint/2010/main" val="17927617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Другая 3">
      <a:dk1>
        <a:sysClr val="windowText" lastClr="000000"/>
      </a:dk1>
      <a:lt1>
        <a:sysClr val="window" lastClr="FFFFFF"/>
      </a:lt1>
      <a:dk2>
        <a:srgbClr val="775F55"/>
      </a:dk2>
      <a:lt2>
        <a:srgbClr val="EBDDC3"/>
      </a:lt2>
      <a:accent1>
        <a:srgbClr val="94B6D2"/>
      </a:accent1>
      <a:accent2>
        <a:srgbClr val="E0CAA2"/>
      </a:accent2>
      <a:accent3>
        <a:srgbClr val="A5AB81"/>
      </a:accent3>
      <a:accent4>
        <a:srgbClr val="D8B25C"/>
      </a:accent4>
      <a:accent5>
        <a:srgbClr val="7BA79D"/>
      </a:accent5>
      <a:accent6>
        <a:srgbClr val="968C8C"/>
      </a:accent6>
      <a:hlink>
        <a:srgbClr val="F7B615"/>
      </a:hlink>
      <a:folHlink>
        <a:srgbClr val="C0BABA"/>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янец">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752</TotalTime>
  <Words>425</Words>
  <Application>Microsoft Office PowerPoint</Application>
  <PresentationFormat>Произвольный</PresentationFormat>
  <Paragraphs>31</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Ион</vt:lpstr>
      <vt:lpstr>Презентация PowerPoint</vt:lpstr>
      <vt:lpstr>Упражнение на расслабление всего организма «Снеговик»</vt:lpstr>
      <vt:lpstr>Упражнения на снятие  сильного эмоционального напряжения «Муха»</vt:lpstr>
      <vt:lpstr>         Упражнение «Лимон»</vt:lpstr>
      <vt:lpstr>Презентация PowerPoint</vt:lpstr>
      <vt:lpstr>Упражнение «Птица, расправляющая крылья»</vt:lpstr>
      <vt:lpstr>Упражнение «Крюки»</vt:lpstr>
      <vt:lpstr>Все упражнения выполняют по трехэтапной схеме: напрячь-прочувствовать-расслабить</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НАТАЛИ</cp:lastModifiedBy>
  <cp:revision>52</cp:revision>
  <dcterms:created xsi:type="dcterms:W3CDTF">2018-04-08T10:25:34Z</dcterms:created>
  <dcterms:modified xsi:type="dcterms:W3CDTF">2021-03-23T08:46:30Z</dcterms:modified>
</cp:coreProperties>
</file>