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57" r:id="rId4"/>
    <p:sldId id="258" r:id="rId5"/>
    <p:sldId id="259" r:id="rId6"/>
    <p:sldId id="280" r:id="rId7"/>
    <p:sldId id="261" r:id="rId8"/>
    <p:sldId id="260" r:id="rId9"/>
    <p:sldId id="262" r:id="rId10"/>
    <p:sldId id="263" r:id="rId11"/>
    <p:sldId id="264" r:id="rId12"/>
    <p:sldId id="265" r:id="rId13"/>
    <p:sldId id="266" r:id="rId14"/>
    <p:sldId id="268" r:id="rId15"/>
    <p:sldId id="267" r:id="rId16"/>
    <p:sldId id="269" r:id="rId17"/>
    <p:sldId id="270" r:id="rId18"/>
    <p:sldId id="272" r:id="rId19"/>
    <p:sldId id="273" r:id="rId20"/>
    <p:sldId id="274" r:id="rId21"/>
    <p:sldId id="275" r:id="rId22"/>
    <p:sldId id="276" r:id="rId23"/>
    <p:sldId id="277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8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0D48-C035-4D9C-A723-F452BF604688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A478109-A669-49DA-AEAF-048C2FA720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7697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0D48-C035-4D9C-A723-F452BF604688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A478109-A669-49DA-AEAF-048C2FA720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3686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0D48-C035-4D9C-A723-F452BF604688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A478109-A669-49DA-AEAF-048C2FA720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540287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0D48-C035-4D9C-A723-F452BF604688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A478109-A669-49DA-AEAF-048C2FA720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2125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0D48-C035-4D9C-A723-F452BF604688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A478109-A669-49DA-AEAF-048C2FA720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418534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0D48-C035-4D9C-A723-F452BF604688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A478109-A669-49DA-AEAF-048C2FA720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5064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0D48-C035-4D9C-A723-F452BF604688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8109-A669-49DA-AEAF-048C2FA720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2743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0D48-C035-4D9C-A723-F452BF604688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8109-A669-49DA-AEAF-048C2FA720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248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0D48-C035-4D9C-A723-F452BF604688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8109-A669-49DA-AEAF-048C2FA720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4278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0D48-C035-4D9C-A723-F452BF604688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A478109-A669-49DA-AEAF-048C2FA720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7646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0D48-C035-4D9C-A723-F452BF604688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A478109-A669-49DA-AEAF-048C2FA720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6600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0D48-C035-4D9C-A723-F452BF604688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A478109-A669-49DA-AEAF-048C2FA720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5344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0D48-C035-4D9C-A723-F452BF604688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8109-A669-49DA-AEAF-048C2FA720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5942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0D48-C035-4D9C-A723-F452BF604688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8109-A669-49DA-AEAF-048C2FA720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7460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0D48-C035-4D9C-A723-F452BF604688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8109-A669-49DA-AEAF-048C2FA720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9715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0D48-C035-4D9C-A723-F452BF604688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A478109-A669-49DA-AEAF-048C2FA720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4018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40D48-C035-4D9C-A723-F452BF604688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A478109-A669-49DA-AEAF-048C2FA720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712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1683835"/>
            <a:ext cx="8915399" cy="2520176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приёмы создания ситуации успеха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5663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89910944"/>
              </p:ext>
            </p:extLst>
          </p:nvPr>
        </p:nvGraphicFramePr>
        <p:xfrm>
          <a:off x="2589213" y="624110"/>
          <a:ext cx="8915400" cy="4928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>
                  <a:extLst>
                    <a:ext uri="{9D8B030D-6E8A-4147-A177-3AD203B41FA5}">
                      <a16:colId xmlns:a16="http://schemas.microsoft.com/office/drawing/2014/main" xmlns="" val="159573987"/>
                    </a:ext>
                  </a:extLst>
                </a:gridCol>
                <a:gridCol w="4457700">
                  <a:extLst>
                    <a:ext uri="{9D8B030D-6E8A-4147-A177-3AD203B41FA5}">
                      <a16:colId xmlns:a16="http://schemas.microsoft.com/office/drawing/2014/main" xmlns="" val="3879675972"/>
                    </a:ext>
                  </a:extLst>
                </a:gridCol>
              </a:tblGrid>
              <a:tr h="114893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 2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Сущность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Назначение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1807545"/>
                  </a:ext>
                </a:extLst>
              </a:tr>
              <a:tr h="7962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Снятие страха, создание комфортно-доверительных отношений</a:t>
                      </a:r>
                      <a:endParaRPr kumimoji="0" lang="ru-RU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Освобождение психологического зажима.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Помогает преодолеть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неуверенность в собственных силах, робость, боязнь самого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дела и оценки окружающих.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48823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7578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уроке технологии учащиеся даже не приступив к работе заявляют, что это изделие трудно изготовить и у них ничего не получится.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Каковы </a:t>
            </a:r>
            <a:r>
              <a:rPr lang="ru-RU" sz="2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педагога?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9345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</a:t>
            </a:r>
            <a:r>
              <a:rPr lang="ru-RU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Наташа -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девочка очень застенчивая, учеба дается ей нелегко. При выполнении задания 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Наташе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время побороть смущение, собраться с мыслями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buNone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Каковы действия педагога?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8018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59963539"/>
              </p:ext>
            </p:extLst>
          </p:nvPr>
        </p:nvGraphicFramePr>
        <p:xfrm>
          <a:off x="2589213" y="624110"/>
          <a:ext cx="8915400" cy="6233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>
                  <a:extLst>
                    <a:ext uri="{9D8B030D-6E8A-4147-A177-3AD203B41FA5}">
                      <a16:colId xmlns:a16="http://schemas.microsoft.com/office/drawing/2014/main" xmlns="" val="656194778"/>
                    </a:ext>
                  </a:extLst>
                </a:gridCol>
                <a:gridCol w="4457700">
                  <a:extLst>
                    <a:ext uri="{9D8B030D-6E8A-4147-A177-3AD203B41FA5}">
                      <a16:colId xmlns:a16="http://schemas.microsoft.com/office/drawing/2014/main" xmlns="" val="4088710848"/>
                    </a:ext>
                  </a:extLst>
                </a:gridCol>
              </a:tblGrid>
              <a:tr h="124677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 3 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Сущность</a:t>
                      </a:r>
                    </a:p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Назначение 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410513"/>
                  </a:ext>
                </a:extLst>
              </a:tr>
              <a:tr h="49871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Скрытое инструктирование ребенка в способах и формах совершения деятельности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Совет, как лучше выполнить планируемое, скрытая помощь.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Помогает ребенку избежать  поражения.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Достигается путем намека, пожелания.</a:t>
                      </a:r>
                      <a:endParaRPr kumimoji="0" lang="ru-RU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5654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9253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77443939"/>
              </p:ext>
            </p:extLst>
          </p:nvPr>
        </p:nvGraphicFramePr>
        <p:xfrm>
          <a:off x="2589213" y="624110"/>
          <a:ext cx="8915400" cy="6813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>
                  <a:extLst>
                    <a:ext uri="{9D8B030D-6E8A-4147-A177-3AD203B41FA5}">
                      <a16:colId xmlns:a16="http://schemas.microsoft.com/office/drawing/2014/main" xmlns="" val="3885008677"/>
                    </a:ext>
                  </a:extLst>
                </a:gridCol>
                <a:gridCol w="4457700">
                  <a:extLst>
                    <a:ext uri="{9D8B030D-6E8A-4147-A177-3AD203B41FA5}">
                      <a16:colId xmlns:a16="http://schemas.microsoft.com/office/drawing/2014/main" xmlns="" val="1601826548"/>
                    </a:ext>
                  </a:extLst>
                </a:gridCol>
              </a:tblGrid>
              <a:tr h="121381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 4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Сущность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Назначение 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7528801"/>
                  </a:ext>
                </a:extLst>
              </a:tr>
              <a:tr h="55991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Внесение личностного мотива (обозначить практическую значимость). Положительное подкрепление.</a:t>
                      </a:r>
                    </a:p>
                    <a:p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Переключение внимания ребенка с себя на дело путем усиления его социальной значимости.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Показывает ребенку ради чего, ради кого совершается эта деятельность, кому будет хорошо после выполнения. </a:t>
                      </a:r>
                      <a:endParaRPr kumimoji="0" lang="ru-RU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69052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100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739590"/>
            <a:ext cx="8915400" cy="4171632"/>
          </a:xfrm>
        </p:spPr>
        <p:txBody>
          <a:bodyPr>
            <a:normAutofit fontScale="92500" lnSpcReduction="20000"/>
          </a:bodyPr>
          <a:lstStyle/>
          <a:p>
            <a:r>
              <a:rPr lang="ru-RU" sz="3900" dirty="0">
                <a:solidFill>
                  <a:srgbClr val="030303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Юля, тихая, замкнутая девочка, не умеющая свободно общаться с одноклассниками. Держится особняком, отвечает неуверенно. Приглядевшись к ней, педагог выявил, что девочка обладает хорошей памятью, любознательна. </a:t>
            </a:r>
            <a:endParaRPr lang="ru-RU" sz="3900" dirty="0" smtClean="0">
              <a:solidFill>
                <a:srgbClr val="030303"/>
              </a:solidFill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dirty="0" smtClean="0">
              <a:solidFill>
                <a:srgbClr val="030303"/>
              </a:solidFill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r>
              <a:rPr lang="ru-RU" sz="2800" b="1" i="1" dirty="0" smtClean="0">
                <a:solidFill>
                  <a:srgbClr val="030303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Что </a:t>
            </a:r>
            <a:r>
              <a:rPr lang="ru-RU" sz="2800" b="1" i="1" dirty="0">
                <a:solidFill>
                  <a:srgbClr val="030303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можно поручить </a:t>
            </a:r>
            <a:r>
              <a:rPr lang="ru-RU" sz="2800" b="1" i="1" dirty="0" smtClean="0">
                <a:solidFill>
                  <a:srgbClr val="030303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ученице, чтобы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усилить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ее социальную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значимость?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5793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71210125"/>
              </p:ext>
            </p:extLst>
          </p:nvPr>
        </p:nvGraphicFramePr>
        <p:xfrm>
          <a:off x="2589213" y="278780"/>
          <a:ext cx="8595460" cy="6387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7730">
                  <a:extLst>
                    <a:ext uri="{9D8B030D-6E8A-4147-A177-3AD203B41FA5}">
                      <a16:colId xmlns:a16="http://schemas.microsoft.com/office/drawing/2014/main" xmlns="" val="135401228"/>
                    </a:ext>
                  </a:extLst>
                </a:gridCol>
                <a:gridCol w="4297730">
                  <a:extLst>
                    <a:ext uri="{9D8B030D-6E8A-4147-A177-3AD203B41FA5}">
                      <a16:colId xmlns:a16="http://schemas.microsoft.com/office/drawing/2014/main" xmlns="" val="3879210308"/>
                    </a:ext>
                  </a:extLst>
                </a:gridCol>
              </a:tblGrid>
              <a:tr h="90289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 5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Сущность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Назначение 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3163698"/>
                  </a:ext>
                </a:extLst>
              </a:tr>
              <a:tr h="21992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Педагогическая оценка результата. </a:t>
                      </a:r>
                    </a:p>
                    <a:p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Оценивание не человека, а деятельности, отношения ребенка к ней. </a:t>
                      </a:r>
                    </a:p>
                    <a:p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00144720"/>
                  </a:ext>
                </a:extLst>
              </a:tr>
              <a:tr h="32429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Высокая оценка деталей</a:t>
                      </a:r>
                    </a:p>
                    <a:p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Помогает эмоционально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пережить успех не результата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целом, а какой-то его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отдельной детали.</a:t>
                      </a:r>
                      <a:endParaRPr kumimoji="0" lang="ru-RU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03466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4112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уроке технологии учащиеся шили фартуки. Ире изделие в целом не удалось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8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приободрить ученицу?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9617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Проверьте себя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defTabSz="914400">
              <a:spcBef>
                <a:spcPts val="0"/>
              </a:spcBef>
              <a:buClrTx/>
              <a:buFontTx/>
              <a:buAutoNum type="arabicPeriod"/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ли в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 одобряете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за правильный ответ (речь идет не только об оценке, а о похвале, улыбке и т.д.)? </a:t>
            </a:r>
          </a:p>
          <a:p>
            <a:pPr lvl="0" defTabSz="914400">
              <a:spcBef>
                <a:spcPts val="0"/>
              </a:spcBef>
              <a:buClrTx/>
              <a:buNone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2.Готовы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 в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похвалить не только хорошего ученика, а и слабого, но старающегося?</a:t>
            </a:r>
          </a:p>
          <a:p>
            <a:pPr lvl="0" defTabSz="914400">
              <a:spcBef>
                <a:spcPts val="0"/>
              </a:spcBef>
              <a:buClrTx/>
              <a:buNone/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Часто ли в ваших оценках встречаются слова «молодец», «удачное решение», «хорошо придумано» и т.д.? </a:t>
            </a:r>
          </a:p>
          <a:p>
            <a:pPr lvl="0" defTabSz="914400">
              <a:spcBef>
                <a:spcPts val="0"/>
              </a:spcBef>
              <a:buClrTx/>
              <a:buNone/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Часто ли вы называете ребят по имени, оценивая ответ?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1266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Проверьте себя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defTabSz="914400">
              <a:spcBef>
                <a:spcPts val="0"/>
              </a:spcBef>
              <a:buClrTx/>
              <a:buNone/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5.Часто ли показываете учащимся, что верите в их возможности? </a:t>
            </a: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sz="36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Всегда ли вы способны внушать своим ученикам уверенность в их собственных познавательных и нравственных возможностях? </a:t>
            </a:r>
            <a:br>
              <a:rPr lang="ru-RU" sz="36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Хотели бы вы присутствовать в качестве ученика на своих уроках? </a:t>
            </a:r>
            <a:br>
              <a:rPr lang="ru-RU" sz="36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Вам самим интересны ваши уроки? </a:t>
            </a:r>
            <a:br>
              <a:rPr lang="ru-RU" sz="36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1548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75571" y="122663"/>
            <a:ext cx="9029041" cy="6289288"/>
          </a:xfrm>
        </p:spPr>
        <p:txBody>
          <a:bodyPr>
            <a:normAutofit fontScale="92500" lnSpcReduction="20000"/>
          </a:bodyPr>
          <a:lstStyle/>
          <a:p>
            <a:pPr marL="65087" lvl="0" indent="0" algn="just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88C"/>
              </a:buClr>
              <a:buSzPct val="80000"/>
              <a:buNone/>
              <a:defRPr/>
            </a:pPr>
            <a:endParaRPr lang="ru-R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5087" lvl="0" indent="0" algn="just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88C"/>
              </a:buClr>
              <a:buSzPct val="80000"/>
              <a:buNone/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успеха </a:t>
            </a:r>
            <a:r>
              <a:rPr lang="ru-RU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целенаправленное, организованное сочетание условий, при котором создается возможность достичь значительных результатов в деятельности, это результат продуманной, подготовленной стратегии, тактики. </a:t>
            </a:r>
          </a:p>
          <a:p>
            <a:pPr marL="0" indent="0">
              <a:buNone/>
            </a:pPr>
            <a:r>
              <a:rPr lang="ru-RU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ситуации успеха на уроке поможет:</a:t>
            </a:r>
          </a:p>
          <a:p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нять агрессию у обучающегося;</a:t>
            </a:r>
          </a:p>
          <a:p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реодолеть изолированность и пассивность;</a:t>
            </a:r>
          </a:p>
          <a:p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уверенность в своих силах;</a:t>
            </a:r>
          </a:p>
          <a:p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олучить положительные эмоции.</a:t>
            </a:r>
          </a:p>
          <a:p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9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Оцените себя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на большинство вопросов ответили утвердительно – значит вы умеете создавать ситуацию успеха при обучении и воспитании детей.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большинство ответов отрицательные – вам есть над чем поработать!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778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ывод 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538867"/>
            <a:ext cx="8915400" cy="4962293"/>
          </a:xfrm>
        </p:spPr>
        <p:txBody>
          <a:bodyPr>
            <a:normAutofit fontScale="70000" lnSpcReduction="20000"/>
          </a:bodyPr>
          <a:lstStyle/>
          <a:p>
            <a:r>
              <a:rPr lang="ru-RU" sz="4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</a:t>
            </a:r>
            <a:r>
              <a:rPr lang="ru-RU" sz="4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смысл деятельности педагога состоит в том, чтобы создать каждому ребенку ситуацию успеха на занятии и дать ему возможность пережить радость достижения, осознать свои способности, поверить в себя</a:t>
            </a:r>
            <a:r>
              <a:rPr lang="ru-RU" sz="4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4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Даже </a:t>
            </a:r>
            <a:r>
              <a:rPr lang="ru-RU" sz="4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разовое переживание успеха может коренным образом изменить состояние </a:t>
            </a:r>
            <a:r>
              <a:rPr lang="ru-RU" sz="4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ребенка, ритм </a:t>
            </a:r>
            <a:r>
              <a:rPr lang="ru-RU" sz="4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стиль его жизнедеятельности, взаимоотношений с окружающими.</a:t>
            </a:r>
          </a:p>
          <a:p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14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успешности гласит: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Успех школьнику может создать педагог, который сам переживает Радость успеха.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567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2553629"/>
            <a:ext cx="8915399" cy="18369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3610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«Кто я?»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Закончите предложение:</a:t>
            </a:r>
          </a:p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горжусь собой, когда я …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640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«Кто я?»</a:t>
            </a:r>
            <a:r>
              <a:rPr lang="ru-RU" sz="3200" dirty="0">
                <a:solidFill>
                  <a:prstClr val="black">
                    <a:lumMod val="85000"/>
                    <a:lumOff val="15000"/>
                  </a:prstClr>
                </a:solidFill>
              </a:rPr>
              <a:t/>
            </a:r>
            <a:br>
              <a:rPr lang="ru-RU" sz="3200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A53010"/>
              </a:buClr>
              <a:buNone/>
            </a:pP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Закончите предложение:</a:t>
            </a:r>
          </a:p>
          <a:p>
            <a:pPr lvl="0">
              <a:buClr>
                <a:srgbClr val="A53010"/>
              </a:buClr>
            </a:pPr>
            <a:r>
              <a:rPr lang="ru-RU" sz="4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меня есть такие замечательные качества </a:t>
            </a:r>
            <a:r>
              <a:rPr lang="ru-RU" sz="4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277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«Кто я?»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A53010"/>
              </a:buClr>
              <a:buNone/>
            </a:pP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Закончите предложение:</a:t>
            </a:r>
          </a:p>
          <a:p>
            <a:pPr lvl="0">
              <a:buClr>
                <a:srgbClr val="A53010"/>
              </a:buClr>
            </a:pPr>
            <a:r>
              <a:rPr lang="ru-RU" sz="4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4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счастливый	 человек,      потому что </a:t>
            </a:r>
            <a:r>
              <a:rPr lang="ru-RU" sz="4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0617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90360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на уроке…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016408" y="1653597"/>
            <a:ext cx="3488203" cy="2320996"/>
          </a:xfrm>
          <a:prstGeom prst="rect">
            <a:avLst/>
          </a:prstGeo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592924" y="2386361"/>
            <a:ext cx="5195462" cy="346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6253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9094" y="2058749"/>
            <a:ext cx="9612350" cy="2331779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создания ситуации успеха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06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66344067"/>
              </p:ext>
            </p:extLst>
          </p:nvPr>
        </p:nvGraphicFramePr>
        <p:xfrm>
          <a:off x="2589213" y="624110"/>
          <a:ext cx="8915400" cy="6840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>
                  <a:extLst>
                    <a:ext uri="{9D8B030D-6E8A-4147-A177-3AD203B41FA5}">
                      <a16:colId xmlns:a16="http://schemas.microsoft.com/office/drawing/2014/main" xmlns="" val="4208828923"/>
                    </a:ext>
                  </a:extLst>
                </a:gridCol>
                <a:gridCol w="4457700">
                  <a:extLst>
                    <a:ext uri="{9D8B030D-6E8A-4147-A177-3AD203B41FA5}">
                      <a16:colId xmlns:a16="http://schemas.microsoft.com/office/drawing/2014/main" xmlns="" val="3777974753"/>
                    </a:ext>
                  </a:extLst>
                </a:gridCol>
              </a:tblGrid>
              <a:tr h="82545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 1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Сущность 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Назначение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29670388"/>
                  </a:ext>
                </a:extLst>
              </a:tr>
              <a:tr h="58961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Установление психологического контакта</a:t>
                      </a:r>
                      <a:endParaRPr kumimoji="0" lang="ru-RU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 атмосферы доверия (доброжелательности) улыбка, обращение по имени, поглаживание, доброжелательный визуальный контакт, постоянное проявление интереса к ученику, сопереживание ему.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82346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1749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</a:pPr>
            <a:r>
              <a:rPr lang="ru-RU" sz="3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Прозвенел звонок. Учитель приветствует учеников и замечает, что один ученик сидит под партой</a:t>
            </a:r>
            <a:r>
              <a:rPr lang="ru-RU" sz="36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</a:t>
            </a:r>
          </a:p>
          <a:p>
            <a:pPr marL="0" lvl="0" indent="0">
              <a:lnSpc>
                <a:spcPct val="115000"/>
              </a:lnSpc>
              <a:buNone/>
            </a:pPr>
            <a:endParaRPr lang="ru-RU" sz="36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</a:pPr>
            <a:r>
              <a:rPr lang="ru-RU" sz="2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Каковы действия педагога?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1959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257</TotalTime>
  <Words>570</Words>
  <Application>Microsoft Office PowerPoint</Application>
  <PresentationFormat>Произвольный</PresentationFormat>
  <Paragraphs>94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Легкий дым</vt:lpstr>
      <vt:lpstr>Педагогические приёмы создания ситуации успеха</vt:lpstr>
      <vt:lpstr>Слайд 2</vt:lpstr>
      <vt:lpstr>Упражнение «Кто я?» </vt:lpstr>
      <vt:lpstr>Упражнение «Кто я?» </vt:lpstr>
      <vt:lpstr>Упражнение «Кто я?»</vt:lpstr>
      <vt:lpstr>Дети на уроке…</vt:lpstr>
      <vt:lpstr>Алгоритм создания ситуации успеха</vt:lpstr>
      <vt:lpstr>Слайд 8</vt:lpstr>
      <vt:lpstr>Ситуация </vt:lpstr>
      <vt:lpstr>Слайд 10</vt:lpstr>
      <vt:lpstr>Ситуация </vt:lpstr>
      <vt:lpstr>Ситуация </vt:lpstr>
      <vt:lpstr>Слайд 13</vt:lpstr>
      <vt:lpstr>Слайд 14</vt:lpstr>
      <vt:lpstr>Ситуация</vt:lpstr>
      <vt:lpstr>Слайд 16</vt:lpstr>
      <vt:lpstr>Ситуация</vt:lpstr>
      <vt:lpstr>Проверьте себя</vt:lpstr>
      <vt:lpstr>Проверьте себя</vt:lpstr>
      <vt:lpstr>Оцените себя</vt:lpstr>
      <vt:lpstr>Вывод </vt:lpstr>
      <vt:lpstr>Закон успешности гласит: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Педагогические приёмы создания ситуации успеха</dc:title>
  <dc:creator>domashny</dc:creator>
  <cp:lastModifiedBy>Учитель_3</cp:lastModifiedBy>
  <cp:revision>20</cp:revision>
  <dcterms:created xsi:type="dcterms:W3CDTF">2020-12-06T12:58:28Z</dcterms:created>
  <dcterms:modified xsi:type="dcterms:W3CDTF">2020-12-07T08:34:13Z</dcterms:modified>
</cp:coreProperties>
</file>