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5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6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9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3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7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8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3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7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9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0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6024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277" y="145913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</a:rPr>
              <a:t>Профилактика </a:t>
            </a:r>
            <a:r>
              <a:rPr lang="ru-RU" sz="4400" b="1" dirty="0">
                <a:solidFill>
                  <a:prstClr val="black"/>
                </a:solidFill>
              </a:rPr>
              <a:t>агрессивных проявлений у </a:t>
            </a:r>
            <a:r>
              <a:rPr lang="ru-RU" sz="4400" b="1" dirty="0" smtClean="0">
                <a:solidFill>
                  <a:prstClr val="black"/>
                </a:solidFill>
              </a:rPr>
              <a:t>обучающихся</a:t>
            </a:r>
            <a:endParaRPr lang="ru-RU" sz="44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06" y="2996952"/>
            <a:ext cx="5177861" cy="337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0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2" y="-1"/>
            <a:ext cx="9151671" cy="68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0629" y="930914"/>
            <a:ext cx="7056784" cy="4998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Какую помощь могут оказать педагоги и родители детям?</a:t>
            </a:r>
            <a:r>
              <a:rPr lang="ru-RU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Важное место в вопросах профилактики и предотвращения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буллинга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занимает школа.    Не менее важную роль играет и семья. Когда травля имеет место, учитель и родители должны решать проблему в тесном взаимодействии.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Первый и самый главный пункт – снять с ребёнка чувство вины!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b="1" spc="1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Задача родителей –</a:t>
            </a:r>
            <a:r>
              <a:rPr lang="ru-RU" spc="1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не просто защитить и поддержать ребёнка, но и научить его правильному, здоровому общению с окружающими людьми. В повседневной жизни очень трудно избежать столкновения со злом, жестокостью и агрессией. Ребёнок должен научиться говорить «нет», не поддаваться на провокации и манипуляции товарищей, знать, что в свои проблемы иногда правильнее посвятить взрослых, чем разбираться самостоятельно, и быть уверенным, что родные не отмахнутся от него, а помогут и поддержат в трудную минуту.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2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7" y="1043731"/>
            <a:ext cx="727280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Родитель должен обучить ребенка некоторым правилам безопасности в сети: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 Научить детей хорошенько думать о том, что они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постят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 сети. Научить никогда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не делиться чем-то, что потом может их поставить в неловкое положение: единожды будучи помещенной в сеть, информация перестает принадлежать автору — это очень важно усвоить.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 Предложить детям задуматься над тем, кому, по их мнению, может иметь доступ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 их личной информации: будет ли их страница открыта для всех или только для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друзей, или друзей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друзей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и т.д.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 Научить детей ни с кем (кроме родителя) не делиться своими паролями.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Если </a:t>
            </a:r>
            <a:r>
              <a:rPr lang="ru-RU" sz="16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кибербуллинг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уже имеет место: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 не отвечать на оскорбительные сообщения и не пересылать их;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 сделать скриншоты, оставить доказательства того, что нападение имело место;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 заблокировать того пользователя, от которого исходят оскорбительные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сообщения;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/>
                <a:ea typeface="Times New Roman"/>
              </a:rPr>
              <a:t>Сообщить провайдеру или руководству </a:t>
            </a:r>
            <a:r>
              <a:rPr lang="ru-RU" sz="1600" dirty="0" err="1">
                <a:solidFill>
                  <a:srgbClr val="181818"/>
                </a:solidFill>
                <a:latin typeface="Times New Roman"/>
                <a:ea typeface="Times New Roman"/>
              </a:rPr>
              <a:t>соцсети</a:t>
            </a:r>
            <a:r>
              <a:rPr lang="ru-RU" sz="1600" dirty="0">
                <a:solidFill>
                  <a:srgbClr val="181818"/>
                </a:solidFill>
                <a:latin typeface="Times New Roman"/>
                <a:ea typeface="Times New Roman"/>
              </a:rPr>
              <a:t> или сайта о том, что правила их сервиса нарушаются (в случае с </a:t>
            </a:r>
            <a:r>
              <a:rPr lang="ru-RU" sz="1600" dirty="0" err="1">
                <a:solidFill>
                  <a:srgbClr val="181818"/>
                </a:solidFill>
                <a:latin typeface="Times New Roman"/>
                <a:ea typeface="Times New Roman"/>
              </a:rPr>
              <a:t>кибербуллингом</a:t>
            </a:r>
            <a:r>
              <a:rPr lang="ru-RU" sz="1600" dirty="0">
                <a:solidFill>
                  <a:srgbClr val="181818"/>
                </a:solidFill>
                <a:latin typeface="Times New Roman"/>
                <a:ea typeface="Times New Roman"/>
              </a:rPr>
              <a:t> это почти всегда так).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40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764704"/>
            <a:ext cx="72008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Профилактика </a:t>
            </a:r>
            <a:r>
              <a:rPr lang="ru-RU" sz="16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буллинга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 школе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Профилактика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буллинга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поможет уменьшить масштабы этого явления и сократить количество вовлеченных в него подростков — «агрессоров» и «жертв».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Профилактика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буллинга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 школе заслуживает широкого освещения по нескольким причинам.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Во-первых, такая форма агрессивного поведения глубоко травмирует психику ребенка.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Во-вторых, в условиях экономической нестабильности, бедности, роста агрессии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повседневной жизни, стрессов повышается риск распространения этого явления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Проблема насилия в детских коллективах серьезно тревожит специалистов (педагогов, психологов, педиатров, невропатологов разных стран мира).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8"/>
          <a:stretch/>
        </p:blipFill>
        <p:spPr bwMode="auto">
          <a:xfrm>
            <a:off x="2962638" y="4769714"/>
            <a:ext cx="3553578" cy="202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8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980728"/>
            <a:ext cx="734481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Профилактика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буллинга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среди младших подростков                                                       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Наибольшее внимание в работе по профилактике 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буллинга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должно уделяться  подросткам, поскольку именно в этом возрасте  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индивидуальная система ценностей не устойчива; 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присутствуют бурные переживания интенсивного физического роста;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нарастает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груз ответственности;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менее позитивный образ Я, по сравнению с младшим школьным возрастом. 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21" y="3621449"/>
            <a:ext cx="2993286" cy="294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1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4396" y="1564243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prstClr val="black"/>
                </a:solidFill>
              </a:rPr>
              <a:t>К </a:t>
            </a:r>
            <a:r>
              <a:rPr lang="ru-RU" sz="1600" i="1" dirty="0">
                <a:solidFill>
                  <a:prstClr val="black"/>
                </a:solidFill>
              </a:rPr>
              <a:t>Учителю подходит ученик и говорит: «Учитель, мне очень тяжело живётся, потому что меня обижают люди. И я подолгу обижаюсь на людей. Что мне делать?» Учитель дал ему мешочек с гвоздями и сказал: «Каждый раз, когда ты будешь обижаться, ты должен забивать один гвоздь в стену».</a:t>
            </a:r>
          </a:p>
          <a:p>
            <a:pPr algn="r"/>
            <a:r>
              <a:rPr lang="ru-RU" sz="1600" i="1" dirty="0">
                <a:solidFill>
                  <a:prstClr val="black"/>
                </a:solidFill>
              </a:rPr>
              <a:t>В первый день в стену было вбито 26 гвоздей. На другой неделе мальчик научился сдерживать свой гнев, и с каждым днём число забиваемых в стену гвоздей стало уменьшаться. Мальчик понял, что легче контролировать свой темперамент, чем вбивать гвозди. Наконец пришёл день, когда мальчик ни разу не потерял самообладания. Он рассказал об этом своему Учителю и тот сказал: «Каждый день, когда тебе удастся сдержаться, ты может вытащить из стены один гвоздь».</a:t>
            </a:r>
          </a:p>
          <a:p>
            <a:pPr algn="r"/>
            <a:r>
              <a:rPr lang="ru-RU" sz="1600" i="1" dirty="0">
                <a:solidFill>
                  <a:prstClr val="black"/>
                </a:solidFill>
              </a:rPr>
              <a:t>Шло время, и пришёл день, когда мальчик мог сообщить Учителю о том, что в стене не осталось ни одного гвоздя. Тогда Учитель взял его за руку и подвел к стене: «Ты неплохо справился, но ты видишь, сколько в стене дыр? Она уже никогда не будет такой как прежде. Когда говоришь человеку что-нибудь злое, у него остается такой же шрам, как и эти дыры. И не важно, сколько раз после этого ты извинишься - шрам останется. Словесный шрам такой же болезненный, как и физический».</a:t>
            </a:r>
          </a:p>
          <a:p>
            <a:pPr algn="r"/>
            <a:r>
              <a:rPr lang="ru-RU" sz="1600" i="1" dirty="0">
                <a:solidFill>
                  <a:prstClr val="black"/>
                </a:solidFill>
              </a:rPr>
              <a:t>«А что же мне делать с отверстиями в стене, которые остались после гвоздей?», - спрашивает ученик. Учитель ответил: «А вот с ними тебе придётся жить всю жизнь».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956" y="-2923"/>
            <a:ext cx="1728394" cy="1728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55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465" y="664956"/>
            <a:ext cx="7596336" cy="249299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isometricOffAxis1Right"/>
            <a:lightRig rig="glow" dir="t">
              <a:rot lat="0" lon="0" rev="3600000"/>
            </a:lightRig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4800" b="1" dirty="0" smtClean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6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4800" b="1" dirty="0" smtClean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4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1889"/>
            <a:ext cx="4446240" cy="324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7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 Травникова</cp:lastModifiedBy>
  <cp:revision>1</cp:revision>
  <dcterms:created xsi:type="dcterms:W3CDTF">2022-03-21T13:11:55Z</dcterms:created>
  <dcterms:modified xsi:type="dcterms:W3CDTF">2022-03-21T13:13:46Z</dcterms:modified>
</cp:coreProperties>
</file>