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7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836713"/>
            <a:ext cx="8458200" cy="201622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Заседание районной службы медиации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31.10.2024г.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endParaRPr lang="ru-RU" sz="12800" dirty="0" smtClean="0"/>
          </a:p>
          <a:p>
            <a:pPr algn="ctr"/>
            <a:r>
              <a:rPr lang="ru-RU" sz="12800" dirty="0" smtClean="0"/>
              <a:t>Организация деятельности районной службы медиации</a:t>
            </a:r>
          </a:p>
          <a:p>
            <a:pPr algn="r"/>
            <a:endParaRPr lang="ru-RU" sz="1700" dirty="0" smtClean="0"/>
          </a:p>
          <a:p>
            <a:pPr algn="r"/>
            <a:endParaRPr lang="ru-RU" sz="1700" dirty="0" smtClean="0"/>
          </a:p>
          <a:p>
            <a:pPr algn="r"/>
            <a:endParaRPr lang="ru-RU" sz="1700" dirty="0" smtClean="0"/>
          </a:p>
          <a:p>
            <a:pPr algn="r"/>
            <a:endParaRPr lang="ru-RU" sz="6200" dirty="0" smtClean="0"/>
          </a:p>
          <a:p>
            <a:pPr algn="r"/>
            <a:r>
              <a:rPr lang="ru-RU" sz="6200" dirty="0" smtClean="0"/>
              <a:t>Подготовила директор</a:t>
            </a:r>
          </a:p>
          <a:p>
            <a:pPr algn="r"/>
            <a:r>
              <a:rPr lang="ru-RU" sz="6200" dirty="0" smtClean="0"/>
              <a:t> МБУ ДО Центра «Эдельвейс» </a:t>
            </a:r>
          </a:p>
          <a:p>
            <a:pPr algn="r"/>
            <a:r>
              <a:rPr lang="ru-RU" sz="6200" dirty="0" smtClean="0"/>
              <a:t>Марина Т.В.</a:t>
            </a:r>
            <a:endParaRPr lang="ru-RU" sz="6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Медиативные технологии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Круги сообщества</a:t>
            </a:r>
          </a:p>
          <a:p>
            <a:endParaRPr lang="ru-RU" dirty="0" smtClean="0"/>
          </a:p>
          <a:p>
            <a:r>
              <a:rPr lang="ru-RU" dirty="0" smtClean="0"/>
              <a:t>Восстановительная медиация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Профилактические восстановительные программы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Медиативные техники и инструменты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Техника активного слушания – перефразирование, вербализация.</a:t>
            </a:r>
          </a:p>
          <a:p>
            <a:r>
              <a:rPr lang="ru-RU" dirty="0" smtClean="0"/>
              <a:t> Техника вопросов</a:t>
            </a:r>
          </a:p>
          <a:p>
            <a:r>
              <a:rPr lang="ru-RU" dirty="0" smtClean="0"/>
              <a:t>Техника обратной связи</a:t>
            </a:r>
          </a:p>
          <a:p>
            <a:r>
              <a:rPr lang="ru-RU" dirty="0" smtClean="0"/>
              <a:t>Я- послание (я- сообщение)</a:t>
            </a:r>
          </a:p>
          <a:p>
            <a:r>
              <a:rPr lang="ru-RU" dirty="0" smtClean="0"/>
              <a:t>Изменение формулировок высказывания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 Федеральный закон от 29 декабря 2012 г. № 273-ФЗ «Об образовании в Российской Федерации». 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 Распоряжение Правительства РФ от 23 января 2021 г. № 122-р «Об утверждении плана основных мероприятий, проводимых в рамках Десятилетия детства, на период до 2027 г.».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 3.Распоряжение Правительства Российской Федерации от 29 мая 2015 г. N 996-р «Стратегия развития воспитания в Российской Федерации на период до 2025 года».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4. Письмо МИНОБРНАУКИ РФ №07-4317 от 18.12.2015 «Методические рекомендации по созданию и развитию служб примирения в образовательных организациях.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5. Письмо МИНОБРНАУКИ РФ N 07-7657 от 26.12.2017 «Методические рекомендации по внедрению восстановительных технологий (в том числе медиации) в воспитательную деятельность образовательных организаций».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6. Письмо Министерства просвещения РФ от 28 апреля 2020 г. № ДГ375/07 “О направлении методических рекомендаций «Методические рекомендации по развитию сети служб медиации (примирения) в образовательных организациях и в организациях для детей-сирот и детей, оставшихся без попечения родителей».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7. Межведомственный комплексный План по реализации Концепции развития сети служб медиации в целях реализации восстановительного правосудия в отношении детей, в том числе совершивших общественно опасные деяния, но не достигших возраста, с которого наступает уголовная ответственность в Российской Федерации, до 2025 года. 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районной службы медиации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Приказ № 61 « О создании районной службы медиации» от 02.10.2020г.</a:t>
            </a:r>
          </a:p>
          <a:p>
            <a:r>
              <a:rPr lang="ru-RU" dirty="0" smtClean="0"/>
              <a:t>План деятельности районной службы медиации</a:t>
            </a:r>
          </a:p>
          <a:p>
            <a:r>
              <a:rPr lang="ru-RU" dirty="0" smtClean="0"/>
              <a:t>Положение о районной службе медиации</a:t>
            </a:r>
          </a:p>
          <a:p>
            <a:r>
              <a:rPr lang="ru-RU" dirty="0" smtClean="0"/>
              <a:t>Приказ № 78.2 «  О внесении изменений в приказ «О создании районной </a:t>
            </a:r>
            <a:r>
              <a:rPr lang="ru-RU" smtClean="0"/>
              <a:t>службы медиации» от 02.09.2024г.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 районной службы медиации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b="1" dirty="0" smtClean="0"/>
              <a:t>Руководитель: Марина Т.В.</a:t>
            </a:r>
          </a:p>
          <a:p>
            <a:r>
              <a:rPr lang="ru-RU" sz="1800" b="1" dirty="0" smtClean="0"/>
              <a:t>Члены: </a:t>
            </a:r>
          </a:p>
          <a:p>
            <a:pPr>
              <a:buNone/>
            </a:pPr>
            <a:r>
              <a:rPr lang="ru-RU" sz="1800" b="1" dirty="0" smtClean="0"/>
              <a:t>         педагоги                           родители                         дети</a:t>
            </a:r>
          </a:p>
          <a:p>
            <a:r>
              <a:rPr lang="ru-RU" sz="1800" b="1" dirty="0" smtClean="0"/>
              <a:t>Карасёва И.В.                     </a:t>
            </a:r>
            <a:r>
              <a:rPr lang="ru-RU" sz="1800" b="1" dirty="0" err="1" smtClean="0"/>
              <a:t>Холманова</a:t>
            </a:r>
            <a:r>
              <a:rPr lang="ru-RU" sz="1800" b="1" dirty="0" smtClean="0"/>
              <a:t> И.А.            </a:t>
            </a:r>
            <a:r>
              <a:rPr lang="ru-RU" sz="1800" b="1" dirty="0" err="1" smtClean="0"/>
              <a:t>Мозяков</a:t>
            </a:r>
            <a:r>
              <a:rPr lang="ru-RU" sz="1800" b="1" dirty="0" smtClean="0"/>
              <a:t> Костя</a:t>
            </a:r>
          </a:p>
          <a:p>
            <a:r>
              <a:rPr lang="ru-RU" sz="1800" b="1" dirty="0" err="1" smtClean="0"/>
              <a:t>Травникова</a:t>
            </a:r>
            <a:r>
              <a:rPr lang="ru-RU" sz="1800" b="1" dirty="0" smtClean="0"/>
              <a:t> Е.В.                </a:t>
            </a:r>
            <a:r>
              <a:rPr lang="ru-RU" sz="1800" b="1" dirty="0" err="1" smtClean="0"/>
              <a:t>Калуженцев</a:t>
            </a:r>
            <a:r>
              <a:rPr lang="ru-RU" sz="1800" b="1" dirty="0" smtClean="0"/>
              <a:t> Яков         Смирнова Ника</a:t>
            </a:r>
          </a:p>
          <a:p>
            <a:r>
              <a:rPr lang="ru-RU" sz="1800" b="1" dirty="0" smtClean="0"/>
              <a:t>Герасимова С.В.</a:t>
            </a:r>
          </a:p>
          <a:p>
            <a:r>
              <a:rPr lang="ru-RU" sz="1800" b="1" dirty="0" smtClean="0"/>
              <a:t>Огнева В.Ю.</a:t>
            </a:r>
          </a:p>
          <a:p>
            <a:r>
              <a:rPr lang="ru-RU" sz="1800" b="1" dirty="0" err="1" smtClean="0"/>
              <a:t>Брусников</a:t>
            </a:r>
            <a:r>
              <a:rPr lang="ru-RU" sz="1800" b="1" dirty="0" smtClean="0"/>
              <a:t> Е.А.</a:t>
            </a:r>
          </a:p>
          <a:p>
            <a:r>
              <a:rPr lang="ru-RU" sz="1800" b="1" dirty="0" smtClean="0"/>
              <a:t>Новикова Н.А.</a:t>
            </a:r>
          </a:p>
          <a:p>
            <a:r>
              <a:rPr lang="ru-RU" sz="1800" b="1" dirty="0" smtClean="0"/>
              <a:t>Иванова О.М.</a:t>
            </a:r>
          </a:p>
          <a:p>
            <a:r>
              <a:rPr lang="ru-RU" sz="1800" b="1" dirty="0" smtClean="0"/>
              <a:t>Ерохова Н.Н.</a:t>
            </a:r>
          </a:p>
          <a:p>
            <a:r>
              <a:rPr lang="ru-RU" sz="1800" b="1" dirty="0" smtClean="0"/>
              <a:t>Яковлева Т.А.</a:t>
            </a:r>
          </a:p>
          <a:p>
            <a:r>
              <a:rPr lang="ru-RU" sz="1800" b="1" dirty="0" err="1" smtClean="0"/>
              <a:t>Бухмарёва</a:t>
            </a:r>
            <a:r>
              <a:rPr lang="ru-RU" sz="1800" b="1" dirty="0" smtClean="0"/>
              <a:t> О.В.</a:t>
            </a:r>
          </a:p>
          <a:p>
            <a:r>
              <a:rPr lang="ru-RU" sz="1800" b="1" dirty="0" smtClean="0"/>
              <a:t>! КПК « Медиация. Восстановительные программы»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Положение о районной службе медиации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Положение разработано для обеспечения защиты детей и их прав, создания условий для формирования безопасного пространства.</a:t>
            </a:r>
          </a:p>
          <a:p>
            <a:r>
              <a:rPr lang="ru-RU" sz="2000" dirty="0" smtClean="0"/>
              <a:t>Служба медиации является альтернативой другим способам реагирования на конфликты.</a:t>
            </a:r>
          </a:p>
          <a:p>
            <a:r>
              <a:rPr lang="ru-RU" sz="2000" dirty="0" smtClean="0"/>
              <a:t>Служба медиации открыта для родителей, с максимальным вовлечением их в эту работу.</a:t>
            </a:r>
          </a:p>
          <a:p>
            <a:r>
              <a:rPr lang="ru-RU" sz="2000" dirty="0" smtClean="0"/>
              <a:t>В Положении отражена правовая основа деятельности службы.</a:t>
            </a:r>
          </a:p>
          <a:p>
            <a:r>
              <a:rPr lang="ru-RU" sz="2000" dirty="0" smtClean="0"/>
              <a:t>Цели и задачи службы</a:t>
            </a:r>
          </a:p>
          <a:p>
            <a:r>
              <a:rPr lang="ru-RU" sz="2000" dirty="0" smtClean="0"/>
              <a:t>Принципы проведения процедуры медиации</a:t>
            </a:r>
          </a:p>
          <a:p>
            <a:r>
              <a:rPr lang="ru-RU" sz="2000" dirty="0" smtClean="0"/>
              <a:t>Порядок формирования службы медиации</a:t>
            </a:r>
          </a:p>
          <a:p>
            <a:r>
              <a:rPr lang="ru-RU" sz="2000" dirty="0" smtClean="0"/>
              <a:t>Порядок работы службы медиации</a:t>
            </a:r>
          </a:p>
          <a:p>
            <a:r>
              <a:rPr lang="ru-RU" sz="2000" dirty="0" smtClean="0"/>
              <a:t>Организация деятельности службы медиации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работы районной службы медиации на 2024-2025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уч.год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Цель: формирование медиативной среды в образовательных организациях Пошехонского района</a:t>
            </a:r>
          </a:p>
          <a:p>
            <a:r>
              <a:rPr lang="ru-RU" sz="2400" dirty="0" smtClean="0"/>
              <a:t>Нормативно-правовое обеспечение </a:t>
            </a:r>
          </a:p>
          <a:p>
            <a:r>
              <a:rPr lang="ru-RU" sz="2400" dirty="0" smtClean="0"/>
              <a:t>Методическая деятельность</a:t>
            </a:r>
          </a:p>
          <a:p>
            <a:r>
              <a:rPr lang="ru-RU" sz="2400" dirty="0" smtClean="0"/>
              <a:t>Организационно-методическое обеспечение</a:t>
            </a:r>
          </a:p>
          <a:p>
            <a:r>
              <a:rPr lang="ru-RU" sz="2400" smtClean="0"/>
              <a:t>Апробация практической работы районной службы медиации по вопросам разрешения конфликтов, а также оценка эффективности деятельности РСМ.</a:t>
            </a:r>
            <a:endParaRPr lang="ru-RU" sz="2400" dirty="0" smtClean="0"/>
          </a:p>
          <a:p>
            <a:r>
              <a:rPr lang="ru-RU" sz="2400" dirty="0" smtClean="0"/>
              <a:t>Межведомственное взаимодействие</a:t>
            </a:r>
          </a:p>
          <a:p>
            <a:r>
              <a:rPr lang="ru-RU" sz="2400" dirty="0" smtClean="0"/>
              <a:t>Информационно-аналитическая деятельность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Алгоритм действия службы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Заявка от образовательной организации</a:t>
            </a:r>
          </a:p>
          <a:p>
            <a:r>
              <a:rPr lang="ru-RU" sz="2000" dirty="0" smtClean="0"/>
              <a:t>Координационное совещание</a:t>
            </a:r>
          </a:p>
          <a:p>
            <a:r>
              <a:rPr lang="ru-RU" sz="2000" dirty="0" smtClean="0"/>
              <a:t>Встреча с  участниками конфликта в ОО</a:t>
            </a:r>
          </a:p>
          <a:p>
            <a:r>
              <a:rPr lang="ru-RU" sz="2000" dirty="0" smtClean="0"/>
              <a:t>Порядок работы службы медиации</a:t>
            </a:r>
          </a:p>
          <a:p>
            <a:r>
              <a:rPr lang="ru-RU" sz="2000" dirty="0" smtClean="0"/>
              <a:t>Этапы проведения медиации:</a:t>
            </a:r>
          </a:p>
          <a:p>
            <a:pPr>
              <a:buNone/>
            </a:pPr>
            <a:r>
              <a:rPr lang="ru-RU" sz="2000" dirty="0" smtClean="0"/>
              <a:t>1.Введение в процесс медиации</a:t>
            </a:r>
          </a:p>
          <a:p>
            <a:pPr>
              <a:buNone/>
            </a:pPr>
            <a:r>
              <a:rPr lang="ru-RU" sz="2000" dirty="0" smtClean="0"/>
              <a:t>2. Презентация сторон</a:t>
            </a:r>
          </a:p>
          <a:p>
            <a:pPr>
              <a:buNone/>
            </a:pPr>
            <a:r>
              <a:rPr lang="ru-RU" sz="2000" dirty="0" smtClean="0"/>
              <a:t>3. Дискуссия по выработке вопросов для обсуждения и переговоров</a:t>
            </a:r>
          </a:p>
          <a:p>
            <a:pPr>
              <a:buNone/>
            </a:pPr>
            <a:r>
              <a:rPr lang="ru-RU" sz="2000" dirty="0" smtClean="0"/>
              <a:t>4.Кокус</a:t>
            </a:r>
          </a:p>
          <a:p>
            <a:pPr>
              <a:buNone/>
            </a:pPr>
            <a:r>
              <a:rPr lang="ru-RU" sz="2000" dirty="0" smtClean="0"/>
              <a:t>5. Дискуссия по выработке предложений.</a:t>
            </a:r>
          </a:p>
          <a:p>
            <a:pPr>
              <a:buNone/>
            </a:pPr>
            <a:r>
              <a:rPr lang="ru-RU" sz="2000" dirty="0" smtClean="0"/>
              <a:t>6. Заключение соглашения</a:t>
            </a:r>
          </a:p>
          <a:p>
            <a:pPr>
              <a:buNone/>
            </a:pPr>
            <a:r>
              <a:rPr lang="ru-RU" sz="2000" dirty="0" smtClean="0"/>
              <a:t>7.Выход из медиации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Принципы медиации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Добровольность.</a:t>
            </a:r>
            <a:r>
              <a:rPr lang="ru-RU" dirty="0" smtClean="0"/>
              <a:t> Участие всех сторон в медиации является добровольным как на этапе вступления в процедуру, так и при обсуждении предложений и принятии решений в ходе медиации.</a:t>
            </a:r>
          </a:p>
          <a:p>
            <a:r>
              <a:rPr lang="ru-RU" b="1" dirty="0" smtClean="0"/>
              <a:t>Конфиденциальность.</a:t>
            </a:r>
            <a:r>
              <a:rPr lang="ru-RU" dirty="0" smtClean="0"/>
              <a:t> Всё, что обсуждается в процессе медиации, остаётся внутри процедуры и не разглашается любым третьим лицам.</a:t>
            </a:r>
          </a:p>
          <a:p>
            <a:r>
              <a:rPr lang="ru-RU" b="1" dirty="0" smtClean="0"/>
              <a:t>Сотрудничество и равноправие сторон.</a:t>
            </a:r>
            <a:r>
              <a:rPr lang="ru-RU" dirty="0" smtClean="0"/>
              <a:t> Ни одна из сторон не имеет преимуществ в процедуре медиации, обе они обладают равными правами и возможностями и совместными усилиями определяют движение к цели — медиативному соглашению.</a:t>
            </a:r>
          </a:p>
          <a:p>
            <a:r>
              <a:rPr lang="ru-RU" b="1" dirty="0" smtClean="0"/>
              <a:t>Нейтральность и независимость медиатора.</a:t>
            </a:r>
            <a:r>
              <a:rPr lang="ru-RU" dirty="0" smtClean="0"/>
              <a:t> Медиатор обеспечивает беспристрастное, объективное и равное отношение к каждой из сторон в процессе медиации.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Ситуации для обращения в районную службу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медиации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Конфликт между обучающимися, в том числе с участием их родителей</a:t>
            </a:r>
          </a:p>
          <a:p>
            <a:r>
              <a:rPr lang="ru-RU" sz="1800" dirty="0" smtClean="0"/>
              <a:t>Конфликт между родителем и педагогом</a:t>
            </a:r>
          </a:p>
          <a:p>
            <a:r>
              <a:rPr lang="ru-RU" sz="1800" dirty="0" smtClean="0"/>
              <a:t>Многосторонний конфликт с участием большинства учеников класса.</a:t>
            </a:r>
          </a:p>
          <a:p>
            <a:r>
              <a:rPr lang="ru-RU" sz="1800" dirty="0" smtClean="0"/>
              <a:t>Конфликт среди группы родителей обучающихся класса.</a:t>
            </a:r>
          </a:p>
          <a:p>
            <a:r>
              <a:rPr lang="ru-RU" sz="1800" dirty="0" smtClean="0"/>
              <a:t>Формирование нового класса, слияние классов.</a:t>
            </a:r>
          </a:p>
          <a:p>
            <a:r>
              <a:rPr lang="ru-RU" sz="1800" dirty="0" smtClean="0"/>
              <a:t>Конфликт между педагогами.</a:t>
            </a:r>
          </a:p>
          <a:p>
            <a:r>
              <a:rPr lang="ru-RU" sz="1800" dirty="0" smtClean="0"/>
              <a:t>Отсутствие взаимопонимания между родителями и ребёнком, ребёнок совершает правонарушения, пропускает занятия в школе, находится в социально опасном положении.</a:t>
            </a:r>
          </a:p>
          <a:p>
            <a:r>
              <a:rPr lang="ru-RU" sz="1800" dirty="0" smtClean="0"/>
              <a:t>Совершение несовершеннолетним общественно опасного деяния.</a:t>
            </a:r>
          </a:p>
          <a:p>
            <a:r>
              <a:rPr lang="ru-RU" sz="1800" dirty="0" smtClean="0"/>
              <a:t>Напряжённые отношения в педагогическом коллективе.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273</TotalTime>
  <Words>449</Words>
  <Application>Microsoft Office PowerPoint</Application>
  <PresentationFormat>Экран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Заседание районной службы медиации  31.10.2024г.</vt:lpstr>
      <vt:lpstr>Нормативно-правовая база</vt:lpstr>
      <vt:lpstr>Создание районной службы медиации</vt:lpstr>
      <vt:lpstr>Состав районной службы медиации</vt:lpstr>
      <vt:lpstr>Положение о районной службе медиации</vt:lpstr>
      <vt:lpstr>План работы районной службы медиации на 2024-2025 уч.год</vt:lpstr>
      <vt:lpstr>Алгоритм действия службы</vt:lpstr>
      <vt:lpstr>Принципы медиации</vt:lpstr>
      <vt:lpstr>Ситуации для обращения в районную службу медиации</vt:lpstr>
      <vt:lpstr>Медиативные технологии</vt:lpstr>
      <vt:lpstr>Медиативные техники и инструменты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районной службы медиации 31.10.2024г.</dc:title>
  <dc:creator>Романова</dc:creator>
  <cp:lastModifiedBy>Романова</cp:lastModifiedBy>
  <cp:revision>39</cp:revision>
  <dcterms:created xsi:type="dcterms:W3CDTF">2024-10-29T06:56:43Z</dcterms:created>
  <dcterms:modified xsi:type="dcterms:W3CDTF">2024-10-31T08:09:55Z</dcterms:modified>
</cp:coreProperties>
</file>